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61" r:id="rId3"/>
    <p:sldId id="270" r:id="rId4"/>
    <p:sldId id="260" r:id="rId5"/>
    <p:sldId id="262" r:id="rId6"/>
    <p:sldId id="272" r:id="rId7"/>
    <p:sldId id="263" r:id="rId8"/>
    <p:sldId id="275" r:id="rId9"/>
    <p:sldId id="276" r:id="rId10"/>
    <p:sldId id="277" r:id="rId11"/>
    <p:sldId id="257" r:id="rId12"/>
    <p:sldId id="274" r:id="rId13"/>
    <p:sldId id="258" r:id="rId14"/>
    <p:sldId id="283" r:id="rId15"/>
    <p:sldId id="278" r:id="rId16"/>
    <p:sldId id="284" r:id="rId17"/>
    <p:sldId id="279" r:id="rId18"/>
    <p:sldId id="280" r:id="rId19"/>
    <p:sldId id="281" r:id="rId20"/>
    <p:sldId id="265" r:id="rId21"/>
    <p:sldId id="285" r:id="rId22"/>
    <p:sldId id="266" r:id="rId23"/>
    <p:sldId id="267" r:id="rId24"/>
    <p:sldId id="268" r:id="rId25"/>
    <p:sldId id="271" r:id="rId26"/>
    <p:sldId id="269" r:id="rId27"/>
  </p:sldIdLst>
  <p:sldSz cx="13030200" cy="10058400"/>
  <p:notesSz cx="7010400" cy="9236075"/>
  <p:defaultTextStyle>
    <a:defPPr>
      <a:defRPr lang="en-US"/>
    </a:defPPr>
    <a:lvl1pPr marL="0" algn="l" defTabSz="13192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9648" algn="l" defTabSz="13192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19296" algn="l" defTabSz="13192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78944" algn="l" defTabSz="13192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38593" algn="l" defTabSz="13192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98241" algn="l" defTabSz="13192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57889" algn="l" defTabSz="13192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617537" algn="l" defTabSz="13192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77185" algn="l" defTabSz="13192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660"/>
  </p:normalViewPr>
  <p:slideViewPr>
    <p:cSldViewPr>
      <p:cViewPr varScale="1">
        <p:scale>
          <a:sx n="49" d="100"/>
          <a:sy n="49" d="100"/>
        </p:scale>
        <p:origin x="-1272" y="-108"/>
      </p:cViewPr>
      <p:guideLst>
        <p:guide orient="horz" pos="3168"/>
        <p:guide pos="41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8D587-04C0-474F-9551-D43E371FD3F1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2063" y="692150"/>
            <a:ext cx="448627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C4D0E-4281-43E5-9FB6-1F1BCB736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8143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D0E-4281-43E5-9FB6-1F1BCB736A8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3852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7265" y="2794001"/>
            <a:ext cx="10749915" cy="3804497"/>
          </a:xfrm>
        </p:spPr>
        <p:txBody>
          <a:bodyPr anchor="b"/>
          <a:lstStyle>
            <a:lvl1pPr>
              <a:defRPr sz="95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7265" y="6705600"/>
            <a:ext cx="9208008" cy="1564640"/>
          </a:xfrm>
        </p:spPr>
        <p:txBody>
          <a:bodyPr anchor="t">
            <a:normAutofit/>
          </a:bodyPr>
          <a:lstStyle>
            <a:lvl1pPr marL="0" indent="0" algn="l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19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78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38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98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5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17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77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FCE-774D-4509-B58E-4DF624EFF2AC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7264-CF20-4470-AC97-98A11B56D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FCE-774D-4509-B58E-4DF624EFF2AC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7264-CF20-4470-AC97-98A11B56D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6895" y="402803"/>
            <a:ext cx="2497455" cy="8582237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1510" y="402803"/>
            <a:ext cx="8578215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FCE-774D-4509-B58E-4DF624EFF2AC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7264-CF20-4470-AC97-98A11B56D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FCE-774D-4509-B58E-4DF624EFF2AC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7264-CF20-4470-AC97-98A11B56D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297" y="8046720"/>
            <a:ext cx="10915054" cy="1713653"/>
          </a:xfrm>
        </p:spPr>
        <p:txBody>
          <a:bodyPr anchor="t"/>
          <a:lstStyle>
            <a:lvl1pPr algn="l">
              <a:defRPr sz="5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297" y="5650866"/>
            <a:ext cx="8743354" cy="2395856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964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1929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7894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3859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982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578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61753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771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FCE-774D-4509-B58E-4DF624EFF2AC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7264-CF20-4470-AC97-98A11B56D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1510" y="2253082"/>
            <a:ext cx="5212080" cy="6732422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930" y="2253082"/>
            <a:ext cx="5212080" cy="6732422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FCE-774D-4509-B58E-4DF624EFF2AC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7264-CF20-4470-AC97-98A11B56D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510" y="2251499"/>
            <a:ext cx="5212080" cy="938318"/>
          </a:xfrm>
        </p:spPr>
        <p:txBody>
          <a:bodyPr anchor="b">
            <a:noAutofit/>
          </a:bodyPr>
          <a:lstStyle>
            <a:lvl1pPr marL="0" indent="0" algn="ctr">
              <a:buNone/>
              <a:defRPr sz="2900" b="1">
                <a:solidFill>
                  <a:schemeClr val="tx2"/>
                </a:solidFill>
              </a:defRPr>
            </a:lvl1pPr>
            <a:lvl2pPr marL="659648" indent="0">
              <a:buNone/>
              <a:defRPr sz="2900" b="1"/>
            </a:lvl2pPr>
            <a:lvl3pPr marL="1319296" indent="0">
              <a:buNone/>
              <a:defRPr sz="2600" b="1"/>
            </a:lvl3pPr>
            <a:lvl4pPr marL="1978944" indent="0">
              <a:buNone/>
              <a:defRPr sz="2300" b="1"/>
            </a:lvl4pPr>
            <a:lvl5pPr marL="2638593" indent="0">
              <a:buNone/>
              <a:defRPr sz="2300" b="1"/>
            </a:lvl5pPr>
            <a:lvl6pPr marL="3298241" indent="0">
              <a:buNone/>
              <a:defRPr sz="2300" b="1"/>
            </a:lvl6pPr>
            <a:lvl7pPr marL="3957889" indent="0">
              <a:buNone/>
              <a:defRPr sz="2300" b="1"/>
            </a:lvl7pPr>
            <a:lvl8pPr marL="4617537" indent="0">
              <a:buNone/>
              <a:defRPr sz="2300" b="1"/>
            </a:lvl8pPr>
            <a:lvl9pPr marL="5277185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10" y="3189817"/>
            <a:ext cx="5212080" cy="5795222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930" y="2251499"/>
            <a:ext cx="5212080" cy="938318"/>
          </a:xfrm>
        </p:spPr>
        <p:txBody>
          <a:bodyPr anchor="b">
            <a:noAutofit/>
          </a:bodyPr>
          <a:lstStyle>
            <a:lvl1pPr marL="0" indent="0" algn="ctr">
              <a:buNone/>
              <a:defRPr sz="2900" b="1">
                <a:solidFill>
                  <a:schemeClr val="tx2"/>
                </a:solidFill>
              </a:defRPr>
            </a:lvl1pPr>
            <a:lvl2pPr marL="659648" indent="0">
              <a:buNone/>
              <a:defRPr sz="2900" b="1"/>
            </a:lvl2pPr>
            <a:lvl3pPr marL="1319296" indent="0">
              <a:buNone/>
              <a:defRPr sz="2600" b="1"/>
            </a:lvl3pPr>
            <a:lvl4pPr marL="1978944" indent="0">
              <a:buNone/>
              <a:defRPr sz="2300" b="1"/>
            </a:lvl4pPr>
            <a:lvl5pPr marL="2638593" indent="0">
              <a:buNone/>
              <a:defRPr sz="2300" b="1"/>
            </a:lvl5pPr>
            <a:lvl6pPr marL="3298241" indent="0">
              <a:buNone/>
              <a:defRPr sz="2300" b="1"/>
            </a:lvl6pPr>
            <a:lvl7pPr marL="3957889" indent="0">
              <a:buNone/>
              <a:defRPr sz="2300" b="1"/>
            </a:lvl7pPr>
            <a:lvl8pPr marL="4617537" indent="0">
              <a:buNone/>
              <a:defRPr sz="2300" b="1"/>
            </a:lvl8pPr>
            <a:lvl9pPr marL="5277185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930" y="3189817"/>
            <a:ext cx="5212080" cy="5795222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FCE-774D-4509-B58E-4DF624EFF2AC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7264-CF20-4470-AC97-98A11B56D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FCE-774D-4509-B58E-4DF624EFF2AC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7264-CF20-4470-AC97-98A11B56D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FCE-774D-4509-B58E-4DF624EFF2AC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7264-CF20-4470-AC97-98A11B56D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1" y="8060131"/>
            <a:ext cx="11075670" cy="871728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339" y="8940800"/>
            <a:ext cx="11075671" cy="894080"/>
          </a:xfrm>
        </p:spPr>
        <p:txBody>
          <a:bodyPr>
            <a:normAutofit/>
          </a:bodyPr>
          <a:lstStyle>
            <a:lvl1pPr marL="0" indent="0" algn="ctr">
              <a:buNone/>
              <a:defRPr sz="2300"/>
            </a:lvl1pPr>
            <a:lvl2pPr marL="659648" indent="0">
              <a:buNone/>
              <a:defRPr sz="1700"/>
            </a:lvl2pPr>
            <a:lvl3pPr marL="1319296" indent="0">
              <a:buNone/>
              <a:defRPr sz="1400"/>
            </a:lvl3pPr>
            <a:lvl4pPr marL="1978944" indent="0">
              <a:buNone/>
              <a:defRPr sz="1300"/>
            </a:lvl4pPr>
            <a:lvl5pPr marL="2638593" indent="0">
              <a:buNone/>
              <a:defRPr sz="1300"/>
            </a:lvl5pPr>
            <a:lvl6pPr marL="3298241" indent="0">
              <a:buNone/>
              <a:defRPr sz="1300"/>
            </a:lvl6pPr>
            <a:lvl7pPr marL="3957889" indent="0">
              <a:buNone/>
              <a:defRPr sz="1300"/>
            </a:lvl7pPr>
            <a:lvl8pPr marL="4617537" indent="0">
              <a:buNone/>
              <a:defRPr sz="1300"/>
            </a:lvl8pPr>
            <a:lvl9pPr marL="527718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FCE-774D-4509-B58E-4DF624EFF2AC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7264-CF20-4470-AC97-98A11B56DA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34340" y="558800"/>
            <a:ext cx="11075670" cy="72494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97" y="8059741"/>
            <a:ext cx="11075670" cy="872118"/>
          </a:xfrm>
        </p:spPr>
        <p:txBody>
          <a:bodyPr anchor="b"/>
          <a:lstStyle>
            <a:lvl1pPr algn="ctr">
              <a:defRPr sz="3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052935" cy="8046720"/>
          </a:xfrm>
        </p:spPr>
        <p:txBody>
          <a:bodyPr/>
          <a:lstStyle>
            <a:lvl1pPr marL="0" indent="0">
              <a:buNone/>
              <a:defRPr sz="4600"/>
            </a:lvl1pPr>
            <a:lvl2pPr marL="659648" indent="0">
              <a:buNone/>
              <a:defRPr sz="4000"/>
            </a:lvl2pPr>
            <a:lvl3pPr marL="1319296" indent="0">
              <a:buNone/>
              <a:defRPr sz="3500"/>
            </a:lvl3pPr>
            <a:lvl4pPr marL="1978944" indent="0">
              <a:buNone/>
              <a:defRPr sz="2900"/>
            </a:lvl4pPr>
            <a:lvl5pPr marL="2638593" indent="0">
              <a:buNone/>
              <a:defRPr sz="2900"/>
            </a:lvl5pPr>
            <a:lvl6pPr marL="3298241" indent="0">
              <a:buNone/>
              <a:defRPr sz="2900"/>
            </a:lvl6pPr>
            <a:lvl7pPr marL="3957889" indent="0">
              <a:buNone/>
              <a:defRPr sz="2900"/>
            </a:lvl7pPr>
            <a:lvl8pPr marL="4617537" indent="0">
              <a:buNone/>
              <a:defRPr sz="2900"/>
            </a:lvl8pPr>
            <a:lvl9pPr marL="5277185" indent="0">
              <a:buNone/>
              <a:defRPr sz="29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997" y="8940800"/>
            <a:ext cx="11075670" cy="898550"/>
          </a:xfrm>
        </p:spPr>
        <p:txBody>
          <a:bodyPr>
            <a:normAutofit/>
          </a:bodyPr>
          <a:lstStyle>
            <a:lvl1pPr marL="0" indent="0" algn="ctr">
              <a:buNone/>
              <a:defRPr sz="2300"/>
            </a:lvl1pPr>
            <a:lvl2pPr marL="659648" indent="0">
              <a:buNone/>
              <a:defRPr sz="1700"/>
            </a:lvl2pPr>
            <a:lvl3pPr marL="1319296" indent="0">
              <a:buNone/>
              <a:defRPr sz="1400"/>
            </a:lvl3pPr>
            <a:lvl4pPr marL="1978944" indent="0">
              <a:buNone/>
              <a:defRPr sz="1300"/>
            </a:lvl4pPr>
            <a:lvl5pPr marL="2638593" indent="0">
              <a:buNone/>
              <a:defRPr sz="1300"/>
            </a:lvl5pPr>
            <a:lvl6pPr marL="3298241" indent="0">
              <a:buNone/>
              <a:defRPr sz="1300"/>
            </a:lvl6pPr>
            <a:lvl7pPr marL="3957889" indent="0">
              <a:buNone/>
              <a:defRPr sz="1300"/>
            </a:lvl7pPr>
            <a:lvl8pPr marL="4617537" indent="0">
              <a:buNone/>
              <a:defRPr sz="1300"/>
            </a:lvl8pPr>
            <a:lvl9pPr marL="527718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FCE-774D-4509-B58E-4DF624EFF2AC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77264-CF20-4470-AC97-98A11B56DA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1510" y="402802"/>
            <a:ext cx="10858500" cy="1676400"/>
          </a:xfrm>
          <a:prstGeom prst="rect">
            <a:avLst/>
          </a:prstGeom>
        </p:spPr>
        <p:txBody>
          <a:bodyPr vert="horz" lIns="131930" tIns="65965" rIns="131930" bIns="65965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510" y="2346960"/>
            <a:ext cx="10858500" cy="7040880"/>
          </a:xfrm>
          <a:prstGeom prst="rect">
            <a:avLst/>
          </a:prstGeom>
        </p:spPr>
        <p:txBody>
          <a:bodyPr vert="horz" lIns="131930" tIns="65965" rIns="131930" bIns="659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2935" y="0"/>
            <a:ext cx="977265" cy="1005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930" tIns="65965" rIns="131930" bIns="65965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52935" y="8046720"/>
            <a:ext cx="977265" cy="1005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930" tIns="65965" rIns="131930" bIns="65965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157798" y="8285141"/>
            <a:ext cx="781812" cy="581152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2600">
                <a:solidFill>
                  <a:srgbClr val="FFFFFF"/>
                </a:solidFill>
              </a:defRPr>
            </a:lvl1pPr>
          </a:lstStyle>
          <a:p>
            <a:fld id="{2BA77264-CF20-4470-AC97-98A11B56DA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762029" y="5945801"/>
            <a:ext cx="3472012" cy="521208"/>
          </a:xfrm>
          <a:prstGeom prst="rect">
            <a:avLst/>
          </a:prstGeom>
        </p:spPr>
        <p:txBody>
          <a:bodyPr vert="horz" lIns="131930" tIns="65965" rIns="131930" bIns="65965" rtlCol="0" anchor="ctr"/>
          <a:lstStyle>
            <a:lvl1pPr algn="r">
              <a:defRPr sz="17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09876" y="2421636"/>
            <a:ext cx="3576319" cy="521208"/>
          </a:xfrm>
          <a:prstGeom prst="rect">
            <a:avLst/>
          </a:prstGeom>
        </p:spPr>
        <p:txBody>
          <a:bodyPr vert="horz" lIns="131930" tIns="65965" rIns="131930" bIns="65965" rtlCol="0" anchor="ctr"/>
          <a:lstStyle>
            <a:lvl1pPr algn="l">
              <a:defRPr sz="1700">
                <a:solidFill>
                  <a:schemeClr val="bg2"/>
                </a:solidFill>
              </a:defRPr>
            </a:lvl1pPr>
          </a:lstStyle>
          <a:p>
            <a:fld id="{C9BE3FCE-774D-4509-B58E-4DF624EFF2AC}" type="datetimeFigureOut">
              <a:rPr lang="en-US" smtClean="0"/>
              <a:pPr/>
              <a:t>11/14/2011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19296" rtl="0" eaLnBrk="1" latinLnBrk="0" hangingPunct="1">
        <a:spcBef>
          <a:spcPct val="0"/>
        </a:spcBef>
        <a:buNone/>
        <a:defRPr sz="6600" kern="1200" cap="none" spc="-144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94736" indent="-329824" algn="l" defTabSz="131929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23507" indent="-329824" algn="l" defTabSz="1319296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1226" indent="-329824" algn="l" defTabSz="1319296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847015" indent="-329824" algn="l" defTabSz="1319296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42804" indent="-329824" algn="l" defTabSz="1319296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06663" indent="-263859" algn="l" defTabSz="131929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70522" indent="-263859" algn="l" defTabSz="1319296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034382" indent="-263859" algn="l" defTabSz="1319296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298241" indent="-263859" algn="l" defTabSz="1319296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192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9648" algn="l" defTabSz="13192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19296" algn="l" defTabSz="13192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78944" algn="l" defTabSz="13192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38593" algn="l" defTabSz="13192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98241" algn="l" defTabSz="13192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57889" algn="l" defTabSz="13192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17537" algn="l" defTabSz="13192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77185" algn="l" defTabSz="13192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57200"/>
            <a:ext cx="13030200" cy="807385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131930" tIns="65965" rIns="131930" bIns="65965" rtlCol="0">
            <a:spAutoFit/>
          </a:bodyPr>
          <a:lstStyle/>
          <a:p>
            <a:pPr algn="ctr"/>
            <a:r>
              <a:rPr lang="en-US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SemQuest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 University of Houston’s Semantics-based Question Answering System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Rakesh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Verma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University of Houston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Team: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Txsumm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Joint work with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Araly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Barrera and 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Ryan Vincent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pic>
        <p:nvPicPr>
          <p:cNvPr id="4" name="Picture 3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3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>
                <a:solidFill>
                  <a:schemeClr val="tx1"/>
                </a:solidFill>
              </a:rPr>
              <a:t>SemQuest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Sentence Preprocessing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1510" y="2346960"/>
            <a:ext cx="10858500" cy="7040880"/>
          </a:xfrm>
        </p:spPr>
        <p:txBody>
          <a:bodyPr/>
          <a:lstStyle/>
          <a:p>
            <a:pPr marL="164912" indent="0">
              <a:buNone/>
            </a:pPr>
            <a:r>
              <a:rPr lang="en-US" dirty="0" smtClean="0"/>
              <a:t>4) </a:t>
            </a:r>
            <a:r>
              <a:rPr lang="en-US" u="sng" dirty="0" smtClean="0"/>
              <a:t>Background:</a:t>
            </a:r>
          </a:p>
          <a:p>
            <a:pPr marL="164912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Previous work on single document summarization (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SynSem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n-US" baseline="30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has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demonstrated successful results on past DUC02 and magazine-type scientific articles</a:t>
            </a:r>
            <a:r>
              <a:rPr lang="en-US" dirty="0"/>
              <a:t>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64912" indent="0">
              <a:buNone/>
            </a:pPr>
            <a:endParaRPr lang="en-US" u="sng" dirty="0" smtClean="0"/>
          </a:p>
          <a:p>
            <a:pPr marL="164912" indent="0">
              <a:buNone/>
            </a:pPr>
            <a:r>
              <a:rPr lang="en-US" u="sng" dirty="0" smtClean="0"/>
              <a:t>Our Method:</a:t>
            </a:r>
          </a:p>
          <a:p>
            <a:pPr marL="164912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Convert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SynSem</a:t>
            </a:r>
            <a:r>
              <a:rPr lang="en-US" dirty="0">
                <a:latin typeface="Calibri" pitchFamily="34" charset="0"/>
                <a:cs typeface="Calibri" pitchFamily="34" charset="0"/>
              </a:rPr>
              <a:t> into a multi-document acceptor, naming it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M-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SynSem</a:t>
            </a:r>
            <a:r>
              <a:rPr lang="en-US" dirty="0">
                <a:latin typeface="Calibri" pitchFamily="34" charset="0"/>
                <a:cs typeface="Calibri" pitchFamily="34" charset="0"/>
              </a:rPr>
              <a:t> ,and reward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sentences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with best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M-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SynSem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scores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164912" indent="0">
              <a:buNone/>
            </a:pPr>
            <a:endParaRPr lang="en-US" u="sng" dirty="0" smtClean="0"/>
          </a:p>
          <a:p>
            <a:pPr marL="164912" indent="0">
              <a:buNone/>
            </a:pPr>
            <a:endParaRPr lang="en-US" dirty="0"/>
          </a:p>
        </p:txBody>
      </p:sp>
      <p:pic>
        <p:nvPicPr>
          <p:cNvPr id="4" name="Picture 3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65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</a:rPr>
              <a:t>SynSem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Single Document Extractor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7100" y="2272665"/>
            <a:ext cx="6400800" cy="6704979"/>
          </a:xfrm>
        </p:spPr>
      </p:pic>
      <p:sp>
        <p:nvSpPr>
          <p:cNvPr id="5" name="TextBox 4"/>
          <p:cNvSpPr txBox="1"/>
          <p:nvPr/>
        </p:nvSpPr>
        <p:spPr>
          <a:xfrm>
            <a:off x="2220686" y="9109413"/>
            <a:ext cx="929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Figure 3. </a:t>
            </a:r>
            <a:r>
              <a:rPr lang="en-US" sz="2800" b="1" i="1" dirty="0" err="1" smtClean="0"/>
              <a:t>SynSem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diagram for single document extraction</a:t>
            </a:r>
            <a:endParaRPr lang="en-US" sz="2800" b="1" dirty="0"/>
          </a:p>
        </p:txBody>
      </p:sp>
      <p:pic>
        <p:nvPicPr>
          <p:cNvPr id="6" name="Picture 5" descr="cslogo_s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94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</a:rPr>
              <a:t>SynSem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Datasets tested: DUC 2002 and non-DUC scientific articles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885197"/>
              </p:ext>
            </p:extLst>
          </p:nvPr>
        </p:nvGraphicFramePr>
        <p:xfrm>
          <a:off x="6167344" y="4191000"/>
          <a:ext cx="5791200" cy="3429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64577"/>
                <a:gridCol w="1097779"/>
                <a:gridCol w="1312792"/>
                <a:gridCol w="1616052"/>
              </a:tblGrid>
              <a:tr h="11109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Sample</a:t>
                      </a:r>
                      <a:r>
                        <a:rPr lang="en-US" sz="2000" baseline="0" dirty="0" smtClean="0"/>
                        <a:t> Scientific Article</a:t>
                      </a:r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ROUGE 1-gram</a:t>
                      </a:r>
                      <a:r>
                        <a:rPr lang="en-US" sz="2400" baseline="0" dirty="0" smtClean="0"/>
                        <a:t> scores</a:t>
                      </a:r>
                      <a:endParaRPr lang="en-US" sz="2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9978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System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Recall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Precision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F-mea.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15"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 err="1" smtClean="0"/>
                        <a:t>SynSem</a:t>
                      </a:r>
                      <a:endParaRPr lang="en-US" sz="2000" b="1" i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.74897</a:t>
                      </a:r>
                      <a:endParaRPr lang="en-US" sz="2000" b="1" i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.69202</a:t>
                      </a:r>
                      <a:endParaRPr lang="en-US" sz="2000" b="1" i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.71973</a:t>
                      </a:r>
                      <a:endParaRPr lang="en-US" sz="2000" b="1" i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915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Baseline</a:t>
                      </a:r>
                      <a:endParaRPr lang="en-US" sz="2000" i="1" baseline="30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.39506</a:t>
                      </a:r>
                      <a:endParaRPr lang="en-US" sz="2000" i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.61146</a:t>
                      </a:r>
                      <a:endParaRPr lang="en-US" sz="2000" i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.48000</a:t>
                      </a:r>
                      <a:endParaRPr lang="en-US" sz="2000" i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915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MEAD</a:t>
                      </a:r>
                      <a:endParaRPr lang="en-US" sz="2000" baseline="30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.52263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.42617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.46950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9278">
                <a:tc>
                  <a:txBody>
                    <a:bodyPr/>
                    <a:lstStyle/>
                    <a:p>
                      <a:pPr algn="l"/>
                      <a:r>
                        <a:rPr lang="en-US" sz="2000" baseline="0" dirty="0" err="1" smtClean="0"/>
                        <a:t>TextRank</a:t>
                      </a:r>
                      <a:endParaRPr lang="en-US" sz="2000" baseline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.59671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.36341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.45172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3622765"/>
              </p:ext>
            </p:extLst>
          </p:nvPr>
        </p:nvGraphicFramePr>
        <p:xfrm>
          <a:off x="647700" y="4191000"/>
          <a:ext cx="5251728" cy="38755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86228"/>
                <a:gridCol w="1120685"/>
                <a:gridCol w="1379304"/>
                <a:gridCol w="1465511"/>
              </a:tblGrid>
              <a:tr h="6480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DUC02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ROUGE 1-gram</a:t>
                      </a:r>
                      <a:r>
                        <a:rPr lang="en-US" sz="2400" baseline="0" dirty="0" smtClean="0"/>
                        <a:t> scores</a:t>
                      </a:r>
                      <a:endParaRPr lang="en-US" sz="2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9978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System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Recall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Precision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F-mea.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15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 smtClean="0"/>
                        <a:t>S28</a:t>
                      </a:r>
                      <a:endParaRPr lang="en-US" sz="20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/>
                        <a:t>.47813</a:t>
                      </a:r>
                      <a:endParaRPr lang="en-US" sz="20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/>
                        <a:t>.45779</a:t>
                      </a:r>
                      <a:endParaRPr lang="en-US" sz="20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 smtClean="0"/>
                        <a:t>.46729</a:t>
                      </a:r>
                      <a:endParaRPr lang="en-US" sz="20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915"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 err="1" smtClean="0"/>
                        <a:t>SynSem</a:t>
                      </a:r>
                      <a:endParaRPr lang="en-US" sz="2000" b="1" i="1" baseline="30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.48159</a:t>
                      </a:r>
                      <a:endParaRPr lang="en-US" sz="2000" b="1" i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.45062</a:t>
                      </a:r>
                      <a:endParaRPr lang="en-US" sz="2000" b="1" i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.46309</a:t>
                      </a:r>
                      <a:endParaRPr lang="en-US" sz="2000" b="1" i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915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S19</a:t>
                      </a:r>
                      <a:endParaRPr lang="en-US" sz="2000" baseline="30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.45563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.47748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.46309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915">
                <a:tc>
                  <a:txBody>
                    <a:bodyPr/>
                    <a:lstStyle/>
                    <a:p>
                      <a:pPr algn="l"/>
                      <a:r>
                        <a:rPr lang="en-US" sz="2000" baseline="0" dirty="0" smtClean="0"/>
                        <a:t>Baseline</a:t>
                      </a:r>
                      <a:endParaRPr lang="en-US" sz="2000" baseline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.47788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.44680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.46172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915">
                <a:tc>
                  <a:txBody>
                    <a:bodyPr/>
                    <a:lstStyle/>
                    <a:p>
                      <a:pPr algn="l"/>
                      <a:r>
                        <a:rPr lang="en-US" sz="2000" baseline="0" dirty="0" smtClean="0"/>
                        <a:t>S21</a:t>
                      </a:r>
                      <a:endParaRPr lang="en-US" sz="2000" baseline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.47543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.44680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.46172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915">
                <a:tc>
                  <a:txBody>
                    <a:bodyPr/>
                    <a:lstStyle/>
                    <a:p>
                      <a:pPr algn="l"/>
                      <a:r>
                        <a:rPr lang="en-US" sz="2000" baseline="0" dirty="0" err="1" smtClean="0"/>
                        <a:t>TextRank</a:t>
                      </a:r>
                      <a:endParaRPr lang="en-US" sz="2000" baseline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.46165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.43234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.44640</a:t>
                      </a:r>
                      <a:endParaRPr lang="en-US" sz="20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33500" y="8643610"/>
            <a:ext cx="10474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Table 2. ROUGE evaluations  for </a:t>
            </a:r>
            <a:r>
              <a:rPr lang="en-US" sz="2800" b="1" i="1" dirty="0" err="1" smtClean="0"/>
              <a:t>SynSem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on DUC and </a:t>
            </a:r>
            <a:r>
              <a:rPr lang="en-US" sz="2800" b="1" dirty="0" err="1" smtClean="0"/>
              <a:t>nonDUC</a:t>
            </a:r>
            <a:r>
              <a:rPr lang="en-US" sz="2800" b="1" dirty="0" smtClean="0"/>
              <a:t> data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48917" y="8141809"/>
            <a:ext cx="1043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     </a:t>
            </a:r>
            <a:r>
              <a:rPr lang="en-US" sz="2800" dirty="0" smtClean="0"/>
              <a:t>(a)				            (b)</a:t>
            </a:r>
            <a:endParaRPr lang="en-US" sz="2800" dirty="0"/>
          </a:p>
        </p:txBody>
      </p:sp>
      <p:pic>
        <p:nvPicPr>
          <p:cNvPr id="8" name="Picture 7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710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+mn-lt"/>
              </a:rPr>
              <a:t>M-</a:t>
            </a:r>
            <a:r>
              <a:rPr lang="en-US" i="1" dirty="0" err="1" smtClean="0">
                <a:solidFill>
                  <a:schemeClr val="tx1"/>
                </a:solidFill>
                <a:latin typeface="+mn-lt"/>
              </a:rPr>
              <a:t>SynSem</a:t>
            </a:r>
            <a:endParaRPr lang="en-US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51510" y="2346960"/>
            <a:ext cx="11578590" cy="7040880"/>
          </a:xfr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en-US" dirty="0">
                <a:noFill/>
              </a:rPr>
              <a:t> </a:t>
            </a:r>
          </a:p>
        </p:txBody>
      </p:sp>
      <p:pic>
        <p:nvPicPr>
          <p:cNvPr id="5" name="Picture 4" descr="cslogo_s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810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+mn-lt"/>
              </a:rPr>
              <a:t>M-</a:t>
            </a:r>
            <a:r>
              <a:rPr lang="en-US" i="1" dirty="0" err="1" smtClean="0">
                <a:solidFill>
                  <a:schemeClr val="tx1"/>
                </a:solidFill>
                <a:latin typeface="+mn-lt"/>
              </a:rPr>
              <a:t>SynSem</a:t>
            </a:r>
            <a:endParaRPr lang="en-US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050" y="2161640"/>
            <a:ext cx="10858500" cy="70408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Two </a:t>
            </a:r>
            <a:r>
              <a:rPr lang="en-US" sz="3600" i="1" dirty="0" smtClean="0"/>
              <a:t>M-</a:t>
            </a:r>
            <a:r>
              <a:rPr lang="en-US" sz="3600" i="1" dirty="0" err="1" smtClean="0"/>
              <a:t>SynSe</a:t>
            </a:r>
            <a:r>
              <a:rPr lang="en-US" sz="3600" dirty="0" err="1" smtClean="0"/>
              <a:t>m</a:t>
            </a:r>
            <a:r>
              <a:rPr lang="en-US" sz="3600" dirty="0" smtClean="0"/>
              <a:t> Keyword Score approaches:</a:t>
            </a:r>
          </a:p>
          <a:p>
            <a:pPr marL="1578602" lvl="2" indent="-457200">
              <a:buAutoNum type="arabicParenR"/>
            </a:pPr>
            <a:r>
              <a:rPr lang="en-US" sz="2800" dirty="0" err="1" smtClean="0"/>
              <a:t>TextRank</a:t>
            </a:r>
            <a:r>
              <a:rPr lang="en-US" sz="2800" dirty="0" smtClean="0"/>
              <a:t> [2]</a:t>
            </a:r>
          </a:p>
          <a:p>
            <a:pPr marL="1578602" lvl="2" indent="-457200">
              <a:buAutoNum type="arabicParenR"/>
            </a:pPr>
            <a:r>
              <a:rPr lang="en-US" sz="2800" dirty="0" smtClean="0"/>
              <a:t>LDA  [3]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9069768"/>
              </p:ext>
            </p:extLst>
          </p:nvPr>
        </p:nvGraphicFramePr>
        <p:xfrm>
          <a:off x="1638300" y="3886200"/>
          <a:ext cx="9372601" cy="1981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15869"/>
                <a:gridCol w="2178492"/>
                <a:gridCol w="1867279"/>
                <a:gridCol w="21109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M-</a:t>
                      </a:r>
                      <a:r>
                        <a:rPr lang="en-US" sz="2000" dirty="0" err="1" smtClean="0"/>
                        <a:t>SynSem</a:t>
                      </a:r>
                      <a:r>
                        <a:rPr lang="en-US" sz="2000" dirty="0" smtClean="0"/>
                        <a:t> version (weights)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ROUGE-1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ROUGE-2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ROUGE-SU4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TextRank</a:t>
                      </a:r>
                      <a:r>
                        <a:rPr lang="en-US" sz="2000" b="1" baseline="0" dirty="0" smtClean="0"/>
                        <a:t> (.3)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0.33172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0.06753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0.10754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TextRank</a:t>
                      </a:r>
                      <a:r>
                        <a:rPr lang="en-US" sz="2000" b="1" baseline="0" dirty="0" smtClean="0"/>
                        <a:t> (.3)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0.32855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0.06816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0.10721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LDA</a:t>
                      </a:r>
                      <a:r>
                        <a:rPr lang="en-US" sz="2000" b="1" baseline="0" dirty="0" smtClean="0"/>
                        <a:t> (0)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0.31792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0.07586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0.10706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LDA</a:t>
                      </a:r>
                      <a:r>
                        <a:rPr lang="en-US" sz="2000" b="1" baseline="0" dirty="0" smtClean="0"/>
                        <a:t> (.3)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0.31975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0.07595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0.10881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6866424"/>
              </p:ext>
            </p:extLst>
          </p:nvPr>
        </p:nvGraphicFramePr>
        <p:xfrm>
          <a:off x="1638300" y="6629400"/>
          <a:ext cx="9448800" cy="1981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00400"/>
                <a:gridCol w="2209800"/>
                <a:gridCol w="18288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M-</a:t>
                      </a:r>
                      <a:r>
                        <a:rPr lang="en-US" sz="2000" dirty="0" err="1" smtClean="0"/>
                        <a:t>SynSem</a:t>
                      </a:r>
                      <a:r>
                        <a:rPr lang="en-US" sz="2000" dirty="0" smtClean="0"/>
                        <a:t> version (weights)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ROUGE-1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ROUGE-2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ROUGE-SU4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TextRank</a:t>
                      </a:r>
                      <a:r>
                        <a:rPr lang="en-US" sz="2000" b="1" dirty="0" smtClean="0"/>
                        <a:t> (.3)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0.31792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0.06047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0.10043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TextRank</a:t>
                      </a:r>
                      <a:r>
                        <a:rPr lang="en-US" sz="2000" b="1" dirty="0" smtClean="0"/>
                        <a:t> (.3)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0.31794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0.06038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0.10062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LDA (0)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0.29435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0.05907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0.09363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LDA</a:t>
                      </a:r>
                      <a:r>
                        <a:rPr lang="en-US" sz="2000" b="1" baseline="0" dirty="0" smtClean="0"/>
                        <a:t> (.3)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0.30043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0.06055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0.09621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04900" y="9167734"/>
            <a:ext cx="1021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Table  3. </a:t>
            </a:r>
            <a:r>
              <a:rPr lang="en-US" sz="2400" b="1" i="1" dirty="0" err="1" smtClean="0"/>
              <a:t>SemQuest</a:t>
            </a:r>
            <a:r>
              <a:rPr lang="en-US" sz="2400" b="1" dirty="0" smtClean="0"/>
              <a:t> evaluations on TAC 2011 using various </a:t>
            </a:r>
            <a:r>
              <a:rPr lang="en-US" sz="2400" b="1" i="1" dirty="0" smtClean="0"/>
              <a:t>M-</a:t>
            </a:r>
            <a:r>
              <a:rPr lang="en-US" sz="2400" b="1" i="1" dirty="0" err="1" smtClean="0"/>
              <a:t>SynSem</a:t>
            </a:r>
            <a:r>
              <a:rPr lang="en-US" sz="2400" b="1" dirty="0" smtClean="0"/>
              <a:t> keyword versions and weights. </a:t>
            </a:r>
            <a:endParaRPr lang="en-US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2100" y="5867400"/>
            <a:ext cx="1021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(a) Part A evaluation results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4433" y="8706069"/>
            <a:ext cx="1021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(b) Part B </a:t>
            </a:r>
            <a:r>
              <a:rPr lang="en-US" sz="2400" dirty="0"/>
              <a:t>e</a:t>
            </a:r>
            <a:r>
              <a:rPr lang="en-US" sz="2400" dirty="0" smtClean="0"/>
              <a:t>valuation results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Picture 9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453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>
                <a:solidFill>
                  <a:schemeClr val="tx1"/>
                </a:solidFill>
              </a:rPr>
              <a:t>SemQuest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Information Extraction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0700" y="1853034"/>
            <a:ext cx="8116217" cy="759576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790699" y="4419599"/>
            <a:ext cx="8116217" cy="49996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slogo_s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82516" y="9456402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/>
              <a:t>SemQuest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373479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7992"/>
            <a:ext cx="10858500" cy="1676400"/>
          </a:xfrm>
        </p:spPr>
        <p:txBody>
          <a:bodyPr>
            <a:normAutofit fontScale="90000"/>
          </a:bodyPr>
          <a:lstStyle/>
          <a:p>
            <a:r>
              <a:rPr lang="en-US" i="1" dirty="0" err="1" smtClean="0">
                <a:solidFill>
                  <a:schemeClr val="tx1"/>
                </a:solidFill>
              </a:rPr>
              <a:t>SemQuest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Information Extraction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10858500" cy="7040880"/>
          </a:xfrm>
        </p:spPr>
        <p:txBody>
          <a:bodyPr>
            <a:normAutofit/>
          </a:bodyPr>
          <a:lstStyle/>
          <a:p>
            <a:pPr marL="164912" indent="0">
              <a:buNone/>
            </a:pPr>
            <a:r>
              <a:rPr lang="en-US" dirty="0" smtClean="0"/>
              <a:t>1.) Named Entity Box</a:t>
            </a:r>
          </a:p>
          <a:p>
            <a:pPr marL="164912" indent="0">
              <a:buNone/>
            </a:pPr>
            <a:endParaRPr lang="en-US" dirty="0"/>
          </a:p>
          <a:p>
            <a:pPr marL="164912" indent="0">
              <a:buNone/>
            </a:pPr>
            <a:endParaRPr lang="en-US" dirty="0" smtClean="0"/>
          </a:p>
          <a:p>
            <a:pPr marL="164912" indent="0" algn="ctr">
              <a:buNone/>
            </a:pPr>
            <a:r>
              <a:rPr lang="en-US" dirty="0" smtClean="0"/>
              <a:t>Summary:</a:t>
            </a:r>
          </a:p>
          <a:p>
            <a:pPr marL="164912" indent="0" algn="ctr">
              <a:buNone/>
            </a:pPr>
            <a:endParaRPr lang="en-US" dirty="0" smtClean="0"/>
          </a:p>
          <a:p>
            <a:pPr marL="164912" indent="0">
              <a:buNone/>
            </a:pPr>
            <a:endParaRPr lang="en-US" dirty="0"/>
          </a:p>
        </p:txBody>
      </p:sp>
      <p:pic>
        <p:nvPicPr>
          <p:cNvPr id="5" name="Picture 4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8122" y="4890845"/>
            <a:ext cx="7468378" cy="272915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99353" y="4623367"/>
            <a:ext cx="7467600" cy="10905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1317332" y="4623367"/>
            <a:ext cx="800100" cy="102538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" y="4421302"/>
            <a:ext cx="155276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Named Entity </a:t>
            </a:r>
          </a:p>
          <a:p>
            <a:pPr algn="ctr"/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00300" y="7966293"/>
            <a:ext cx="929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Figure 4. Sample summary and Named Entity Box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414687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7992"/>
            <a:ext cx="10858500" cy="1676400"/>
          </a:xfrm>
        </p:spPr>
        <p:txBody>
          <a:bodyPr>
            <a:normAutofit fontScale="90000"/>
          </a:bodyPr>
          <a:lstStyle/>
          <a:p>
            <a:r>
              <a:rPr lang="en-US" i="1" dirty="0" err="1" smtClean="0">
                <a:solidFill>
                  <a:schemeClr val="tx1"/>
                </a:solidFill>
              </a:rPr>
              <a:t>SemQuest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Information Extraction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447800"/>
            <a:ext cx="10858500" cy="7040880"/>
          </a:xfrm>
        </p:spPr>
        <p:txBody>
          <a:bodyPr>
            <a:normAutofit/>
          </a:bodyPr>
          <a:lstStyle/>
          <a:p>
            <a:pPr marL="164912" indent="0">
              <a:buNone/>
            </a:pPr>
            <a:r>
              <a:rPr lang="en-US" dirty="0" smtClean="0"/>
              <a:t>1.) Named Entity Box</a:t>
            </a:r>
          </a:p>
          <a:p>
            <a:pPr marL="16491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3114605"/>
              </p:ext>
            </p:extLst>
          </p:nvPr>
        </p:nvGraphicFramePr>
        <p:xfrm>
          <a:off x="723900" y="2057400"/>
          <a:ext cx="10643486" cy="7498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35743"/>
                <a:gridCol w="3511273"/>
                <a:gridCol w="2547212"/>
                <a:gridCol w="15492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Topic Category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Aspects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Named Entity</a:t>
                      </a:r>
                      <a:r>
                        <a:rPr lang="en-US" sz="18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Possibilities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Named Entity </a:t>
                      </a:r>
                    </a:p>
                    <a:p>
                      <a:pPr algn="ctr"/>
                      <a:r>
                        <a:rPr lang="en-US" sz="1800" dirty="0" smtClean="0"/>
                        <a:t>Box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1) Accidents and </a:t>
                      </a:r>
                    </a:p>
                    <a:p>
                      <a:pPr algn="ctr"/>
                      <a:r>
                        <a:rPr lang="en-US" sz="1800" b="1" dirty="0" smtClean="0"/>
                        <a:t>Natural Disasters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what</a:t>
                      </a:r>
                    </a:p>
                    <a:p>
                      <a:pPr algn="ctr"/>
                      <a:r>
                        <a:rPr lang="en-US" sz="1500" dirty="0" smtClean="0"/>
                        <a:t>when</a:t>
                      </a:r>
                    </a:p>
                    <a:p>
                      <a:pPr algn="ctr"/>
                      <a:r>
                        <a:rPr lang="en-US" sz="1500" dirty="0" smtClean="0"/>
                        <a:t>where</a:t>
                      </a:r>
                    </a:p>
                    <a:p>
                      <a:pPr algn="ctr"/>
                      <a:r>
                        <a:rPr lang="en-US" sz="1500" dirty="0" smtClean="0"/>
                        <a:t>why</a:t>
                      </a:r>
                    </a:p>
                    <a:p>
                      <a:pPr algn="ctr"/>
                      <a:r>
                        <a:rPr lang="en-US" sz="1500" dirty="0" smtClean="0"/>
                        <a:t>who affected</a:t>
                      </a:r>
                    </a:p>
                    <a:p>
                      <a:pPr algn="ctr"/>
                      <a:r>
                        <a:rPr lang="en-US" sz="1500" dirty="0" smtClean="0"/>
                        <a:t>damages </a:t>
                      </a:r>
                    </a:p>
                    <a:p>
                      <a:pPr algn="ctr"/>
                      <a:r>
                        <a:rPr lang="en-US" sz="1500" dirty="0" smtClean="0"/>
                        <a:t>countermeasures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--</a:t>
                      </a:r>
                    </a:p>
                    <a:p>
                      <a:pPr algn="ctr"/>
                      <a:r>
                        <a:rPr lang="en-US" sz="1500" dirty="0" smtClean="0"/>
                        <a:t>date</a:t>
                      </a:r>
                    </a:p>
                    <a:p>
                      <a:pPr algn="ctr"/>
                      <a:r>
                        <a:rPr lang="en-US" sz="1500" dirty="0" smtClean="0"/>
                        <a:t>location</a:t>
                      </a:r>
                    </a:p>
                    <a:p>
                      <a:pPr algn="ctr"/>
                      <a:r>
                        <a:rPr lang="en-US" sz="1500" dirty="0" smtClean="0"/>
                        <a:t>--</a:t>
                      </a:r>
                    </a:p>
                    <a:p>
                      <a:pPr algn="ctr"/>
                      <a:r>
                        <a:rPr lang="en-US" sz="1500" dirty="0" smtClean="0"/>
                        <a:t>person/organization</a:t>
                      </a:r>
                    </a:p>
                    <a:p>
                      <a:pPr algn="ctr"/>
                      <a:r>
                        <a:rPr lang="en-US" sz="1500" dirty="0" smtClean="0"/>
                        <a:t>--</a:t>
                      </a:r>
                    </a:p>
                    <a:p>
                      <a:pPr algn="ctr"/>
                      <a:r>
                        <a:rPr lang="en-US" sz="1500" dirty="0" smtClean="0"/>
                        <a:t>money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smtClean="0"/>
                        <a:t>5/7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2) Attacks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what</a:t>
                      </a:r>
                    </a:p>
                    <a:p>
                      <a:pPr algn="ctr"/>
                      <a:r>
                        <a:rPr lang="en-US" sz="1500" dirty="0" smtClean="0"/>
                        <a:t>when</a:t>
                      </a:r>
                    </a:p>
                    <a:p>
                      <a:pPr algn="ctr"/>
                      <a:r>
                        <a:rPr lang="en-US" sz="1500" dirty="0" smtClean="0"/>
                        <a:t>where</a:t>
                      </a:r>
                    </a:p>
                    <a:p>
                      <a:pPr algn="ctr"/>
                      <a:r>
                        <a:rPr lang="en-US" sz="1500" dirty="0" smtClean="0"/>
                        <a:t>perpetrators</a:t>
                      </a:r>
                    </a:p>
                    <a:p>
                      <a:pPr algn="ctr"/>
                      <a:r>
                        <a:rPr lang="en-US" sz="1500" dirty="0" smtClean="0"/>
                        <a:t>who affected</a:t>
                      </a:r>
                    </a:p>
                    <a:p>
                      <a:pPr algn="ctr"/>
                      <a:r>
                        <a:rPr lang="en-US" sz="1500" dirty="0" smtClean="0"/>
                        <a:t>damages</a:t>
                      </a:r>
                    </a:p>
                    <a:p>
                      <a:pPr algn="ctr"/>
                      <a:r>
                        <a:rPr lang="en-US" sz="1500" dirty="0" smtClean="0"/>
                        <a:t>countermeasures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--</a:t>
                      </a:r>
                    </a:p>
                    <a:p>
                      <a:pPr algn="ctr"/>
                      <a:r>
                        <a:rPr lang="en-US" sz="1500" dirty="0" smtClean="0"/>
                        <a:t>date</a:t>
                      </a:r>
                    </a:p>
                    <a:p>
                      <a:pPr algn="ctr"/>
                      <a:r>
                        <a:rPr lang="en-US" sz="1500" dirty="0" smtClean="0"/>
                        <a:t>location</a:t>
                      </a:r>
                    </a:p>
                    <a:p>
                      <a:pPr algn="ctr"/>
                      <a:r>
                        <a:rPr lang="en-US" sz="1500" dirty="0" smtClean="0"/>
                        <a:t>person</a:t>
                      </a:r>
                    </a:p>
                    <a:p>
                      <a:pPr algn="ctr"/>
                      <a:r>
                        <a:rPr lang="en-US" sz="1500" dirty="0" smtClean="0"/>
                        <a:t>person/organization</a:t>
                      </a:r>
                    </a:p>
                    <a:p>
                      <a:pPr algn="ctr"/>
                      <a:r>
                        <a:rPr lang="en-US" sz="1500" dirty="0" smtClean="0"/>
                        <a:t>--</a:t>
                      </a:r>
                    </a:p>
                    <a:p>
                      <a:pPr algn="ctr"/>
                      <a:r>
                        <a:rPr lang="en-US" sz="1500" dirty="0" smtClean="0"/>
                        <a:t>money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smtClean="0"/>
                        <a:t>5/8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3) Health and Safety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what</a:t>
                      </a:r>
                    </a:p>
                    <a:p>
                      <a:pPr algn="ctr"/>
                      <a:r>
                        <a:rPr lang="en-US" sz="1500" dirty="0" smtClean="0"/>
                        <a:t>who affected</a:t>
                      </a:r>
                    </a:p>
                    <a:p>
                      <a:pPr algn="ctr"/>
                      <a:r>
                        <a:rPr lang="en-US" sz="1500" dirty="0" smtClean="0"/>
                        <a:t>how</a:t>
                      </a:r>
                    </a:p>
                    <a:p>
                      <a:pPr algn="ctr"/>
                      <a:r>
                        <a:rPr lang="en-US" sz="1500" dirty="0" smtClean="0"/>
                        <a:t>why</a:t>
                      </a:r>
                    </a:p>
                    <a:p>
                      <a:pPr algn="ctr"/>
                      <a:r>
                        <a:rPr lang="en-US" sz="1500" dirty="0" smtClean="0"/>
                        <a:t>countermeasures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--</a:t>
                      </a:r>
                    </a:p>
                    <a:p>
                      <a:pPr algn="ctr"/>
                      <a:r>
                        <a:rPr lang="en-US" sz="1500" dirty="0" smtClean="0"/>
                        <a:t>person/organization</a:t>
                      </a:r>
                    </a:p>
                    <a:p>
                      <a:pPr algn="ctr"/>
                      <a:r>
                        <a:rPr lang="en-US" sz="1500" dirty="0" smtClean="0"/>
                        <a:t>--</a:t>
                      </a:r>
                    </a:p>
                    <a:p>
                      <a:pPr algn="ctr"/>
                      <a:r>
                        <a:rPr lang="en-US" sz="1500" dirty="0" smtClean="0"/>
                        <a:t>--</a:t>
                      </a:r>
                    </a:p>
                    <a:p>
                      <a:pPr algn="ctr"/>
                      <a:r>
                        <a:rPr lang="en-US" sz="1500" dirty="0" smtClean="0"/>
                        <a:t>money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smtClean="0"/>
                        <a:t>3/5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4) Endangered Resources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what</a:t>
                      </a:r>
                    </a:p>
                    <a:p>
                      <a:pPr algn="ctr"/>
                      <a:r>
                        <a:rPr lang="en-US" sz="1500" dirty="0" smtClean="0"/>
                        <a:t>importance</a:t>
                      </a:r>
                    </a:p>
                    <a:p>
                      <a:pPr algn="ctr"/>
                      <a:r>
                        <a:rPr lang="en-US" sz="1500" dirty="0" smtClean="0"/>
                        <a:t>threats</a:t>
                      </a:r>
                    </a:p>
                    <a:p>
                      <a:pPr algn="ctr"/>
                      <a:r>
                        <a:rPr lang="en-US" sz="1500" dirty="0" smtClean="0"/>
                        <a:t>countermeasures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--</a:t>
                      </a:r>
                    </a:p>
                    <a:p>
                      <a:pPr algn="ctr"/>
                      <a:r>
                        <a:rPr lang="en-US" sz="1500" dirty="0" smtClean="0"/>
                        <a:t>--</a:t>
                      </a:r>
                    </a:p>
                    <a:p>
                      <a:pPr algn="ctr"/>
                      <a:r>
                        <a:rPr lang="en-US" sz="1500" dirty="0" smtClean="0"/>
                        <a:t>--</a:t>
                      </a:r>
                    </a:p>
                    <a:p>
                      <a:pPr algn="ctr"/>
                      <a:r>
                        <a:rPr lang="en-US" sz="1500" dirty="0" smtClean="0"/>
                        <a:t>money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smtClean="0"/>
                        <a:t>1/4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5) Investigations and Trials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who/who involved</a:t>
                      </a:r>
                    </a:p>
                    <a:p>
                      <a:pPr algn="ctr"/>
                      <a:r>
                        <a:rPr lang="en-US" sz="1500" dirty="0" smtClean="0"/>
                        <a:t>what</a:t>
                      </a:r>
                    </a:p>
                    <a:p>
                      <a:pPr algn="ctr"/>
                      <a:r>
                        <a:rPr lang="en-US" sz="1500" dirty="0" smtClean="0"/>
                        <a:t>importance</a:t>
                      </a:r>
                    </a:p>
                    <a:p>
                      <a:pPr algn="ctr"/>
                      <a:r>
                        <a:rPr lang="en-US" sz="1500" dirty="0" smtClean="0"/>
                        <a:t>threats</a:t>
                      </a:r>
                    </a:p>
                    <a:p>
                      <a:pPr algn="ctr"/>
                      <a:r>
                        <a:rPr lang="en-US" sz="1500" dirty="0" smtClean="0"/>
                        <a:t>countermeasures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person/organization</a:t>
                      </a:r>
                    </a:p>
                    <a:p>
                      <a:pPr algn="ctr"/>
                      <a:r>
                        <a:rPr lang="en-US" sz="1500" dirty="0" smtClean="0"/>
                        <a:t>--</a:t>
                      </a:r>
                    </a:p>
                    <a:p>
                      <a:pPr algn="ctr"/>
                      <a:r>
                        <a:rPr lang="en-US" sz="1500" dirty="0" smtClean="0"/>
                        <a:t>--</a:t>
                      </a:r>
                    </a:p>
                    <a:p>
                      <a:pPr algn="ctr"/>
                      <a:r>
                        <a:rPr lang="en-US" sz="1500" dirty="0" smtClean="0"/>
                        <a:t>--</a:t>
                      </a:r>
                    </a:p>
                    <a:p>
                      <a:pPr algn="ctr"/>
                      <a:r>
                        <a:rPr lang="en-US" sz="1500" dirty="0" smtClean="0"/>
                        <a:t>--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smtClean="0"/>
                        <a:t>2/6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4900" y="9642901"/>
            <a:ext cx="1021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Table 4. TAC 2011 Topics, aspects to answer, and named entity associations</a:t>
            </a:r>
            <a:endParaRPr lang="en-US" sz="2400" b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52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7992"/>
            <a:ext cx="10858500" cy="1676400"/>
          </a:xfrm>
        </p:spPr>
        <p:txBody>
          <a:bodyPr>
            <a:normAutofit fontScale="90000"/>
          </a:bodyPr>
          <a:lstStyle/>
          <a:p>
            <a:r>
              <a:rPr lang="en-US" i="1" dirty="0" err="1" smtClean="0">
                <a:solidFill>
                  <a:schemeClr val="tx1"/>
                </a:solidFill>
              </a:rPr>
              <a:t>SemQuest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Information Extraction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682" y="2133600"/>
            <a:ext cx="10858500" cy="7040880"/>
          </a:xfrm>
        </p:spPr>
        <p:txBody>
          <a:bodyPr>
            <a:normAutofit/>
          </a:bodyPr>
          <a:lstStyle/>
          <a:p>
            <a:pPr marL="164912" indent="0">
              <a:buNone/>
            </a:pPr>
            <a:r>
              <a:rPr lang="en-US" dirty="0" smtClean="0"/>
              <a:t>2)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We utilize all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linguistic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scores and Named Entity Box </a:t>
            </a:r>
          </a:p>
          <a:p>
            <a:pPr marL="164912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requirements for the computation of a final sentence score,</a:t>
            </a:r>
          </a:p>
          <a:p>
            <a:pPr marL="164912" indent="0">
              <a:buNone/>
            </a:pP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FinalS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an extract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E</a:t>
            </a:r>
            <a:r>
              <a:rPr lang="en-US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164912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Rectangle 6"/>
              <p:cNvSpPr/>
              <p:nvPr/>
            </p:nvSpPr>
            <p:spPr>
              <a:xfrm>
                <a:off x="723900" y="4495800"/>
                <a:ext cx="11125200" cy="24931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        </m:t>
                    </m:r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/>
                      </a:rPr>
                      <m:t>𝑆𝑒𝑛𝑡𝑒𝑛𝑐𝑒𝑆𝑐𝑜𝑟𝑒</m:t>
                    </m:r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/>
                      </a:rPr>
                      <m:t>_1(</m:t>
                    </m:r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/>
                      </a:rPr>
                      <m:t>𝑆</m:t>
                    </m:r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/>
                      </a:rPr>
                      <m:t>)=</m:t>
                    </m:r>
                    <m:d>
                      <m:d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𝑊𝑁</m:t>
                        </m:r>
                        <m:d>
                          <m:d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</m:d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𝑁𝐸</m:t>
                        </m:r>
                        <m:d>
                          <m:d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</m:d>
                      </m:e>
                    </m:d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        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</a:rPr>
                      <m:t>𝑆𝑒𝑛𝑡𝑒𝑛𝑐𝑒𝑆𝑐𝑜𝑟𝑒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</a:rPr>
                      <m:t>_2(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</a:rPr>
                      <m:t>𝑆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</a:rPr>
                      <m:t>)=</m:t>
                    </m:r>
                    <m:d>
                      <m:d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𝑊𝑁</m:t>
                        </m:r>
                        <m:d>
                          <m:d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</m:d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𝑀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–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𝑆𝑦𝑛𝑆𝑒𝑚</m:t>
                        </m:r>
                        <m:d>
                          <m:d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</m:d>
                      </m:e>
                    </m:d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</a:t>
                </a:r>
              </a:p>
              <a:p>
                <a:endParaRPr lang="en-US" sz="2400" b="1" u="sng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where </a:t>
                </a:r>
                <a:r>
                  <a:rPr lang="en-US" sz="2400" i="1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WN</a:t>
                </a:r>
                <a:r>
                  <a:rPr lang="en-US" sz="240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represents </a:t>
                </a:r>
                <a:r>
                  <a:rPr lang="en-US" sz="2400" dirty="0" err="1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WordNet</a:t>
                </a:r>
                <a:r>
                  <a:rPr lang="en-US" sz="240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Score, </a:t>
                </a:r>
                <a:r>
                  <a:rPr lang="en-US" sz="2400" i="1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NE</a:t>
                </a:r>
                <a:r>
                  <a:rPr lang="en-US" sz="240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represents </a:t>
                </a:r>
                <a:r>
                  <a:rPr lang="en-US" sz="2400" dirty="0" err="1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NamedEntity</a:t>
                </a:r>
                <a:r>
                  <a:rPr lang="en-US" sz="240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Score, and</a:t>
                </a:r>
              </a:p>
              <a:p>
                <a:r>
                  <a:rPr lang="en-US" sz="2400" i="1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P</a:t>
                </a:r>
                <a:r>
                  <a:rPr lang="en-US" sz="240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represents the Pronoun Penalty.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4495800"/>
                <a:ext cx="11125200" cy="249318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877" b="-4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ectangle 8"/>
              <p:cNvSpPr/>
              <p:nvPr/>
            </p:nvSpPr>
            <p:spPr>
              <a:xfrm>
                <a:off x="723900" y="7467600"/>
                <a:ext cx="11125200" cy="21187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         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𝐹𝑖𝑛𝑎𝑙𝑆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𝑆𝑒𝑛𝑡𝑒𝑛𝑐𝑒𝑆𝑐𝑜𝑟𝑒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_1        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|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|≤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𝑁𝐸𝐵𝑜𝑥</m:t>
                              </m:r>
                            </m:e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𝑆𝑒𝑛𝑡𝑒𝑛𝑐𝑒𝑆𝑐𝑜𝑟𝑒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_2         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</m:d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𝑁𝐸𝐵𝑜𝑥</m:t>
                              </m:r>
                            </m:e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where 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|E|  </a:t>
                </a:r>
                <a:r>
                  <a:rPr lang="en-US" sz="2400" dirty="0">
                    <a:solidFill>
                      <a:schemeClr val="tx1"/>
                    </a:solidFill>
                  </a:rPr>
                  <a:t>is the size, in words, of the candidate extract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.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7467600"/>
                <a:ext cx="11125200" cy="211872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877" b="-7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cslogo_s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75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7992"/>
            <a:ext cx="10858500" cy="1676400"/>
          </a:xfrm>
        </p:spPr>
        <p:txBody>
          <a:bodyPr>
            <a:normAutofit fontScale="90000"/>
          </a:bodyPr>
          <a:lstStyle/>
          <a:p>
            <a:r>
              <a:rPr lang="en-US" i="1" dirty="0" err="1" smtClean="0">
                <a:solidFill>
                  <a:schemeClr val="tx1"/>
                </a:solidFill>
              </a:rPr>
              <a:t>SemQuest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Information Extraction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0682" y="2133600"/>
                <a:ext cx="10858500" cy="7040880"/>
              </a:xfrm>
            </p:spPr>
            <p:txBody>
              <a:bodyPr>
                <a:normAutofit lnSpcReduction="10000"/>
              </a:bodyPr>
              <a:lstStyle/>
              <a:p>
                <a:pPr marL="164912" indent="0">
                  <a:buNone/>
                </a:pPr>
                <a:r>
                  <a:rPr lang="en-US" dirty="0" smtClean="0"/>
                  <a:t>2) </a:t>
                </a:r>
                <a:r>
                  <a:rPr lang="en-US" u="sng" dirty="0" smtClean="0">
                    <a:latin typeface="Calibri" pitchFamily="34" charset="0"/>
                    <a:cs typeface="Calibri" pitchFamily="34" charset="0"/>
                  </a:rPr>
                  <a:t>MMR procedure:</a:t>
                </a:r>
                <a:endParaRPr lang="en-US" dirty="0" smtClean="0">
                  <a:latin typeface="Calibri" pitchFamily="34" charset="0"/>
                  <a:cs typeface="Calibri" pitchFamily="34" charset="0"/>
                </a:endParaRPr>
              </a:p>
              <a:p>
                <a:pPr marL="164912" indent="0">
                  <a:buNone/>
                </a:pP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Originally </a:t>
                </a:r>
                <a:r>
                  <a:rPr lang="en-US" dirty="0">
                    <a:latin typeface="Calibri" pitchFamily="34" charset="0"/>
                    <a:cs typeface="Calibri" pitchFamily="34" charset="0"/>
                  </a:rPr>
                  <a:t>used for document reordering, the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Maximal Marginal Relevancy (MMR) procedure involves </a:t>
                </a:r>
                <a:r>
                  <a:rPr lang="en-US" dirty="0">
                    <a:latin typeface="Calibri" pitchFamily="34" charset="0"/>
                    <a:cs typeface="Calibri" pitchFamily="34" charset="0"/>
                  </a:rPr>
                  <a:t>a linear combination of relevancy and novelty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measures as </a:t>
                </a:r>
                <a:r>
                  <a:rPr lang="en-US" dirty="0">
                    <a:latin typeface="Calibri" pitchFamily="34" charset="0"/>
                    <a:cs typeface="Calibri" pitchFamily="34" charset="0"/>
                  </a:rPr>
                  <a:t>a way to re-order extract candidate sentences determined from the </a:t>
                </a:r>
                <a:r>
                  <a:rPr lang="en-US" i="1" dirty="0" err="1">
                    <a:latin typeface="Calibri" pitchFamily="34" charset="0"/>
                    <a:cs typeface="Calibri" pitchFamily="34" charset="0"/>
                  </a:rPr>
                  <a:t>FinalS</a:t>
                </a:r>
                <a:r>
                  <a:rPr lang="en-US" i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dirty="0">
                    <a:latin typeface="Calibri" pitchFamily="34" charset="0"/>
                    <a:cs typeface="Calibri" pitchFamily="34" charset="0"/>
                  </a:rPr>
                  <a:t>score for </a:t>
                </a: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the final </a:t>
                </a:r>
                <a:r>
                  <a:rPr lang="en-US" dirty="0">
                    <a:latin typeface="Calibri" pitchFamily="34" charset="0"/>
                    <a:cs typeface="Calibri" pitchFamily="34" charset="0"/>
                  </a:rPr>
                  <a:t>100-word extract</a:t>
                </a:r>
                <a:r>
                  <a:rPr lang="en-US" i="1" dirty="0">
                    <a:latin typeface="Calibri" pitchFamily="34" charset="0"/>
                    <a:cs typeface="Calibri" pitchFamily="34" charset="0"/>
                  </a:rPr>
                  <a:t>. </a:t>
                </a:r>
                <a:endParaRPr lang="en-US" i="1" dirty="0" smtClean="0">
                  <a:latin typeface="Calibri" pitchFamily="34" charset="0"/>
                  <a:cs typeface="Calibri" pitchFamily="34" charset="0"/>
                </a:endParaRPr>
              </a:p>
              <a:p>
                <a:pPr marL="164912" indent="0">
                  <a:buNone/>
                </a:pPr>
                <a:endParaRPr lang="en-US" b="1" i="1" u="sng" dirty="0">
                  <a:latin typeface="Calibri" pitchFamily="34" charset="0"/>
                  <a:cs typeface="Calibri" pitchFamily="34" charset="0"/>
                </a:endParaRPr>
              </a:p>
              <a:p>
                <a:pPr marL="164912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Calibri" pitchFamily="34" charset="0"/>
                      </a:rPr>
                      <m:t>𝑀𝑀𝑅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cs typeface="Calibri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Calibri" pitchFamily="34" charset="0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latin typeface="Cambria Math"/>
                        <a:cs typeface="Calibri" pitchFamily="34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∉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𝜆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𝑆𝑖𝑚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𝑚𝑎𝑥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𝑆𝑖𝑚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 </a:t>
                </a:r>
              </a:p>
              <a:p>
                <a:pPr marL="164912" indent="0">
                  <a:buNone/>
                </a:pPr>
                <a:endParaRPr lang="en-US" dirty="0">
                  <a:latin typeface="Calibri" pitchFamily="34" charset="0"/>
                  <a:cs typeface="Calibri" pitchFamily="34" charset="0"/>
                </a:endParaRPr>
              </a:p>
              <a:p>
                <a:pPr marL="164912" indent="0">
                  <a:buNone/>
                </a:pPr>
                <a:endParaRPr lang="en-US" dirty="0">
                  <a:latin typeface="Calibri" pitchFamily="34" charset="0"/>
                  <a:cs typeface="Calibri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𝑆𝑖𝑚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dirty="0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b="0" i="0" dirty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sz="2400" dirty="0" smtClean="0"/>
                  <a:t>a </a:t>
                </a:r>
                <a:r>
                  <a:rPr lang="en-US" sz="2400" dirty="0"/>
                  <a:t>candidate sentence score </a:t>
                </a:r>
                <a:endParaRPr lang="en-US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𝑆𝑖𝑚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0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 smtClean="0"/>
                  <a:t> Stemmed word-overlap </a:t>
                </a:r>
                <a:r>
                  <a:rPr lang="en-US" sz="2400" dirty="0"/>
                  <a:t>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/>
                  <a:t> (candidate sentence)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𝐸</m:t>
                        </m:r>
                      </m:sub>
                    </m:sSub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𝐸</m:t>
                    </m:r>
                  </m:oMath>
                </a14:m>
                <a:r>
                  <a:rPr lang="en-US" sz="2400" dirty="0" smtClean="0"/>
                  <a:t> (sentence selected in extract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sz="2400" dirty="0" smtClean="0"/>
                  <a:t>).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2400" dirty="0" smtClean="0"/>
                  <a:t> Novelty parameter.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𝜆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2400" dirty="0" smtClean="0"/>
                  <a:t>0  =&gt; High novelty,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𝜆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= </m:t>
                    </m:r>
                  </m:oMath>
                </a14:m>
                <a:r>
                  <a:rPr lang="en-US" sz="2400" dirty="0" smtClean="0"/>
                  <a:t>1 =&gt; No Novelty	</a:t>
                </a:r>
              </a:p>
              <a:p>
                <a:pPr marL="164912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0682" y="2133600"/>
                <a:ext cx="10858500" cy="7040880"/>
              </a:xfrm>
              <a:blipFill rotWithShape="1">
                <a:blip r:embed="rId2" cstate="print"/>
                <a:stretch>
                  <a:fillRect t="-1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cslogo_s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27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656676"/>
            <a:ext cx="10858500" cy="1676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Guided Summarization Task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64912" indent="0">
              <a:buNone/>
            </a:pPr>
            <a:r>
              <a:rPr lang="en-US" sz="4000" b="1" dirty="0" smtClean="0">
                <a:latin typeface="Calibri" pitchFamily="34" charset="0"/>
              </a:rPr>
              <a:t>Given</a:t>
            </a:r>
            <a:r>
              <a:rPr lang="en-US" sz="4000" dirty="0" smtClean="0">
                <a:latin typeface="Calibri" pitchFamily="34" charset="0"/>
              </a:rPr>
              <a:t>: Newswire sets of 20 articles, each set belongs to 1 category out of 5 categories </a:t>
            </a:r>
          </a:p>
          <a:p>
            <a:pPr marL="164912" indent="0">
              <a:buNone/>
            </a:pPr>
            <a:r>
              <a:rPr lang="en-US" sz="4000" b="1" dirty="0" smtClean="0">
                <a:latin typeface="Calibri" pitchFamily="34" charset="0"/>
              </a:rPr>
              <a:t>Produce</a:t>
            </a:r>
            <a:r>
              <a:rPr lang="en-US" sz="4000" dirty="0" smtClean="0">
                <a:latin typeface="Calibri" pitchFamily="34" charset="0"/>
              </a:rPr>
              <a:t>: 100-word summaries that answer </a:t>
            </a:r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</a:rPr>
              <a:t>specific aspects for each category</a:t>
            </a:r>
            <a:r>
              <a:rPr lang="en-US" sz="4000" dirty="0" smtClean="0">
                <a:latin typeface="Calibri" pitchFamily="34" charset="0"/>
              </a:rPr>
              <a:t>.</a:t>
            </a:r>
          </a:p>
          <a:p>
            <a:pPr marL="164912" indent="0">
              <a:buNone/>
            </a:pPr>
            <a:endParaRPr lang="en-US" sz="4000" dirty="0">
              <a:latin typeface="Calibri" pitchFamily="34" charset="0"/>
            </a:endParaRPr>
          </a:p>
          <a:p>
            <a:pPr marL="164912" indent="0">
              <a:buNone/>
            </a:pPr>
            <a:r>
              <a:rPr lang="en-US" sz="4000" dirty="0" smtClean="0">
                <a:latin typeface="Calibri" pitchFamily="34" charset="0"/>
              </a:rPr>
              <a:t>		</a:t>
            </a:r>
            <a:r>
              <a:rPr lang="en-US" sz="4000" u="sng" dirty="0" smtClean="0">
                <a:latin typeface="Calibri" pitchFamily="34" charset="0"/>
              </a:rPr>
              <a:t>Part A</a:t>
            </a:r>
            <a:r>
              <a:rPr lang="en-US" sz="4000" dirty="0" smtClean="0">
                <a:latin typeface="Calibri" pitchFamily="34" charset="0"/>
              </a:rPr>
              <a:t> - A summary of 10 documents</a:t>
            </a:r>
          </a:p>
          <a:p>
            <a:pPr marL="164912" indent="0">
              <a:buNone/>
            </a:pPr>
            <a:r>
              <a:rPr lang="en-US" sz="4000" dirty="0" smtClean="0">
                <a:latin typeface="Calibri" pitchFamily="34" charset="0"/>
              </a:rPr>
              <a:t>Topic*</a:t>
            </a:r>
          </a:p>
          <a:p>
            <a:pPr marL="164912" indent="0">
              <a:buNone/>
            </a:pPr>
            <a:r>
              <a:rPr lang="en-US" sz="4000" dirty="0" smtClean="0">
                <a:latin typeface="Calibri" pitchFamily="34" charset="0"/>
              </a:rPr>
              <a:t>		</a:t>
            </a:r>
            <a:r>
              <a:rPr lang="en-US" sz="4000" u="sng" dirty="0" smtClean="0">
                <a:latin typeface="Calibri" pitchFamily="34" charset="0"/>
              </a:rPr>
              <a:t>Part B</a:t>
            </a:r>
            <a:r>
              <a:rPr lang="en-US" sz="4000" dirty="0" smtClean="0">
                <a:latin typeface="Calibri" pitchFamily="34" charset="0"/>
              </a:rPr>
              <a:t>  - A summary of 10 documents				     with knowledge of Part A.</a:t>
            </a:r>
          </a:p>
          <a:p>
            <a:endParaRPr lang="en-US" sz="4000" dirty="0" smtClean="0">
              <a:latin typeface="Calibri" pitchFamily="34" charset="0"/>
            </a:endParaRPr>
          </a:p>
          <a:p>
            <a:pPr marL="164912" indent="0">
              <a:buNone/>
            </a:pPr>
            <a:endParaRPr lang="en-US" sz="4000" dirty="0">
              <a:latin typeface="Calibri" pitchFamily="34" charset="0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2190361" y="5638800"/>
            <a:ext cx="1143000" cy="22860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6" name="Picture 5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7761" y="9356876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 Total of 44 topics in TAC 2011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9727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Our Results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89917"/>
              </p:ext>
            </p:extLst>
          </p:nvPr>
        </p:nvGraphicFramePr>
        <p:xfrm>
          <a:off x="880188" y="2148840"/>
          <a:ext cx="10389798" cy="2346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62200"/>
                <a:gridCol w="1600200"/>
                <a:gridCol w="1371600"/>
                <a:gridCol w="1550596"/>
                <a:gridCol w="1295400"/>
                <a:gridCol w="22098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Submission </a:t>
                      </a:r>
                      <a:r>
                        <a:rPr lang="en-US" sz="2000" b="0" dirty="0" smtClean="0"/>
                        <a:t>Year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ROUGE-2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ROUGE-1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ROUGE-SU4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Linguistic Quality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r>
                        <a:rPr lang="en-US" dirty="0" smtClean="0"/>
                        <a:t> 2011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0.06816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0.32855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0.10721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effectLst/>
                        </a:rPr>
                        <a:t>0.03312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2.841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r>
                        <a:rPr lang="en-US" dirty="0" smtClean="0"/>
                        <a:t> 2011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0.06753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0.33172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0.10754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0.03276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 </a:t>
                      </a:r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0.05420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0.29647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0.09197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0.02462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 </a:t>
                      </a:r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0.05069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0.28646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0.08747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0.02115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2.696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2801900"/>
              </p:ext>
            </p:extLst>
          </p:nvPr>
        </p:nvGraphicFramePr>
        <p:xfrm>
          <a:off x="876300" y="5577839"/>
          <a:ext cx="10363200" cy="2346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62200"/>
                <a:gridCol w="1524000"/>
                <a:gridCol w="1447800"/>
                <a:gridCol w="1524000"/>
                <a:gridCol w="12954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Submission </a:t>
                      </a:r>
                      <a:r>
                        <a:rPr lang="en-US" sz="2000" b="0" dirty="0" smtClean="0"/>
                        <a:t>Year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ROUGE-2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ROUGE-1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ROUGE-SU4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Linguistic Quality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r>
                        <a:rPr lang="en-US" dirty="0" smtClean="0"/>
                        <a:t> 2011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0.06047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0.31792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0.10043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effectLst/>
                        </a:rPr>
                        <a:t>0.03470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2.659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 </a:t>
                      </a:r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0.06038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0.31794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0.10062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0.03363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2.591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r>
                        <a:rPr lang="en-US" dirty="0" smtClean="0"/>
                        <a:t> 2010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0.04255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0.28385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0.08275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0.01748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r>
                        <a:rPr lang="en-US" dirty="0" smtClean="0"/>
                        <a:t> 2010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0.04234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0.27735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0.08098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0.01823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2.696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76300" y="8839200"/>
            <a:ext cx="1021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Table  5.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Evaluations scores for </a:t>
            </a:r>
            <a:r>
              <a:rPr lang="en-US" sz="2400" b="1" i="1" dirty="0" err="1" smtClean="0">
                <a:latin typeface="Calibri" pitchFamily="34" charset="0"/>
                <a:cs typeface="Calibri" pitchFamily="34" charset="0"/>
              </a:rPr>
              <a:t>SemQuest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submissions for Average ROUGE-1, ROUGE-2, ROUGE-SU4, BE, and Linguistic Quality for Parts A &amp;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100" y="4495800"/>
            <a:ext cx="1021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(a) Part A Evaluation results for Submissions 1 and 2 of 2011 and 2010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" y="8042727"/>
            <a:ext cx="1021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(b) Part B Evaluation results for Submissions 1 and 2 of 2011 and 2010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8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636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Our Results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" name="Picture 8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51510" y="2346960"/>
            <a:ext cx="11307034" cy="7040880"/>
          </a:xfrm>
        </p:spPr>
        <p:txBody>
          <a:bodyPr/>
          <a:lstStyle/>
          <a:p>
            <a:pPr marL="164912" indent="0">
              <a:buNone/>
            </a:pPr>
            <a:r>
              <a:rPr lang="en-US" sz="3600" dirty="0" smtClean="0"/>
              <a:t>Performance:</a:t>
            </a:r>
          </a:p>
          <a:p>
            <a:r>
              <a:rPr lang="en-US" sz="3600" dirty="0" smtClean="0"/>
              <a:t>Higher overall scores for both submissions from participation in TAC 2010</a:t>
            </a:r>
          </a:p>
          <a:p>
            <a:r>
              <a:rPr lang="en-US" sz="3600" dirty="0" smtClean="0"/>
              <a:t>Improved rankings by 17% in Part A and by 7% in Part B.</a:t>
            </a:r>
          </a:p>
          <a:p>
            <a:r>
              <a:rPr lang="en-US" sz="3600" dirty="0"/>
              <a:t>We </a:t>
            </a:r>
            <a:r>
              <a:rPr lang="en-US" sz="3600" dirty="0" smtClean="0"/>
              <a:t>beat </a:t>
            </a:r>
            <a:r>
              <a:rPr lang="en-US" sz="3600" dirty="0"/>
              <a:t>both baselines for the </a:t>
            </a:r>
            <a:r>
              <a:rPr lang="en-US" sz="3600" dirty="0" smtClean="0"/>
              <a:t>B category </a:t>
            </a:r>
            <a:r>
              <a:rPr lang="en-US" sz="3600" dirty="0"/>
              <a:t>in overall responsiveness score and one baseline for the A category. </a:t>
            </a:r>
            <a:endParaRPr lang="en-US" sz="3600" dirty="0" smtClean="0"/>
          </a:p>
          <a:p>
            <a:r>
              <a:rPr lang="en-US" sz="3600" dirty="0" smtClean="0"/>
              <a:t>Our </a:t>
            </a:r>
            <a:r>
              <a:rPr lang="en-US" sz="3600" dirty="0"/>
              <a:t>best run is better </a:t>
            </a:r>
            <a:r>
              <a:rPr lang="en-US" sz="3600" dirty="0" smtClean="0"/>
              <a:t>than 70</a:t>
            </a:r>
            <a:r>
              <a:rPr lang="en-US" sz="3600" dirty="0"/>
              <a:t>% of participating systems for the linguistic score.</a:t>
            </a:r>
            <a:endParaRPr lang="en-US" sz="3600" dirty="0" smtClean="0"/>
          </a:p>
          <a:p>
            <a:endParaRPr lang="en-US" sz="3600" dirty="0" smtClean="0"/>
          </a:p>
          <a:p>
            <a:pPr marL="164912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43298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510" y="402802"/>
            <a:ext cx="11307034" cy="1676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Analysis of NIST Scoring Schemes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057400"/>
            <a:ext cx="10858500" cy="7040880"/>
          </a:xfrm>
        </p:spPr>
        <p:txBody>
          <a:bodyPr>
            <a:normAutofit/>
          </a:bodyPr>
          <a:lstStyle/>
          <a:p>
            <a:pPr marL="164912" indent="0">
              <a:buNone/>
            </a:pPr>
            <a:r>
              <a:rPr lang="en-US" sz="2800" dirty="0" smtClean="0"/>
              <a:t>Evaluation correlations between ROUGE/BE scores to average manual scores for all participating systems of TAC 2011:</a:t>
            </a:r>
            <a:endParaRPr lang="en-US" sz="2800" dirty="0"/>
          </a:p>
        </p:txBody>
      </p:sp>
      <p:pic>
        <p:nvPicPr>
          <p:cNvPr id="4" name="Picture 3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6805383"/>
              </p:ext>
            </p:extLst>
          </p:nvPr>
        </p:nvGraphicFramePr>
        <p:xfrm>
          <a:off x="876300" y="3124200"/>
          <a:ext cx="10389798" cy="2946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76400"/>
                <a:gridCol w="1591048"/>
                <a:gridCol w="1131040"/>
                <a:gridCol w="1392712"/>
                <a:gridCol w="1371600"/>
                <a:gridCol w="1295400"/>
                <a:gridCol w="193159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Evaluation method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Average  Manual Scores for Part A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Modified pyramid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</a:rPr>
                        <a:t>Num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 SCU’s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</a:rPr>
                        <a:t>Num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Repetitions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Modified with 3 models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Linguistic Quality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Overall responsiveness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ROUGE-2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0.9545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0.9455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0.7848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0.9544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0.7067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0.9301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ROUGE-1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0.9543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0.9627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0.6535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0.9539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0.7331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0.9126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ROUGE-SU4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0.9755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0.9749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0.7391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0.9753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0.7400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0.9434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0.9336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0.9128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0.7994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0.9338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0.6719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0.9033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6362393"/>
              </p:ext>
            </p:extLst>
          </p:nvPr>
        </p:nvGraphicFramePr>
        <p:xfrm>
          <a:off x="876300" y="6477000"/>
          <a:ext cx="10389798" cy="2946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76400"/>
                <a:gridCol w="1591048"/>
                <a:gridCol w="1131040"/>
                <a:gridCol w="1392712"/>
                <a:gridCol w="1371600"/>
                <a:gridCol w="1295400"/>
                <a:gridCol w="193159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Evaluation method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Average  Manual Scores for Part B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Modified pyramid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</a:rPr>
                        <a:t>Num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 SCU’s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</a:rPr>
                        <a:t>Num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Repetitions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Modified with 3 models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Linguistic Quality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Overall responsiveness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ROUGE-2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0.8619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0.8750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0.7221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0.8638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0.5281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0.8794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ROUGE-1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0.8121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0.8374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0.6341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0.8126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0.4915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0.8545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ROUGE-SU4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0.8579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0.8779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0.7017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0.8590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0.5269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0.8922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0.8799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0.8955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0.7186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0.8810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0.4164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0.8416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2953" y="9460734"/>
            <a:ext cx="1021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Table  6</a:t>
            </a:r>
            <a:r>
              <a:rPr lang="en-US" sz="2400" b="1" dirty="0" smtClean="0">
                <a:latin typeface="Calibri" pitchFamily="34" charset="0"/>
              </a:rPr>
              <a:t>. Evaluation correlations between ROUGE/BE and manual scores. </a:t>
            </a:r>
            <a:endParaRPr lang="en-US" sz="2400" b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4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Future Work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Improvements </a:t>
            </a:r>
            <a:r>
              <a:rPr lang="en-US" sz="3600" dirty="0"/>
              <a:t>to </a:t>
            </a:r>
            <a:r>
              <a:rPr lang="en-US" sz="3600" i="1" dirty="0" smtClean="0"/>
              <a:t>M-</a:t>
            </a:r>
            <a:r>
              <a:rPr lang="en-US" sz="3600" i="1" dirty="0" err="1" smtClean="0"/>
              <a:t>SynSem</a:t>
            </a:r>
            <a:endParaRPr lang="en-US" sz="3600" dirty="0"/>
          </a:p>
          <a:p>
            <a:r>
              <a:rPr lang="en-US" sz="3600" dirty="0"/>
              <a:t>S</a:t>
            </a:r>
            <a:r>
              <a:rPr lang="en-US" sz="3600" dirty="0" smtClean="0"/>
              <a:t>entence compression</a:t>
            </a:r>
            <a:endParaRPr lang="en-US" sz="3600" dirty="0"/>
          </a:p>
        </p:txBody>
      </p:sp>
      <p:pic>
        <p:nvPicPr>
          <p:cNvPr id="4" name="Picture 3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824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Acknowledgments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97895" indent="0" algn="ctr">
              <a:buNone/>
            </a:pPr>
            <a:endParaRPr lang="en-US" sz="4000" dirty="0"/>
          </a:p>
          <a:p>
            <a:pPr marL="197895" indent="0" algn="ctr">
              <a:buNone/>
            </a:pPr>
            <a:r>
              <a:rPr lang="en-US" sz="4000" dirty="0" smtClean="0"/>
              <a:t>Thanks to all the students:</a:t>
            </a:r>
          </a:p>
          <a:p>
            <a:pPr marL="197895" indent="0" algn="ctr">
              <a:buNone/>
            </a:pPr>
            <a:r>
              <a:rPr lang="en-US" sz="4000" dirty="0" smtClean="0"/>
              <a:t>Felix </a:t>
            </a:r>
            <a:r>
              <a:rPr lang="en-US" sz="4000" dirty="0" err="1" smtClean="0"/>
              <a:t>Filozov</a:t>
            </a:r>
            <a:r>
              <a:rPr lang="en-US" sz="4000" dirty="0" smtClean="0"/>
              <a:t> </a:t>
            </a:r>
          </a:p>
          <a:p>
            <a:pPr marL="197895" indent="0" algn="ctr">
              <a:buNone/>
            </a:pPr>
            <a:r>
              <a:rPr lang="en-US" sz="4000" dirty="0" smtClean="0"/>
              <a:t>David Kent </a:t>
            </a:r>
          </a:p>
          <a:p>
            <a:pPr marL="197895" indent="0" algn="ctr">
              <a:buNone/>
            </a:pPr>
            <a:r>
              <a:rPr lang="en-US" sz="4000" dirty="0" err="1" smtClean="0"/>
              <a:t>Araly</a:t>
            </a:r>
            <a:r>
              <a:rPr lang="en-US" sz="4000" dirty="0" smtClean="0"/>
              <a:t> Barrera </a:t>
            </a:r>
          </a:p>
          <a:p>
            <a:pPr marL="197895" indent="0" algn="ctr">
              <a:buNone/>
            </a:pPr>
            <a:r>
              <a:rPr lang="en-US" sz="4000" dirty="0" smtClean="0"/>
              <a:t>Ryan Vincent</a:t>
            </a:r>
          </a:p>
          <a:p>
            <a:pPr marL="197895" indent="0" algn="ctr">
              <a:buNone/>
            </a:pPr>
            <a:endParaRPr lang="en-US" sz="4000" dirty="0" smtClean="0"/>
          </a:p>
          <a:p>
            <a:pPr marL="197895" indent="0" algn="ctr">
              <a:buNone/>
            </a:pPr>
            <a:r>
              <a:rPr lang="en-US" sz="4000" dirty="0" smtClean="0"/>
              <a:t>Thanks to NIST!</a:t>
            </a:r>
          </a:p>
          <a:p>
            <a:pPr marL="197895" indent="0" algn="ctr">
              <a:buNone/>
            </a:pPr>
            <a:endParaRPr lang="en-US" sz="4000" dirty="0"/>
          </a:p>
        </p:txBody>
      </p:sp>
      <p:pic>
        <p:nvPicPr>
          <p:cNvPr id="4" name="Picture 3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33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References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64912" indent="0">
              <a:buNone/>
            </a:pPr>
            <a:r>
              <a:rPr lang="en-US" sz="2400" dirty="0" smtClean="0"/>
              <a:t>[1] J.G. </a:t>
            </a:r>
            <a:r>
              <a:rPr lang="en-US" sz="2400" dirty="0" err="1" smtClean="0"/>
              <a:t>Carbonell</a:t>
            </a:r>
            <a:r>
              <a:rPr lang="en-US" sz="2400" dirty="0" smtClean="0"/>
              <a:t>, Y. </a:t>
            </a:r>
            <a:r>
              <a:rPr lang="en-US" sz="2400" dirty="0" err="1" smtClean="0"/>
              <a:t>Geng</a:t>
            </a:r>
            <a:r>
              <a:rPr lang="en-US" sz="2400" dirty="0" smtClean="0"/>
              <a:t>, and J. Goldstein. Automated Query-relevant 	Summarization and Diversity-based </a:t>
            </a:r>
            <a:r>
              <a:rPr lang="en-US" sz="2400" dirty="0" err="1" smtClean="0"/>
              <a:t>Reranking</a:t>
            </a:r>
            <a:r>
              <a:rPr lang="en-US" sz="2400" dirty="0" smtClean="0"/>
              <a:t>. In </a:t>
            </a:r>
            <a:r>
              <a:rPr lang="en-US" sz="2400" i="1" dirty="0" smtClean="0"/>
              <a:t>15</a:t>
            </a:r>
            <a:r>
              <a:rPr lang="en-US" sz="2400" i="1" baseline="30000" dirty="0" smtClean="0"/>
              <a:t>th</a:t>
            </a:r>
            <a:r>
              <a:rPr lang="en-US" sz="2400" i="1" dirty="0"/>
              <a:t>	</a:t>
            </a:r>
            <a:r>
              <a:rPr lang="en-US" sz="2400" i="1" dirty="0" smtClean="0"/>
              <a:t>International Joint	Conference on Artificial Intelligence, Workshop: AI in Digital Libraries,	</a:t>
            </a:r>
            <a:r>
              <a:rPr lang="en-US" sz="2400" dirty="0" smtClean="0"/>
              <a:t>1997.</a:t>
            </a:r>
          </a:p>
          <a:p>
            <a:pPr marL="164912" indent="0">
              <a:buNone/>
            </a:pPr>
            <a:r>
              <a:rPr lang="en-US" sz="2400" dirty="0" smtClean="0"/>
              <a:t>[2] R. </a:t>
            </a:r>
            <a:r>
              <a:rPr lang="en-US" sz="2400" dirty="0" err="1" smtClean="0"/>
              <a:t>Mihalcea</a:t>
            </a:r>
            <a:r>
              <a:rPr lang="en-US" sz="2400" dirty="0" smtClean="0"/>
              <a:t> and P. </a:t>
            </a:r>
            <a:r>
              <a:rPr lang="en-US" sz="2400" dirty="0" err="1" smtClean="0"/>
              <a:t>Tarau</a:t>
            </a:r>
            <a:r>
              <a:rPr lang="en-US" sz="2400" dirty="0" smtClean="0"/>
              <a:t>. </a:t>
            </a:r>
            <a:r>
              <a:rPr lang="en-US" sz="2400" dirty="0" err="1" smtClean="0"/>
              <a:t>TextRank</a:t>
            </a:r>
            <a:r>
              <a:rPr lang="en-US" sz="2400" dirty="0" smtClean="0"/>
              <a:t>: Bringing Order into Texts. In </a:t>
            </a:r>
            <a:r>
              <a:rPr lang="en-US" sz="2400" i="1" dirty="0" smtClean="0"/>
              <a:t>Proceedings of	the Conference on Empirical Methods in Natural Language Processing	(EMNLP)</a:t>
            </a:r>
            <a:r>
              <a:rPr lang="en-US" sz="2400" dirty="0" smtClean="0"/>
              <a:t>. March 2004.</a:t>
            </a:r>
          </a:p>
          <a:p>
            <a:pPr marL="164912" indent="0">
              <a:buNone/>
            </a:pPr>
            <a:r>
              <a:rPr lang="en-US" sz="2400" dirty="0"/>
              <a:t>[3] David M. </a:t>
            </a:r>
            <a:r>
              <a:rPr lang="en-US" sz="2400" dirty="0" err="1"/>
              <a:t>Blei</a:t>
            </a:r>
            <a:r>
              <a:rPr lang="en-US" sz="2400" dirty="0"/>
              <a:t>, Andrew Y. Ng,. And Michael I. Jordan. Latent </a:t>
            </a:r>
            <a:r>
              <a:rPr lang="en-US" sz="2400" dirty="0" err="1" smtClean="0"/>
              <a:t>Dirichlet</a:t>
            </a:r>
            <a:r>
              <a:rPr lang="en-US" sz="2400" dirty="0" smtClean="0"/>
              <a:t> Allocation.	</a:t>
            </a:r>
            <a:r>
              <a:rPr lang="en-US" sz="2400" i="1" dirty="0" smtClean="0"/>
              <a:t>Journal </a:t>
            </a:r>
            <a:r>
              <a:rPr lang="en-US" sz="2400" i="1" dirty="0"/>
              <a:t>of Machine Learning Research</a:t>
            </a:r>
            <a:r>
              <a:rPr lang="en-US" sz="2400" dirty="0"/>
              <a:t>, </a:t>
            </a:r>
            <a:r>
              <a:rPr lang="en-US" sz="2400" dirty="0" smtClean="0"/>
              <a:t>2:993-1022</a:t>
            </a:r>
            <a:r>
              <a:rPr lang="en-US" sz="2400" dirty="0"/>
              <a:t>, 2003</a:t>
            </a:r>
            <a:r>
              <a:rPr lang="en-US" sz="2400" dirty="0" smtClean="0"/>
              <a:t>.</a:t>
            </a:r>
          </a:p>
          <a:p>
            <a:pPr marL="164912" indent="0">
              <a:buNone/>
            </a:pPr>
            <a:r>
              <a:rPr lang="en-US" sz="2400" dirty="0" smtClean="0"/>
              <a:t>[4] </a:t>
            </a:r>
            <a:r>
              <a:rPr lang="en-US" sz="2400" dirty="0" err="1"/>
              <a:t>WordNet</a:t>
            </a:r>
            <a:r>
              <a:rPr lang="en-US" sz="2400" dirty="0"/>
              <a:t>: An Electronic Lexical Database, Edited by Christiane </a:t>
            </a:r>
            <a:r>
              <a:rPr lang="en-US" sz="2400" dirty="0" err="1"/>
              <a:t>Fellbaum</a:t>
            </a:r>
            <a:r>
              <a:rPr lang="en-US" sz="2400" dirty="0"/>
              <a:t>, </a:t>
            </a:r>
            <a:r>
              <a:rPr lang="en-US" sz="2400" dirty="0" smtClean="0"/>
              <a:t>MIT	Press</a:t>
            </a:r>
            <a:r>
              <a:rPr lang="en-US" sz="2400" dirty="0"/>
              <a:t>, 1998.</a:t>
            </a:r>
          </a:p>
          <a:p>
            <a:pPr marL="164912" indent="0">
              <a:buNone/>
            </a:pPr>
            <a:endParaRPr lang="en-US" sz="2400" dirty="0"/>
          </a:p>
          <a:p>
            <a:pPr marL="164912" indent="0">
              <a:buNone/>
            </a:pPr>
            <a:endParaRPr lang="en-US" sz="2800" dirty="0"/>
          </a:p>
        </p:txBody>
      </p:sp>
      <p:pic>
        <p:nvPicPr>
          <p:cNvPr id="4" name="Picture 3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52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Questions?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7" name="Picture 3" descr="C:\Users\Araly\AppData\Local\Microsoft\Windows\Temporary Internet Files\Content.IE5\WH5DQ7QA\MC90043485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7850" y="417195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slogo_s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685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10858500" cy="1676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Aspects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1042280"/>
              </p:ext>
            </p:extLst>
          </p:nvPr>
        </p:nvGraphicFramePr>
        <p:xfrm>
          <a:off x="3162300" y="1295400"/>
          <a:ext cx="6629400" cy="8168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73943"/>
                <a:gridCol w="3555457"/>
              </a:tblGrid>
              <a:tr h="60156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Topic Category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Aspects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0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1) Accidents and </a:t>
                      </a:r>
                    </a:p>
                    <a:p>
                      <a:pPr algn="ctr"/>
                      <a:r>
                        <a:rPr lang="en-US" sz="2400" b="1" dirty="0" smtClean="0"/>
                        <a:t>Natural Disasters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what</a:t>
                      </a:r>
                    </a:p>
                    <a:p>
                      <a:pPr algn="ctr"/>
                      <a:r>
                        <a:rPr lang="en-US" sz="1600" b="1" dirty="0" smtClean="0"/>
                        <a:t>when</a:t>
                      </a:r>
                    </a:p>
                    <a:p>
                      <a:pPr algn="ctr"/>
                      <a:r>
                        <a:rPr lang="en-US" sz="1600" b="1" dirty="0" smtClean="0"/>
                        <a:t>where</a:t>
                      </a:r>
                    </a:p>
                    <a:p>
                      <a:pPr algn="ctr"/>
                      <a:r>
                        <a:rPr lang="en-US" sz="1600" b="1" dirty="0" smtClean="0"/>
                        <a:t>why</a:t>
                      </a:r>
                    </a:p>
                    <a:p>
                      <a:pPr algn="ctr"/>
                      <a:r>
                        <a:rPr lang="en-US" sz="1600" b="1" dirty="0" smtClean="0"/>
                        <a:t>who affected</a:t>
                      </a:r>
                    </a:p>
                    <a:p>
                      <a:pPr algn="ctr"/>
                      <a:r>
                        <a:rPr lang="en-US" sz="1600" b="1" dirty="0" smtClean="0"/>
                        <a:t>damages </a:t>
                      </a:r>
                    </a:p>
                    <a:p>
                      <a:pPr algn="ctr"/>
                      <a:r>
                        <a:rPr lang="en-US" sz="1600" b="1" dirty="0" smtClean="0"/>
                        <a:t>countermeasures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0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2) Attacks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what</a:t>
                      </a:r>
                    </a:p>
                    <a:p>
                      <a:pPr algn="ctr"/>
                      <a:r>
                        <a:rPr lang="en-US" sz="1600" b="1" dirty="0" smtClean="0"/>
                        <a:t>when</a:t>
                      </a:r>
                    </a:p>
                    <a:p>
                      <a:pPr algn="ctr"/>
                      <a:r>
                        <a:rPr lang="en-US" sz="1600" b="1" dirty="0" smtClean="0"/>
                        <a:t>where</a:t>
                      </a:r>
                    </a:p>
                    <a:p>
                      <a:pPr algn="ctr"/>
                      <a:r>
                        <a:rPr lang="en-US" sz="1600" b="1" dirty="0" smtClean="0"/>
                        <a:t>perpetrators</a:t>
                      </a:r>
                    </a:p>
                    <a:p>
                      <a:pPr algn="ctr"/>
                      <a:r>
                        <a:rPr lang="en-US" sz="1600" b="1" dirty="0" smtClean="0"/>
                        <a:t>who affected</a:t>
                      </a:r>
                    </a:p>
                    <a:p>
                      <a:pPr algn="ctr"/>
                      <a:r>
                        <a:rPr lang="en-US" sz="1600" b="1" dirty="0" smtClean="0"/>
                        <a:t>damages</a:t>
                      </a:r>
                    </a:p>
                    <a:p>
                      <a:pPr algn="ctr"/>
                      <a:r>
                        <a:rPr lang="en-US" sz="1600" b="1" dirty="0" smtClean="0"/>
                        <a:t>countermeasures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4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3) Health and Safety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what</a:t>
                      </a:r>
                    </a:p>
                    <a:p>
                      <a:pPr algn="ctr"/>
                      <a:r>
                        <a:rPr lang="en-US" sz="1600" b="1" dirty="0" smtClean="0"/>
                        <a:t>who affected</a:t>
                      </a:r>
                    </a:p>
                    <a:p>
                      <a:pPr algn="ctr"/>
                      <a:r>
                        <a:rPr lang="en-US" sz="1600" b="1" dirty="0" smtClean="0"/>
                        <a:t>how</a:t>
                      </a:r>
                    </a:p>
                    <a:p>
                      <a:pPr algn="ctr"/>
                      <a:r>
                        <a:rPr lang="en-US" sz="1600" b="1" dirty="0" smtClean="0"/>
                        <a:t>why</a:t>
                      </a:r>
                    </a:p>
                    <a:p>
                      <a:pPr algn="ctr"/>
                      <a:r>
                        <a:rPr lang="en-US" sz="1600" b="1" dirty="0" smtClean="0"/>
                        <a:t>countermeasures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14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4) Endangered Resources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what</a:t>
                      </a:r>
                    </a:p>
                    <a:p>
                      <a:pPr algn="ctr"/>
                      <a:r>
                        <a:rPr lang="en-US" sz="1600" b="1" dirty="0" smtClean="0"/>
                        <a:t>importance</a:t>
                      </a:r>
                    </a:p>
                    <a:p>
                      <a:pPr algn="ctr"/>
                      <a:r>
                        <a:rPr lang="en-US" sz="1600" b="1" dirty="0" smtClean="0"/>
                        <a:t>threats</a:t>
                      </a:r>
                    </a:p>
                    <a:p>
                      <a:pPr algn="ctr"/>
                      <a:r>
                        <a:rPr lang="en-US" sz="1600" b="1" dirty="0" smtClean="0"/>
                        <a:t>countermeasures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4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5) Investigations and Trials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who/who involved</a:t>
                      </a:r>
                    </a:p>
                    <a:p>
                      <a:pPr algn="ctr"/>
                      <a:r>
                        <a:rPr lang="en-US" sz="1600" b="1" dirty="0" smtClean="0"/>
                        <a:t>what</a:t>
                      </a:r>
                    </a:p>
                    <a:p>
                      <a:pPr algn="ctr"/>
                      <a:r>
                        <a:rPr lang="en-US" sz="1600" b="1" dirty="0" smtClean="0"/>
                        <a:t>importance</a:t>
                      </a:r>
                    </a:p>
                    <a:p>
                      <a:pPr algn="ctr"/>
                      <a:r>
                        <a:rPr lang="en-US" sz="1600" b="1" dirty="0" smtClean="0"/>
                        <a:t>threats</a:t>
                      </a:r>
                    </a:p>
                    <a:p>
                      <a:pPr algn="ctr"/>
                      <a:r>
                        <a:rPr lang="en-US" sz="1600" b="1" dirty="0" smtClean="0"/>
                        <a:t>countermeasures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9700" y="9525000"/>
            <a:ext cx="1074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Table 1.  Topic categories and required aspects to answer in a summary</a:t>
            </a:r>
            <a:endParaRPr lang="en-US" b="1" dirty="0"/>
          </a:p>
        </p:txBody>
      </p:sp>
      <p:pic>
        <p:nvPicPr>
          <p:cNvPr id="6" name="Picture 5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143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</a:rPr>
              <a:t>SemQuest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4912" indent="0" algn="ctr">
              <a:buNone/>
            </a:pPr>
            <a:endParaRPr lang="en-US" sz="3600" dirty="0" smtClean="0"/>
          </a:p>
          <a:p>
            <a:pPr marL="164912" indent="0" algn="ctr">
              <a:buNone/>
            </a:pPr>
            <a:r>
              <a:rPr lang="en-US" sz="4400" dirty="0" smtClean="0"/>
              <a:t>2 Major Steps</a:t>
            </a:r>
          </a:p>
          <a:p>
            <a:pPr marL="164912" indent="0">
              <a:buNone/>
            </a:pPr>
            <a:endParaRPr lang="en-US" sz="3600" dirty="0"/>
          </a:p>
          <a:p>
            <a:r>
              <a:rPr lang="en-US" sz="3600" dirty="0" smtClean="0"/>
              <a:t>Data Cleaning</a:t>
            </a:r>
          </a:p>
          <a:p>
            <a:r>
              <a:rPr lang="en-US" sz="3600" dirty="0" smtClean="0"/>
              <a:t>Sentence Processing</a:t>
            </a:r>
          </a:p>
          <a:p>
            <a:pPr lvl="1"/>
            <a:r>
              <a:rPr lang="en-US" sz="3300" dirty="0" smtClean="0"/>
              <a:t>Sentence Preprocessing</a:t>
            </a:r>
          </a:p>
          <a:p>
            <a:pPr lvl="1"/>
            <a:r>
              <a:rPr lang="en-US" sz="3300" dirty="0" smtClean="0"/>
              <a:t>Information Extraction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42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</a:rPr>
              <a:t>SemQuest</a:t>
            </a:r>
            <a:r>
              <a:rPr lang="en-US" dirty="0" smtClean="0">
                <a:solidFill>
                  <a:schemeClr val="tx1"/>
                </a:solidFill>
              </a:rPr>
              <a:t>: Data Cleaning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i="1" dirty="0" smtClean="0"/>
              <a:t>Noise Removal </a:t>
            </a:r>
            <a:r>
              <a:rPr lang="en-US" sz="3600" dirty="0" smtClean="0"/>
              <a:t>– removal of tags, quotes and  some fragments.</a:t>
            </a:r>
          </a:p>
          <a:p>
            <a:pPr marL="164912" indent="0">
              <a:buNone/>
            </a:pPr>
            <a:endParaRPr lang="en-US" sz="3600" dirty="0" smtClean="0"/>
          </a:p>
          <a:p>
            <a:r>
              <a:rPr lang="en-US" sz="3600" i="1" dirty="0" smtClean="0"/>
              <a:t>Redundancy Removal </a:t>
            </a:r>
            <a:r>
              <a:rPr lang="en-US" sz="3600" dirty="0" smtClean="0"/>
              <a:t>– removal of sentence overlap for Update Task (part B articles).</a:t>
            </a:r>
          </a:p>
          <a:p>
            <a:pPr marL="164912" indent="0">
              <a:buNone/>
            </a:pPr>
            <a:endParaRPr lang="en-US" sz="3600" dirty="0" smtClean="0"/>
          </a:p>
          <a:p>
            <a:r>
              <a:rPr lang="en-US" sz="3600" i="1" dirty="0" smtClean="0"/>
              <a:t>Linguistic Preprocessing </a:t>
            </a:r>
            <a:r>
              <a:rPr lang="en-US" sz="3600" dirty="0" smtClean="0"/>
              <a:t>– named entity, part-of-speech and word sense tagging.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</p:txBody>
      </p:sp>
      <p:pic>
        <p:nvPicPr>
          <p:cNvPr id="4" name="Picture 3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90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+mn-lt"/>
              </a:rPr>
              <a:t>SemQuest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: Sentence Processing</a:t>
            </a:r>
            <a:endParaRPr lang="en-US" i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0700" y="1675608"/>
            <a:ext cx="8305800" cy="7773192"/>
          </a:xfrm>
        </p:spPr>
      </p:pic>
      <p:sp>
        <p:nvSpPr>
          <p:cNvPr id="5" name="TextBox 4"/>
          <p:cNvSpPr txBox="1"/>
          <p:nvPr/>
        </p:nvSpPr>
        <p:spPr>
          <a:xfrm>
            <a:off x="4000500" y="9119633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Figure 1. </a:t>
            </a:r>
            <a:r>
              <a:rPr lang="en-US" sz="2800" b="1" i="1" dirty="0" err="1" smtClean="0"/>
              <a:t>SemQuest</a:t>
            </a:r>
            <a:r>
              <a:rPr lang="en-US" sz="2800" b="1" dirty="0" smtClean="0"/>
              <a:t> Diagram</a:t>
            </a:r>
            <a:endParaRPr lang="en-US" sz="2800" b="1" dirty="0"/>
          </a:p>
        </p:txBody>
      </p:sp>
      <p:pic>
        <p:nvPicPr>
          <p:cNvPr id="6" name="Picture 5" descr="cslogo_s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69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>
                <a:solidFill>
                  <a:schemeClr val="tx1"/>
                </a:solidFill>
              </a:rPr>
              <a:t>SemQuest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Sentence Preprocessing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0700" y="1853034"/>
            <a:ext cx="8116217" cy="759576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705100" y="2057400"/>
            <a:ext cx="6477000" cy="2514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slogo_s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14900" y="915125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/>
              <a:t>SemQuest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370155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>
                <a:solidFill>
                  <a:schemeClr val="tx1"/>
                </a:solidFill>
              </a:rPr>
              <a:t>SemQuest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Sentence Preprocessing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64912" indent="0">
              <a:buNone/>
            </a:pPr>
            <a:r>
              <a:rPr lang="en-US" sz="3600" dirty="0" smtClean="0"/>
              <a:t>1)</a:t>
            </a:r>
            <a:r>
              <a:rPr lang="en-US" dirty="0" smtClean="0"/>
              <a:t> </a:t>
            </a:r>
            <a:r>
              <a:rPr lang="en-US" u="sng" dirty="0" smtClean="0"/>
              <a:t>Problem</a:t>
            </a:r>
            <a:r>
              <a:rPr lang="en-US" dirty="0" smtClean="0"/>
              <a:t>:</a:t>
            </a:r>
          </a:p>
          <a:p>
            <a:pPr marL="164912" indent="0" algn="ctr">
              <a:buNone/>
            </a:pPr>
            <a:r>
              <a:rPr lang="en-US" dirty="0">
                <a:latin typeface="SimSun" pitchFamily="2" charset="-122"/>
                <a:ea typeface="SimSun" pitchFamily="2" charset="-122"/>
              </a:rPr>
              <a:t>“</a:t>
            </a:r>
            <a:r>
              <a:rPr lang="en-US" b="1" i="1" dirty="0">
                <a:latin typeface="SimSun" pitchFamily="2" charset="-122"/>
                <a:ea typeface="SimSun" pitchFamily="2" charset="-122"/>
              </a:rPr>
              <a:t>They</a:t>
            </a:r>
            <a:r>
              <a:rPr lang="en-US" i="1" dirty="0">
                <a:latin typeface="SimSun" pitchFamily="2" charset="-122"/>
                <a:ea typeface="SimSun" pitchFamily="2" charset="-122"/>
              </a:rPr>
              <a:t> </a:t>
            </a:r>
            <a:r>
              <a:rPr lang="en-US" dirty="0">
                <a:latin typeface="SimSun" pitchFamily="2" charset="-122"/>
                <a:ea typeface="SimSun" pitchFamily="2" charset="-122"/>
              </a:rPr>
              <a:t>should be held accountable for </a:t>
            </a:r>
            <a:r>
              <a:rPr lang="en-US" b="1" i="1" dirty="0">
                <a:latin typeface="SimSun" pitchFamily="2" charset="-122"/>
                <a:ea typeface="SimSun" pitchFamily="2" charset="-122"/>
              </a:rPr>
              <a:t>that</a:t>
            </a:r>
            <a:r>
              <a:rPr lang="en-US" dirty="0" smtClean="0">
                <a:latin typeface="SimSun" pitchFamily="2" charset="-122"/>
                <a:ea typeface="SimSun" pitchFamily="2" charset="-122"/>
              </a:rPr>
              <a:t>”</a:t>
            </a:r>
          </a:p>
          <a:p>
            <a:pPr marL="164912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u="sng" dirty="0" smtClean="0"/>
              <a:t>Our Solution</a:t>
            </a:r>
            <a:r>
              <a:rPr lang="en-US" dirty="0" smtClean="0"/>
              <a:t>: Pronoun Penalty Score</a:t>
            </a:r>
          </a:p>
          <a:p>
            <a:pPr marL="164912" indent="0">
              <a:buNone/>
            </a:pPr>
            <a:endParaRPr lang="en-US" dirty="0" smtClean="0"/>
          </a:p>
          <a:p>
            <a:pPr marL="164912" indent="0">
              <a:buNone/>
            </a:pPr>
            <a:endParaRPr lang="en-US" dirty="0"/>
          </a:p>
          <a:p>
            <a:pPr marL="164912" indent="0">
              <a:buNone/>
            </a:pPr>
            <a:r>
              <a:rPr lang="en-US" sz="3600" dirty="0" smtClean="0"/>
              <a:t>2) </a:t>
            </a:r>
            <a:r>
              <a:rPr lang="en-US" u="sng" dirty="0" smtClean="0"/>
              <a:t>Observation</a:t>
            </a:r>
            <a:r>
              <a:rPr lang="en-US" dirty="0" smtClean="0"/>
              <a:t>:</a:t>
            </a:r>
          </a:p>
          <a:p>
            <a:pPr marL="164912" indent="0" algn="ctr">
              <a:buNone/>
            </a:pPr>
            <a:r>
              <a:rPr lang="en-US" sz="2400" dirty="0">
                <a:latin typeface="SimSun" pitchFamily="2" charset="-122"/>
                <a:ea typeface="SimSun" pitchFamily="2" charset="-122"/>
              </a:rPr>
              <a:t>“Prosecutors alleged </a:t>
            </a:r>
            <a:r>
              <a:rPr lang="en-US" sz="2400" b="1" dirty="0" err="1">
                <a:latin typeface="SimSun" pitchFamily="2" charset="-122"/>
                <a:ea typeface="SimSun" pitchFamily="2" charset="-122"/>
              </a:rPr>
              <a:t>Irkus</a:t>
            </a:r>
            <a:r>
              <a:rPr lang="en-US" sz="24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en-US" sz="2400" b="1" dirty="0" err="1">
                <a:latin typeface="SimSun" pitchFamily="2" charset="-122"/>
                <a:ea typeface="SimSun" pitchFamily="2" charset="-122"/>
              </a:rPr>
              <a:t>Badillo</a:t>
            </a:r>
            <a:r>
              <a:rPr lang="en-US" sz="24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en-US" sz="2400" dirty="0">
                <a:latin typeface="SimSun" pitchFamily="2" charset="-122"/>
                <a:ea typeface="SimSun" pitchFamily="2" charset="-122"/>
              </a:rPr>
              <a:t>and </a:t>
            </a:r>
            <a:r>
              <a:rPr lang="en-US" sz="2400" b="1" dirty="0" err="1">
                <a:latin typeface="SimSun" pitchFamily="2" charset="-122"/>
                <a:ea typeface="SimSun" pitchFamily="2" charset="-122"/>
              </a:rPr>
              <a:t>Gorka</a:t>
            </a:r>
            <a:r>
              <a:rPr lang="en-US" sz="2400" b="1" dirty="0">
                <a:latin typeface="SimSun" pitchFamily="2" charset="-122"/>
                <a:ea typeface="SimSun" pitchFamily="2" charset="-122"/>
              </a:rPr>
              <a:t> Vidal</a:t>
            </a:r>
          </a:p>
          <a:p>
            <a:pPr marL="164912" indent="0" algn="ctr">
              <a:buNone/>
            </a:pPr>
            <a:r>
              <a:rPr lang="en-US" sz="2400" dirty="0">
                <a:latin typeface="SimSun" pitchFamily="2" charset="-122"/>
                <a:ea typeface="SimSun" pitchFamily="2" charset="-122"/>
              </a:rPr>
              <a:t>wanted to “sow panic” in </a:t>
            </a:r>
            <a:r>
              <a:rPr lang="en-US" sz="2400" b="1" dirty="0">
                <a:latin typeface="SimSun" pitchFamily="2" charset="-122"/>
                <a:ea typeface="SimSun" pitchFamily="2" charset="-122"/>
              </a:rPr>
              <a:t>Madrid</a:t>
            </a:r>
            <a:r>
              <a:rPr lang="en-US" sz="2400" dirty="0">
                <a:latin typeface="SimSun" pitchFamily="2" charset="-122"/>
                <a:ea typeface="SimSun" pitchFamily="2" charset="-122"/>
              </a:rPr>
              <a:t> after being caught in</a:t>
            </a:r>
          </a:p>
          <a:p>
            <a:pPr marL="164912" indent="0" algn="ctr">
              <a:buNone/>
            </a:pPr>
            <a:r>
              <a:rPr lang="en-US" sz="2400" dirty="0">
                <a:latin typeface="SimSun" pitchFamily="2" charset="-122"/>
                <a:ea typeface="SimSun" pitchFamily="2" charset="-122"/>
              </a:rPr>
              <a:t>possession of 500 kilograms 1,100 pounds of explosives,</a:t>
            </a:r>
          </a:p>
          <a:p>
            <a:pPr marL="164912" indent="0" algn="ctr">
              <a:buNone/>
            </a:pPr>
            <a:r>
              <a:rPr lang="en-US" sz="2400" dirty="0">
                <a:latin typeface="SimSun" pitchFamily="2" charset="-122"/>
                <a:ea typeface="SimSun" pitchFamily="2" charset="-122"/>
              </a:rPr>
              <a:t>and had called on the high court to hand down 29-year</a:t>
            </a:r>
          </a:p>
          <a:p>
            <a:pPr marL="164912" indent="0" algn="ctr">
              <a:buNone/>
            </a:pPr>
            <a:r>
              <a:rPr lang="en-US" sz="2400" dirty="0">
                <a:latin typeface="SimSun" pitchFamily="2" charset="-122"/>
                <a:ea typeface="SimSun" pitchFamily="2" charset="-122"/>
              </a:rPr>
              <a:t>sentences</a:t>
            </a:r>
            <a:r>
              <a:rPr lang="en-US" sz="2400" dirty="0" smtClean="0">
                <a:latin typeface="SimSun" pitchFamily="2" charset="-122"/>
                <a:ea typeface="SimSun" pitchFamily="2" charset="-122"/>
              </a:rPr>
              <a:t>.”</a:t>
            </a:r>
          </a:p>
          <a:p>
            <a:pPr marL="164912" indent="0">
              <a:buNone/>
            </a:pPr>
            <a:endParaRPr lang="en-US" sz="2400" dirty="0" smtClean="0">
              <a:latin typeface="SimSun" pitchFamily="2" charset="-122"/>
              <a:ea typeface="SimSun" pitchFamily="2" charset="-122"/>
            </a:endParaRPr>
          </a:p>
          <a:p>
            <a:pPr marL="164912" indent="0">
              <a:buNone/>
            </a:pPr>
            <a:r>
              <a:rPr lang="en-US" dirty="0" smtClean="0"/>
              <a:t>  </a:t>
            </a:r>
            <a:r>
              <a:rPr lang="en-US" u="sng" dirty="0" smtClean="0"/>
              <a:t>Our method</a:t>
            </a:r>
            <a:r>
              <a:rPr lang="en-US" dirty="0" smtClean="0"/>
              <a:t>: Named Entity Score</a:t>
            </a:r>
            <a:endParaRPr lang="en-US" dirty="0"/>
          </a:p>
        </p:txBody>
      </p:sp>
      <p:pic>
        <p:nvPicPr>
          <p:cNvPr id="4" name="Picture 3" descr="cslogo_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601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>
                <a:solidFill>
                  <a:schemeClr val="tx1"/>
                </a:solidFill>
              </a:rPr>
              <a:t>SemQuest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Sentence Preprocessing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64912" indent="0">
              <a:buNone/>
            </a:pPr>
            <a:r>
              <a:rPr lang="en-US" sz="3600" dirty="0" smtClean="0"/>
              <a:t>3) </a:t>
            </a:r>
            <a:r>
              <a:rPr lang="en-US" u="sng" dirty="0" smtClean="0"/>
              <a:t>Problem</a:t>
            </a:r>
            <a:r>
              <a:rPr lang="en-US" dirty="0" smtClean="0"/>
              <a:t>: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Semantic relationships need to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be	established	between sentences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and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aspects!</a:t>
            </a:r>
          </a:p>
          <a:p>
            <a:pPr marL="164912" indent="0">
              <a:buNone/>
            </a:pPr>
            <a:r>
              <a:rPr lang="en-US" dirty="0" smtClean="0">
                <a:latin typeface="Calibri" pitchFamily="34" charset="0"/>
              </a:rPr>
              <a:t>     </a:t>
            </a:r>
            <a:r>
              <a:rPr lang="en-US" u="sng" dirty="0" smtClean="0">
                <a:latin typeface="Calibri" pitchFamily="34" charset="0"/>
              </a:rPr>
              <a:t>Our method</a:t>
            </a:r>
            <a:r>
              <a:rPr lang="en-US" dirty="0" smtClean="0">
                <a:latin typeface="Calibri" pitchFamily="34" charset="0"/>
              </a:rPr>
              <a:t>: </a:t>
            </a:r>
            <a:r>
              <a:rPr lang="en-US" dirty="0" err="1" smtClean="0">
                <a:latin typeface="Calibri" pitchFamily="34" charset="0"/>
              </a:rPr>
              <a:t>WordNet</a:t>
            </a:r>
            <a:r>
              <a:rPr lang="en-US" dirty="0" smtClean="0">
                <a:latin typeface="Calibri" pitchFamily="34" charset="0"/>
              </a:rPr>
              <a:t> Score</a:t>
            </a:r>
          </a:p>
          <a:p>
            <a:pPr marL="164912" indent="0">
              <a:buNone/>
            </a:pPr>
            <a:endParaRPr lang="en-US" sz="3600" dirty="0">
              <a:latin typeface="Calibri" pitchFamily="34" charset="0"/>
            </a:endParaRPr>
          </a:p>
          <a:p>
            <a:pPr marL="164912" indent="0">
              <a:buNone/>
            </a:pPr>
            <a:endParaRPr lang="en-US" sz="3600" dirty="0">
              <a:latin typeface="Calibri" pitchFamily="34" charset="0"/>
            </a:endParaRPr>
          </a:p>
          <a:p>
            <a:pPr marL="164912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1225" y="5272989"/>
            <a:ext cx="960120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700" dirty="0"/>
              <a:t>a</a:t>
            </a:r>
            <a:r>
              <a:rPr lang="en-US" sz="2700" dirty="0" smtClean="0"/>
              <a:t>ffect, prevention, vaccination, illness, disease, virus, demographic  </a:t>
            </a: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1271225" y="6172200"/>
            <a:ext cx="90608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Figure 2.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Sample Level 0 words considered to answer aspects from ‘’Health and Safety’’ topics.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Five of synonym-of-hyponym levels for each topic were produced using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WordNet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[4].</a:t>
            </a:r>
          </a:p>
        </p:txBody>
      </p:sp>
      <p:pic>
        <p:nvPicPr>
          <p:cNvPr id="6" name="Picture 5" descr="cslogo_s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8544" y="8334675"/>
            <a:ext cx="1100329" cy="39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454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1172</TotalTime>
  <Words>1202</Words>
  <Application>Microsoft Office PowerPoint</Application>
  <PresentationFormat>Custom</PresentationFormat>
  <Paragraphs>480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Adjacency</vt:lpstr>
      <vt:lpstr>Slide 1</vt:lpstr>
      <vt:lpstr>Guided Summarization Task</vt:lpstr>
      <vt:lpstr>Aspects</vt:lpstr>
      <vt:lpstr>SemQuest </vt:lpstr>
      <vt:lpstr>SemQuest: Data Cleaning</vt:lpstr>
      <vt:lpstr>SemQuest: Sentence Processing</vt:lpstr>
      <vt:lpstr>SemQuest: Sentence Preprocessing</vt:lpstr>
      <vt:lpstr>SemQuest: Sentence Preprocessing</vt:lpstr>
      <vt:lpstr>SemQuest: Sentence Preprocessing</vt:lpstr>
      <vt:lpstr>SemQuest: Sentence Preprocessing</vt:lpstr>
      <vt:lpstr>SynSem – Single Document Extractor</vt:lpstr>
      <vt:lpstr>SynSem</vt:lpstr>
      <vt:lpstr>M-SynSem</vt:lpstr>
      <vt:lpstr>M-SynSem</vt:lpstr>
      <vt:lpstr>SemQuest: Information Extraction</vt:lpstr>
      <vt:lpstr>SemQuest: Information Extraction</vt:lpstr>
      <vt:lpstr>SemQuest: Information Extraction</vt:lpstr>
      <vt:lpstr>SemQuest: Information Extraction</vt:lpstr>
      <vt:lpstr>SemQuest: Information Extraction</vt:lpstr>
      <vt:lpstr>Our Results</vt:lpstr>
      <vt:lpstr>Our Results</vt:lpstr>
      <vt:lpstr>Analysis of NIST Scoring Schemes</vt:lpstr>
      <vt:lpstr>Future Work</vt:lpstr>
      <vt:lpstr>Acknowledgments</vt:lpstr>
      <vt:lpstr>References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Araly</dc:creator>
  <cp:lastModifiedBy>user</cp:lastModifiedBy>
  <cp:revision>238</cp:revision>
  <cp:lastPrinted>2011-10-12T14:11:57Z</cp:lastPrinted>
  <dcterms:created xsi:type="dcterms:W3CDTF">2011-10-08T23:09:56Z</dcterms:created>
  <dcterms:modified xsi:type="dcterms:W3CDTF">2011-11-14T15:10:31Z</dcterms:modified>
</cp:coreProperties>
</file>