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2" r:id="rId4"/>
    <p:sldId id="258" r:id="rId5"/>
    <p:sldId id="259" r:id="rId6"/>
    <p:sldId id="260" r:id="rId7"/>
    <p:sldId id="273" r:id="rId8"/>
    <p:sldId id="261" r:id="rId9"/>
    <p:sldId id="263" r:id="rId10"/>
    <p:sldId id="266" r:id="rId11"/>
    <p:sldId id="267" r:id="rId12"/>
    <p:sldId id="268" r:id="rId13"/>
    <p:sldId id="274" r:id="rId14"/>
    <p:sldId id="269" r:id="rId15"/>
    <p:sldId id="270" r:id="rId16"/>
    <p:sldId id="271" r:id="rId17"/>
    <p:sldId id="275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87CB9-5AD3-4DD3-ABE0-8A8A04A2173E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B1FCA-6EAF-4DF1-9436-3F779F3B1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530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B1FCA-6EAF-4DF1-9436-3F779F3B1B2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Topo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is the ambiguous </a:t>
            </a:r>
            <a:r>
              <a:rPr lang="en-US" baseline="0" dirty="0" err="1" smtClean="0"/>
              <a:t>toponym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7DE46-B1C5-4F63-B950-D7B3ACC408F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549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names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Intelius</a:t>
            </a:r>
            <a:r>
              <a:rPr lang="en-US" dirty="0" smtClean="0">
                <a:solidFill>
                  <a:schemeClr val="bg1"/>
                </a:solidFill>
              </a:rPr>
              <a:t>-NYU Cold Start 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Ang</a:t>
            </a:r>
            <a:r>
              <a:rPr lang="en-US" sz="2800" dirty="0"/>
              <a:t> Sun, </a:t>
            </a:r>
            <a:r>
              <a:rPr lang="en-US" sz="2800" dirty="0" err="1"/>
              <a:t>Xin</a:t>
            </a:r>
            <a:r>
              <a:rPr lang="en-US" sz="2800" dirty="0"/>
              <a:t> Wang, </a:t>
            </a:r>
            <a:r>
              <a:rPr lang="en-US" sz="2800" dirty="0" err="1"/>
              <a:t>Sen</a:t>
            </a:r>
            <a:r>
              <a:rPr lang="en-US" sz="2800" dirty="0"/>
              <a:t> </a:t>
            </a:r>
            <a:r>
              <a:rPr lang="en-US" sz="2800" dirty="0" err="1"/>
              <a:t>Xu</a:t>
            </a:r>
            <a:r>
              <a:rPr lang="en-US" sz="2800" dirty="0"/>
              <a:t>, </a:t>
            </a:r>
            <a:r>
              <a:rPr lang="en-US" sz="2800" dirty="0" err="1"/>
              <a:t>Yigit</a:t>
            </a:r>
            <a:r>
              <a:rPr lang="en-US" sz="2800" dirty="0"/>
              <a:t> </a:t>
            </a:r>
            <a:r>
              <a:rPr lang="en-US" sz="2800" dirty="0" err="1"/>
              <a:t>Kiran</a:t>
            </a:r>
            <a:r>
              <a:rPr lang="en-US" sz="2800" dirty="0"/>
              <a:t>, </a:t>
            </a:r>
            <a:r>
              <a:rPr lang="en-US" sz="2800" dirty="0" err="1"/>
              <a:t>Shakthi</a:t>
            </a:r>
            <a:r>
              <a:rPr lang="en-US" sz="2800" dirty="0"/>
              <a:t> </a:t>
            </a:r>
            <a:r>
              <a:rPr lang="en-US" sz="2800" dirty="0" err="1"/>
              <a:t>Poornima</a:t>
            </a:r>
            <a:r>
              <a:rPr lang="en-US" sz="2800" dirty="0"/>
              <a:t>, Andrew </a:t>
            </a:r>
            <a:r>
              <a:rPr lang="en-US" sz="2800" dirty="0" err="1"/>
              <a:t>Borthwick</a:t>
            </a:r>
            <a:endParaRPr lang="en-US" sz="2800" dirty="0"/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Intelius</a:t>
            </a:r>
            <a:r>
              <a:rPr lang="en-US" sz="2800" dirty="0" smtClean="0"/>
              <a:t> </a:t>
            </a:r>
            <a:r>
              <a:rPr lang="en-US" sz="2800" dirty="0"/>
              <a:t>Inc</a:t>
            </a:r>
            <a:r>
              <a:rPr lang="en-US" sz="2800" dirty="0" smtClean="0"/>
              <a:t>.)</a:t>
            </a:r>
          </a:p>
          <a:p>
            <a:r>
              <a:rPr lang="en-US" sz="2800" dirty="0" smtClean="0"/>
              <a:t>Ralph </a:t>
            </a:r>
            <a:r>
              <a:rPr lang="en-US" sz="2800" dirty="0" err="1" smtClean="0"/>
              <a:t>Grishman</a:t>
            </a:r>
            <a:r>
              <a:rPr lang="en-US" sz="2800" dirty="0" smtClean="0"/>
              <a:t> (New York University)</a:t>
            </a:r>
            <a:endParaRPr lang="en-US" sz="2800" dirty="0"/>
          </a:p>
        </p:txBody>
      </p:sp>
      <p:pic>
        <p:nvPicPr>
          <p:cNvPr id="4" name="Picture 3" descr="Screen Shot 2012-09-12 at 1.48.00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28600"/>
            <a:ext cx="773859" cy="743028"/>
          </a:xfrm>
          <a:prstGeom prst="rect">
            <a:avLst/>
          </a:prstGeom>
        </p:spPr>
      </p:pic>
      <p:pic>
        <p:nvPicPr>
          <p:cNvPr id="20484" name="Picture 4" descr="http://embody3d.com/wp-content/uploads/2011/10/ny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0851" y="228600"/>
            <a:ext cx="698499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55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Link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ADTree</a:t>
            </a:r>
            <a:r>
              <a:rPr lang="en-US" dirty="0" smtClean="0"/>
              <a:t>-based supervised model </a:t>
            </a:r>
          </a:p>
          <a:p>
            <a:r>
              <a:rPr lang="en-US" dirty="0" smtClean="0"/>
              <a:t>Training examples:</a:t>
            </a:r>
          </a:p>
          <a:p>
            <a:pPr lvl="1"/>
            <a:r>
              <a:rPr lang="en-US" dirty="0" smtClean="0"/>
              <a:t>Sample selection: randomly and selectively (through active learning)</a:t>
            </a:r>
          </a:p>
          <a:p>
            <a:pPr lvl="1"/>
            <a:r>
              <a:rPr lang="en-US" dirty="0" smtClean="0"/>
              <a:t>Labeling process:</a:t>
            </a:r>
          </a:p>
          <a:p>
            <a:pPr lvl="2"/>
            <a:r>
              <a:rPr lang="en-US" dirty="0" smtClean="0"/>
              <a:t>Three phases:</a:t>
            </a:r>
          </a:p>
          <a:p>
            <a:pPr lvl="3"/>
            <a:r>
              <a:rPr lang="en-US" dirty="0" smtClean="0"/>
              <a:t>Amazon Mechanical Turk Labeling</a:t>
            </a:r>
          </a:p>
          <a:p>
            <a:pPr lvl="3"/>
            <a:r>
              <a:rPr lang="en-US" dirty="0" smtClean="0"/>
              <a:t>Internal Data Rater Inspection</a:t>
            </a:r>
          </a:p>
          <a:p>
            <a:pPr lvl="3"/>
            <a:r>
              <a:rPr lang="en-US" dirty="0" smtClean="0"/>
              <a:t>Researchers </a:t>
            </a:r>
          </a:p>
          <a:p>
            <a:pPr lvl="2"/>
            <a:r>
              <a:rPr lang="en-US" dirty="0" smtClean="0"/>
              <a:t>Multi-round of relabeling and inspection are needed if the quality of labels from </a:t>
            </a:r>
            <a:r>
              <a:rPr lang="en-US" dirty="0" err="1" smtClean="0"/>
              <a:t>Turkers</a:t>
            </a:r>
            <a:r>
              <a:rPr lang="en-US" dirty="0" smtClean="0"/>
              <a:t> is low</a:t>
            </a:r>
          </a:p>
          <a:p>
            <a:pPr lvl="1"/>
            <a:r>
              <a:rPr lang="en-US" dirty="0" smtClean="0"/>
              <a:t>Size:</a:t>
            </a:r>
          </a:p>
          <a:p>
            <a:pPr lvl="2"/>
            <a:r>
              <a:rPr lang="en-US" dirty="0" smtClean="0"/>
              <a:t>50,000 pairs for PER and 4,000 pairs for ORG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0292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 Feature Types (116 features):</a:t>
            </a:r>
          </a:p>
          <a:p>
            <a:pPr lvl="1"/>
            <a:r>
              <a:rPr lang="en-US" dirty="0" smtClean="0"/>
              <a:t>General Demographic:</a:t>
            </a:r>
          </a:p>
          <a:p>
            <a:pPr lvl="2"/>
            <a:r>
              <a:rPr lang="en-US" dirty="0" smtClean="0"/>
              <a:t>Name frequency</a:t>
            </a:r>
          </a:p>
          <a:p>
            <a:pPr lvl="2"/>
            <a:r>
              <a:rPr lang="en-US" dirty="0" smtClean="0"/>
              <a:t>Birthday</a:t>
            </a:r>
          </a:p>
          <a:p>
            <a:pPr lvl="2"/>
            <a:r>
              <a:rPr lang="en-US" dirty="0" smtClean="0"/>
              <a:t>Location</a:t>
            </a:r>
          </a:p>
          <a:p>
            <a:pPr lvl="2"/>
            <a:r>
              <a:rPr lang="en-US" dirty="0" smtClean="0"/>
              <a:t>Population</a:t>
            </a:r>
          </a:p>
          <a:p>
            <a:pPr lvl="2"/>
            <a:r>
              <a:rPr lang="en-US" smtClean="0"/>
              <a:t>Combinations</a:t>
            </a:r>
            <a:endParaRPr lang="en-US" dirty="0" smtClean="0"/>
          </a:p>
          <a:p>
            <a:pPr lvl="1"/>
            <a:r>
              <a:rPr lang="en-US" dirty="0" smtClean="0"/>
              <a:t>Comparing KBP specific slots:</a:t>
            </a:r>
          </a:p>
          <a:p>
            <a:pPr lvl="2"/>
            <a:r>
              <a:rPr lang="en-US" dirty="0" smtClean="0"/>
              <a:t>Jobs</a:t>
            </a:r>
          </a:p>
          <a:p>
            <a:pPr lvl="2"/>
            <a:r>
              <a:rPr lang="en-US" dirty="0" smtClean="0"/>
              <a:t>Educations</a:t>
            </a:r>
          </a:p>
          <a:p>
            <a:pPr lvl="1"/>
            <a:r>
              <a:rPr lang="en-US" dirty="0" smtClean="0"/>
              <a:t>TFIDF and N-gram:</a:t>
            </a:r>
          </a:p>
          <a:p>
            <a:pPr lvl="2"/>
            <a:r>
              <a:rPr lang="en-US" dirty="0" smtClean="0"/>
              <a:t> for contextual text information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05400" y="1219200"/>
            <a:ext cx="3429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 Feature </a:t>
            </a:r>
            <a:r>
              <a:rPr lang="en-US" sz="3200" dirty="0" smtClean="0"/>
              <a:t>Types (60 features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 based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Comparing KBP specific slots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TFIDF and N-gram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contextual text information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 </a:t>
            </a:r>
            <a:r>
              <a:rPr lang="en-US" dirty="0" err="1" smtClean="0"/>
              <a:t>ADTree</a:t>
            </a:r>
            <a:r>
              <a:rPr lang="en-US" dirty="0" smtClean="0"/>
              <a:t> Model (Partial)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9062" t="23500" r="38438" b="47000"/>
          <a:stretch>
            <a:fillRect/>
          </a:stretch>
        </p:blipFill>
        <p:spPr bwMode="auto">
          <a:xfrm>
            <a:off x="914400" y="1981199"/>
            <a:ext cx="7086600" cy="423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Cold Start Slot Filling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System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Entity Linking for Person and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Organization</a:t>
            </a:r>
          </a:p>
          <a:p>
            <a:endParaRPr lang="en-US" dirty="0"/>
          </a:p>
          <a:p>
            <a:r>
              <a:rPr lang="en-US" dirty="0"/>
              <a:t>Entity Linking for </a:t>
            </a:r>
            <a:r>
              <a:rPr lang="en-US" dirty="0" smtClean="0"/>
              <a:t>Geo-Political Entity (GPE)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3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GPE Disambiguation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GPE </a:t>
            </a:r>
            <a:r>
              <a:rPr lang="en-US" dirty="0" smtClean="0"/>
              <a:t>(</a:t>
            </a:r>
            <a:r>
              <a:rPr lang="en-US" dirty="0" err="1" smtClean="0"/>
              <a:t>Toponyms</a:t>
            </a:r>
            <a:r>
              <a:rPr lang="en-US" dirty="0" smtClean="0"/>
              <a:t>) can </a:t>
            </a:r>
            <a:r>
              <a:rPr lang="en-US" dirty="0"/>
              <a:t>be </a:t>
            </a:r>
            <a:r>
              <a:rPr lang="en-US" i="1" dirty="0" smtClean="0"/>
              <a:t>ambiguous</a:t>
            </a:r>
            <a:endParaRPr lang="en-US" dirty="0"/>
          </a:p>
          <a:p>
            <a:pPr lvl="1"/>
            <a:r>
              <a:rPr lang="en-US" sz="2400" i="1" dirty="0" smtClean="0"/>
              <a:t>China</a:t>
            </a:r>
            <a:r>
              <a:rPr lang="en-US" sz="2400" dirty="0" smtClean="0"/>
              <a:t>: Country or Town in Maine, US</a:t>
            </a:r>
          </a:p>
          <a:p>
            <a:pPr lvl="1"/>
            <a:r>
              <a:rPr lang="en-US" sz="2400" i="1" dirty="0" smtClean="0"/>
              <a:t>Georgia</a:t>
            </a:r>
            <a:r>
              <a:rPr lang="en-US" sz="2400" dirty="0" smtClean="0"/>
              <a:t>: Country or State in the US</a:t>
            </a:r>
          </a:p>
          <a:p>
            <a:pPr lvl="1"/>
            <a:r>
              <a:rPr lang="en-US" sz="2400" i="1" dirty="0" smtClean="0"/>
              <a:t>Springfield</a:t>
            </a:r>
            <a:r>
              <a:rPr lang="en-US" sz="2400" dirty="0" smtClean="0"/>
              <a:t>: exists in more than 10 US States</a:t>
            </a:r>
          </a:p>
          <a:p>
            <a:pPr lvl="1"/>
            <a:r>
              <a:rPr lang="en-US" sz="2400" i="1" dirty="0" smtClean="0"/>
              <a:t>Berlin</a:t>
            </a:r>
            <a:r>
              <a:rPr lang="en-US" sz="2400" dirty="0" smtClean="0"/>
              <a:t>: Capital of Germany, State in Germany, also common city name in the US</a:t>
            </a:r>
          </a:p>
          <a:p>
            <a:pPr lvl="1"/>
            <a:r>
              <a:rPr lang="en-US" sz="2400" dirty="0" smtClean="0"/>
              <a:t>Over 5,000 ambiguous </a:t>
            </a:r>
            <a:r>
              <a:rPr lang="en-US" sz="2400" dirty="0" err="1" smtClean="0"/>
              <a:t>toponyms</a:t>
            </a:r>
            <a:r>
              <a:rPr lang="en-US" sz="2400" dirty="0" smtClean="0"/>
              <a:t> from </a:t>
            </a:r>
            <a:r>
              <a:rPr lang="en-US" sz="2400" dirty="0" smtClean="0">
                <a:hlinkClick r:id="rId2"/>
              </a:rPr>
              <a:t>geonames.org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dirty="0" smtClean="0"/>
              <a:t>Use contextual GPE to disambiguate</a:t>
            </a:r>
          </a:p>
          <a:p>
            <a:pPr lvl="1"/>
            <a:r>
              <a:rPr lang="en-US" sz="2400" dirty="0" smtClean="0"/>
              <a:t>Candidates with </a:t>
            </a:r>
            <a:r>
              <a:rPr lang="en-US" sz="2400" i="1" dirty="0" smtClean="0"/>
              <a:t>least cumulative spatial distance </a:t>
            </a:r>
            <a:r>
              <a:rPr lang="en-US" sz="2400" dirty="0" smtClean="0"/>
              <a:t>(</a:t>
            </a:r>
            <a:r>
              <a:rPr lang="en-US" sz="2400" dirty="0" err="1"/>
              <a:t>Buscaldi</a:t>
            </a:r>
            <a:r>
              <a:rPr lang="en-US" sz="2400" dirty="0"/>
              <a:t> and </a:t>
            </a:r>
            <a:r>
              <a:rPr lang="en-US" sz="2400" dirty="0" err="1"/>
              <a:t>Rosso</a:t>
            </a:r>
            <a:r>
              <a:rPr lang="en-US" sz="2400" dirty="0"/>
              <a:t>, 2008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Voting schema with a </a:t>
            </a:r>
            <a:r>
              <a:rPr lang="en-US" sz="2400" i="1" dirty="0" smtClean="0"/>
              <a:t>hierarchical gazetteer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189898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Gazetteer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10400" y="2895600"/>
            <a:ext cx="1600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Country</a:t>
            </a:r>
          </a:p>
        </p:txBody>
      </p:sp>
      <p:sp>
        <p:nvSpPr>
          <p:cNvPr id="5" name="Rectangle 4"/>
          <p:cNvSpPr/>
          <p:nvPr/>
        </p:nvSpPr>
        <p:spPr>
          <a:xfrm>
            <a:off x="7010400" y="3581400"/>
            <a:ext cx="1600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State/Province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7010400" y="4267200"/>
            <a:ext cx="1600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City/Town</a:t>
            </a: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7810500" y="3352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>
            <a:off x="7810500" y="40386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Gazetteer Sample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682719"/>
              </p:ext>
            </p:extLst>
          </p:nvPr>
        </p:nvGraphicFramePr>
        <p:xfrm>
          <a:off x="990600" y="2438400"/>
          <a:ext cx="5486400" cy="304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9872"/>
                <a:gridCol w="4426528"/>
              </a:tblGrid>
              <a:tr h="4661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Key</a:t>
                      </a:r>
                      <a:endParaRPr lang="en-US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Value</a:t>
                      </a:r>
                      <a:endParaRPr lang="en-US" sz="2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8606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China</a:t>
                      </a:r>
                      <a:endParaRPr lang="en-US" sz="2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Country_POP_1,330,044,000;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City_InState_Maine_InCountry_US</a:t>
                      </a:r>
                      <a:endParaRPr lang="en-US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43030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Seattle</a:t>
                      </a:r>
                      <a:endParaRPr lang="en-US" sz="2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City_InState_Washington_InCountry_US</a:t>
                      </a:r>
                      <a:endParaRPr lang="en-US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8606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Georgia</a:t>
                      </a:r>
                      <a:endParaRPr lang="en-US" sz="2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Country_POP_4,630,000;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State_POP_8,975,842_InCountry_US</a:t>
                      </a:r>
                      <a:endParaRPr lang="en-US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43030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…</a:t>
                      </a:r>
                      <a:endParaRPr lang="en-US" sz="2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…</a:t>
                      </a:r>
                      <a:endParaRPr lang="en-US" sz="2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701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Schema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457200" y="1371600"/>
                <a:ext cx="6553200" cy="1364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𝑆𝑐𝑜𝑟𝑒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𝐶𝑎𝑛𝑑𝑖𝑑𝑎𝑡𝑒𝑇𝑜𝑝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800">
                        <a:latin typeface="Cambria Math"/>
                      </a:rPr>
                      <m:t>=</m:t>
                    </m:r>
                    <m:r>
                      <a:rPr lang="en-US" sz="2800" b="0" i="0" smtClean="0">
                        <a:latin typeface="Cambria Math"/>
                      </a:rPr>
                      <m:t>                     </m:t>
                    </m:r>
                    <m:nary>
                      <m:naryPr>
                        <m:chr m:val="∑"/>
                        <m:limLoc m:val="undOvr"/>
                        <m:grow m:val="on"/>
                        <m:supHide m:val="on"/>
                        <m:ctrlPr>
                          <a:rPr lang="en-US" sz="28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  <m:r>
                          <a:rPr lang="en-US" sz="2800">
                            <a:latin typeface="Cambria Math"/>
                          </a:rPr>
                          <m:t>≠</m:t>
                        </m:r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d>
                          <m:dPr>
                            <m:begChr m:val="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𝑉𝑜𝑡𝑒</m:t>
                            </m:r>
                            <m:r>
                              <a:rPr lang="en-US" sz="280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𝐶𝑎𝑛𝑑𝑖𝑑𝑎𝑡𝑒𝑇𝑜𝑝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𝑜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71600"/>
                <a:ext cx="6553200" cy="136466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581" t="-3125" r="-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eft Brace 5"/>
          <p:cNvSpPr/>
          <p:nvPr/>
        </p:nvSpPr>
        <p:spPr>
          <a:xfrm>
            <a:off x="1905000" y="2966852"/>
            <a:ext cx="762000" cy="32815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834" y="4192127"/>
            <a:ext cx="21740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 smtClean="0"/>
              <a:t>Topo</a:t>
            </a:r>
            <a:r>
              <a:rPr lang="en-US" sz="2400" i="1" baseline="-25000" dirty="0" err="1" smtClean="0"/>
              <a:t>j</a:t>
            </a:r>
            <a:r>
              <a:rPr lang="en-US" sz="2400" dirty="0" err="1" smtClean="0"/>
              <a:t>’s</a:t>
            </a:r>
            <a:r>
              <a:rPr lang="en-US" sz="2400" dirty="0" smtClean="0"/>
              <a:t> Vote for </a:t>
            </a:r>
          </a:p>
          <a:p>
            <a:pPr algn="ctr"/>
            <a:r>
              <a:rPr lang="en-US" sz="2400" dirty="0" smtClean="0"/>
              <a:t>Candidate </a:t>
            </a:r>
            <a:r>
              <a:rPr lang="en-US" sz="2400" i="1" dirty="0" smtClean="0"/>
              <a:t>Topo</a:t>
            </a:r>
            <a:r>
              <a:rPr lang="en-US" sz="2400" i="1" baseline="-25000" dirty="0" smtClean="0"/>
              <a:t>i</a:t>
            </a:r>
            <a:endParaRPr lang="en-US" sz="2400" i="1" baseline="-25000" dirty="0"/>
          </a:p>
        </p:txBody>
      </p:sp>
      <p:sp>
        <p:nvSpPr>
          <p:cNvPr id="8" name="Content Placeholder 8"/>
          <p:cNvSpPr>
            <a:spLocks noGrp="1"/>
          </p:cNvSpPr>
          <p:nvPr>
            <p:ph idx="1"/>
          </p:nvPr>
        </p:nvSpPr>
        <p:spPr>
          <a:xfrm>
            <a:off x="2438400" y="3048001"/>
            <a:ext cx="6248400" cy="32003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+</a:t>
            </a:r>
            <a:r>
              <a:rPr lang="en-US" sz="2800" dirty="0"/>
              <a:t>3</a:t>
            </a:r>
            <a:r>
              <a:rPr lang="en-US" sz="2800" dirty="0" smtClean="0"/>
              <a:t>: </a:t>
            </a:r>
            <a:r>
              <a:rPr lang="en-US" sz="2800" dirty="0"/>
              <a:t>if </a:t>
            </a:r>
            <a:r>
              <a:rPr lang="en-US" sz="2800" i="1" dirty="0"/>
              <a:t>Topo</a:t>
            </a:r>
            <a:r>
              <a:rPr lang="en-US" sz="2800" i="1" baseline="-25000" dirty="0"/>
              <a:t>i</a:t>
            </a:r>
            <a:r>
              <a:rPr lang="en-US" sz="2800" baseline="-25000" dirty="0"/>
              <a:t> </a:t>
            </a:r>
            <a:r>
              <a:rPr lang="en-US" sz="2800" dirty="0" smtClean="0"/>
              <a:t>and </a:t>
            </a:r>
            <a:r>
              <a:rPr lang="en-US" sz="2800" i="1" dirty="0" err="1" smtClean="0"/>
              <a:t>Topo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 are sibling cities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e.g.: </a:t>
            </a:r>
            <a:r>
              <a:rPr lang="en-US" sz="2800" i="1" dirty="0" smtClean="0"/>
              <a:t>Austin, TX </a:t>
            </a:r>
            <a:r>
              <a:rPr lang="en-US" sz="2800" dirty="0" smtClean="0"/>
              <a:t>and </a:t>
            </a:r>
            <a:r>
              <a:rPr lang="en-US" sz="2800" i="1" dirty="0" smtClean="0"/>
              <a:t>Houston, TX</a:t>
            </a:r>
          </a:p>
          <a:p>
            <a:pPr marL="0" indent="0">
              <a:buNone/>
            </a:pPr>
            <a:r>
              <a:rPr lang="en-US" sz="2800" dirty="0" smtClean="0"/>
              <a:t>+5: if </a:t>
            </a:r>
            <a:r>
              <a:rPr lang="en-US" sz="2800" i="1" dirty="0"/>
              <a:t>Topo</a:t>
            </a:r>
            <a:r>
              <a:rPr lang="en-US" sz="2800" i="1" baseline="-25000" dirty="0"/>
              <a:t>i</a:t>
            </a:r>
            <a:r>
              <a:rPr lang="en-US" sz="2800" baseline="-25000" dirty="0"/>
              <a:t> </a:t>
            </a:r>
            <a:r>
              <a:rPr lang="en-US" sz="2800" dirty="0" smtClean="0"/>
              <a:t>and </a:t>
            </a:r>
            <a:r>
              <a:rPr lang="en-US" sz="2800" i="1" dirty="0" err="1" smtClean="0"/>
              <a:t>Topo</a:t>
            </a:r>
            <a:r>
              <a:rPr lang="en-US" sz="2800" i="1" baseline="-25000" dirty="0" err="1" smtClean="0"/>
              <a:t>j</a:t>
            </a:r>
            <a:r>
              <a:rPr lang="en-US" sz="2800" baseline="-25000" dirty="0" smtClean="0"/>
              <a:t> </a:t>
            </a:r>
            <a:r>
              <a:rPr lang="en-US" sz="2800" dirty="0"/>
              <a:t>are </a:t>
            </a:r>
            <a:r>
              <a:rPr lang="en-US" sz="2800" dirty="0" smtClean="0"/>
              <a:t>sibling States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e.g.: </a:t>
            </a:r>
            <a:r>
              <a:rPr lang="en-US" sz="2800" i="1" dirty="0" smtClean="0"/>
              <a:t>Georgia</a:t>
            </a:r>
            <a:r>
              <a:rPr lang="en-US" sz="2800" dirty="0" smtClean="0"/>
              <a:t> and </a:t>
            </a:r>
            <a:r>
              <a:rPr lang="en-US" sz="2800" i="1" dirty="0" smtClean="0"/>
              <a:t>Alabama</a:t>
            </a:r>
          </a:p>
          <a:p>
            <a:pPr marL="0" indent="0">
              <a:buNone/>
            </a:pPr>
            <a:r>
              <a:rPr lang="en-US" sz="2800" dirty="0" smtClean="0"/>
              <a:t>+10: </a:t>
            </a:r>
            <a:r>
              <a:rPr lang="en-US" sz="2800" dirty="0"/>
              <a:t>if </a:t>
            </a:r>
            <a:r>
              <a:rPr lang="en-US" sz="2800" i="1" dirty="0"/>
              <a:t>Topo</a:t>
            </a:r>
            <a:r>
              <a:rPr lang="en-US" sz="2800" i="1" baseline="-25000" dirty="0"/>
              <a:t>i</a:t>
            </a:r>
            <a:r>
              <a:rPr lang="en-US" sz="2800" baseline="-25000" dirty="0"/>
              <a:t> </a:t>
            </a:r>
            <a:r>
              <a:rPr lang="en-US" sz="2800" dirty="0" smtClean="0"/>
              <a:t>is </a:t>
            </a:r>
            <a:r>
              <a:rPr lang="en-US" sz="2800" dirty="0"/>
              <a:t>offspring of </a:t>
            </a:r>
            <a:r>
              <a:rPr lang="en-US" sz="2800" i="1" dirty="0" err="1" smtClean="0"/>
              <a:t>Topo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 </a:t>
            </a:r>
            <a:endParaRPr lang="en-US" sz="2800" baseline="-25000" dirty="0" smtClean="0"/>
          </a:p>
          <a:p>
            <a:pPr marL="0" indent="0">
              <a:buNone/>
            </a:pPr>
            <a:r>
              <a:rPr lang="en-US" sz="2800" dirty="0" smtClean="0"/>
              <a:t>	e.g</a:t>
            </a:r>
            <a:r>
              <a:rPr lang="en-US" sz="2800" dirty="0"/>
              <a:t>.: </a:t>
            </a:r>
            <a:r>
              <a:rPr lang="en-US" sz="2800" i="1" dirty="0" smtClean="0"/>
              <a:t>Austin, TX </a:t>
            </a:r>
            <a:r>
              <a:rPr lang="en-US" sz="2800" dirty="0" smtClean="0"/>
              <a:t>and </a:t>
            </a:r>
            <a:r>
              <a:rPr lang="en-US" sz="2800" i="1" dirty="0" smtClean="0"/>
              <a:t>Texas</a:t>
            </a:r>
            <a:endParaRPr lang="en-US" sz="2800" i="1" dirty="0"/>
          </a:p>
          <a:p>
            <a:pPr marL="0" indent="0">
              <a:buNone/>
            </a:pPr>
            <a:r>
              <a:rPr lang="en-US" sz="2800" dirty="0" smtClean="0"/>
              <a:t>+5: </a:t>
            </a:r>
            <a:r>
              <a:rPr lang="en-US" sz="2800" dirty="0"/>
              <a:t>if </a:t>
            </a:r>
            <a:r>
              <a:rPr lang="en-US" sz="2800" i="1" dirty="0" smtClean="0"/>
              <a:t>Topo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is parent of </a:t>
            </a:r>
            <a:r>
              <a:rPr lang="en-US" sz="2800" i="1" dirty="0" err="1"/>
              <a:t>Topo</a:t>
            </a:r>
            <a:r>
              <a:rPr lang="en-US" sz="2800" i="1" baseline="-25000" dirty="0" err="1"/>
              <a:t>j</a:t>
            </a:r>
            <a:r>
              <a:rPr lang="en-US" sz="2800" baseline="-25000" dirty="0"/>
              <a:t> </a:t>
            </a:r>
            <a:endParaRPr lang="en-US" sz="2800" baseline="-250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e.g.: </a:t>
            </a:r>
            <a:r>
              <a:rPr lang="en-US" sz="2800" i="1" dirty="0" smtClean="0"/>
              <a:t>Washington </a:t>
            </a:r>
            <a:r>
              <a:rPr lang="en-US" sz="2800" dirty="0" smtClean="0"/>
              <a:t>and </a:t>
            </a:r>
            <a:r>
              <a:rPr lang="en-US" sz="2800" i="1" dirty="0" smtClean="0"/>
              <a:t>Seattle, WA</a:t>
            </a:r>
          </a:p>
        </p:txBody>
      </p:sp>
    </p:spTree>
    <p:extLst>
      <p:ext uri="{BB962C8B-B14F-4D97-AF65-F5344CB8AC3E}">
        <p14:creationId xmlns:p14="http://schemas.microsoft.com/office/powerpoint/2010/main" xmlns="" val="42606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Cold Start Slot Filling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System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Entity Linking for Person and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Organization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Entity Linking for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Geo-Political Entity (GPE)</a:t>
            </a:r>
          </a:p>
          <a:p>
            <a:endParaRPr lang="en-US" dirty="0"/>
          </a:p>
          <a:p>
            <a:r>
              <a:rPr lang="en-US" dirty="0" smtClean="0"/>
              <a:t>Experiments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83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701280" y="1405809"/>
            <a:ext cx="5842000" cy="4576446"/>
            <a:chOff x="0" y="0"/>
            <a:chExt cx="14847887" cy="10553700"/>
          </a:xfrm>
        </p:grpSpPr>
        <p:sp>
          <p:nvSpPr>
            <p:cNvPr id="154" name="Striped Right Arrow 153"/>
            <p:cNvSpPr/>
            <p:nvPr/>
          </p:nvSpPr>
          <p:spPr bwMode="auto">
            <a:xfrm>
              <a:off x="4668295" y="6961357"/>
              <a:ext cx="1357505" cy="807922"/>
            </a:xfrm>
            <a:prstGeom prst="stripedRight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SimSun"/>
                <a:cs typeface="Times New Roman"/>
              </a:endParaRPr>
            </a:p>
          </p:txBody>
        </p:sp>
        <p:sp>
          <p:nvSpPr>
            <p:cNvPr id="155" name="Cloud Callout 154"/>
            <p:cNvSpPr/>
            <p:nvPr/>
          </p:nvSpPr>
          <p:spPr bwMode="auto">
            <a:xfrm>
              <a:off x="10639425" y="1685925"/>
              <a:ext cx="4208462" cy="3578225"/>
            </a:xfrm>
            <a:prstGeom prst="cloudCallou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SimSun"/>
                <a:cs typeface="Times New Roman"/>
              </a:endParaRPr>
            </a:p>
          </p:txBody>
        </p:sp>
        <p:sp>
          <p:nvSpPr>
            <p:cNvPr id="156" name="Curved Right Arrow 155"/>
            <p:cNvSpPr/>
            <p:nvPr/>
          </p:nvSpPr>
          <p:spPr bwMode="auto">
            <a:xfrm rot="19800000">
              <a:off x="8548360" y="3631087"/>
              <a:ext cx="1726590" cy="4999463"/>
            </a:xfrm>
            <a:prstGeom prst="curvedRightArrow">
              <a:avLst>
                <a:gd name="adj1" fmla="val 18329"/>
                <a:gd name="adj2" fmla="val 50000"/>
                <a:gd name="adj3" fmla="val 25000"/>
              </a:avLst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SimSun"/>
                <a:cs typeface="Times New Roman"/>
              </a:endParaRPr>
            </a:p>
          </p:txBody>
        </p:sp>
        <p:sp>
          <p:nvSpPr>
            <p:cNvPr id="157" name="Right Arrow 156"/>
            <p:cNvSpPr/>
            <p:nvPr/>
          </p:nvSpPr>
          <p:spPr bwMode="auto">
            <a:xfrm>
              <a:off x="7491557" y="1761242"/>
              <a:ext cx="839058" cy="972202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SimSun"/>
                <a:cs typeface="Times New Roman"/>
              </a:endParaRPr>
            </a:p>
          </p:txBody>
        </p:sp>
        <p:grpSp>
          <p:nvGrpSpPr>
            <p:cNvPr id="158" name="Group 157"/>
            <p:cNvGrpSpPr>
              <a:grpSpLocks/>
            </p:cNvGrpSpPr>
            <p:nvPr/>
          </p:nvGrpSpPr>
          <p:grpSpPr bwMode="auto">
            <a:xfrm>
              <a:off x="2144713" y="5753100"/>
              <a:ext cx="2492891" cy="3386138"/>
              <a:chOff x="2144712" y="5753100"/>
              <a:chExt cx="2731554" cy="3386072"/>
            </a:xfrm>
          </p:grpSpPr>
          <p:sp>
            <p:nvSpPr>
              <p:cNvPr id="200" name="Oval 199"/>
              <p:cNvSpPr/>
              <p:nvPr/>
            </p:nvSpPr>
            <p:spPr bwMode="auto">
              <a:xfrm>
                <a:off x="2144712" y="5753100"/>
                <a:ext cx="2731554" cy="338607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ea typeface="SimSun"/>
                  <a:cs typeface="Times New Roman"/>
                </a:endParaRPr>
              </a:p>
            </p:txBody>
          </p:sp>
          <p:sp>
            <p:nvSpPr>
              <p:cNvPr id="201" name="TextBox 2"/>
              <p:cNvSpPr txBox="1"/>
              <p:nvPr/>
            </p:nvSpPr>
            <p:spPr>
              <a:xfrm>
                <a:off x="2307349" y="6431871"/>
                <a:ext cx="2399479" cy="2108426"/>
              </a:xfrm>
              <a:prstGeom prst="rect">
                <a:avLst/>
              </a:prstGeom>
              <a:noFill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>
                <a:no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kern="1200">
                    <a:solidFill>
                      <a:srgbClr val="215968"/>
                    </a:solidFill>
                    <a:effectLst/>
                    <a:ea typeface="SimSun"/>
                    <a:cs typeface="Times New Roman"/>
                  </a:rPr>
                  <a:t>671 million </a:t>
                </a:r>
                <a:r>
                  <a:rPr lang="en-US" sz="1100" kern="1200">
                    <a:solidFill>
                      <a:srgbClr val="000000"/>
                    </a:solidFill>
                    <a:effectLst/>
                    <a:ea typeface="SimSun"/>
                    <a:cs typeface="Times New Roman"/>
                  </a:rPr>
                  <a:t>Intelius People</a:t>
                </a:r>
                <a:endParaRPr lang="en-US" sz="1200">
                  <a:effectLst/>
                  <a:latin typeface="Times New Roman"/>
                  <a:ea typeface="SimSun"/>
                </a:endParaRPr>
              </a:p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ea typeface="SimSun"/>
                    <a:cs typeface="Times New Roman"/>
                  </a:rPr>
                  <a:t>Profiles</a:t>
                </a:r>
                <a:endParaRPr lang="en-US" sz="1200">
                  <a:effectLst/>
                  <a:latin typeface="Times New Roman"/>
                  <a:ea typeface="SimSun"/>
                </a:endParaRPr>
              </a:p>
            </p:txBody>
          </p:sp>
        </p:grpSp>
        <p:grpSp>
          <p:nvGrpSpPr>
            <p:cNvPr id="159" name="Group 158"/>
            <p:cNvGrpSpPr>
              <a:grpSpLocks/>
            </p:cNvGrpSpPr>
            <p:nvPr/>
          </p:nvGrpSpPr>
          <p:grpSpPr bwMode="auto">
            <a:xfrm>
              <a:off x="0" y="877888"/>
              <a:ext cx="2784475" cy="3282950"/>
              <a:chOff x="0" y="877888"/>
              <a:chExt cx="2639951" cy="3283515"/>
            </a:xfrm>
          </p:grpSpPr>
          <p:sp>
            <p:nvSpPr>
              <p:cNvPr id="198" name="Oval 197"/>
              <p:cNvSpPr/>
              <p:nvPr/>
            </p:nvSpPr>
            <p:spPr bwMode="auto">
              <a:xfrm>
                <a:off x="0" y="877888"/>
                <a:ext cx="2639951" cy="328351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ea typeface="SimSun"/>
                  <a:cs typeface="Times New Roman"/>
                </a:endParaRPr>
              </a:p>
            </p:txBody>
          </p:sp>
          <p:sp>
            <p:nvSpPr>
              <p:cNvPr id="199" name="TextBox 65"/>
              <p:cNvSpPr txBox="1">
                <a:spLocks noChangeArrowheads="1"/>
              </p:cNvSpPr>
              <p:nvPr/>
            </p:nvSpPr>
            <p:spPr bwMode="auto">
              <a:xfrm>
                <a:off x="197929" y="1304639"/>
                <a:ext cx="2442022" cy="2105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no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kern="1200" dirty="0">
                    <a:solidFill>
                      <a:srgbClr val="FA7422"/>
                    </a:solidFill>
                    <a:effectLst/>
                    <a:latin typeface="Arial"/>
                    <a:ea typeface="SimSun"/>
                    <a:cs typeface="Times New Roman"/>
                  </a:rPr>
                  <a:t>74+ million </a:t>
                </a:r>
                <a:r>
                  <a:rPr lang="en-US" sz="1100" kern="1200" dirty="0" err="1">
                    <a:solidFill>
                      <a:srgbClr val="000000"/>
                    </a:solidFill>
                    <a:effectLst/>
                    <a:latin typeface="Arial"/>
                    <a:ea typeface="SimSun"/>
                    <a:cs typeface="Times New Roman"/>
                  </a:rPr>
                  <a:t>Topix</a:t>
                </a:r>
                <a:r>
                  <a:rPr lang="en-US" sz="1100" kern="1200" dirty="0">
                    <a:solidFill>
                      <a:srgbClr val="000000"/>
                    </a:solidFill>
                    <a:effectLst/>
                    <a:latin typeface="Arial"/>
                    <a:ea typeface="SimSun"/>
                    <a:cs typeface="Times New Roman"/>
                  </a:rPr>
                  <a:t> </a:t>
                </a:r>
                <a:r>
                  <a:rPr lang="en-US" sz="1100" kern="1200" dirty="0" smtClean="0">
                    <a:solidFill>
                      <a:srgbClr val="000000"/>
                    </a:solidFill>
                    <a:effectLst/>
                    <a:latin typeface="Arial"/>
                    <a:ea typeface="SimSun"/>
                    <a:cs typeface="Times New Roman"/>
                  </a:rPr>
                  <a:t>News/blog articles</a:t>
                </a:r>
                <a:endParaRPr lang="en-US" sz="1200" dirty="0">
                  <a:effectLst/>
                  <a:latin typeface="Times New Roman"/>
                  <a:ea typeface="SimSun"/>
                </a:endParaRPr>
              </a:p>
            </p:txBody>
          </p:sp>
        </p:grpSp>
        <p:grpSp>
          <p:nvGrpSpPr>
            <p:cNvPr id="160" name="Group 159"/>
            <p:cNvGrpSpPr>
              <a:grpSpLocks/>
            </p:cNvGrpSpPr>
            <p:nvPr/>
          </p:nvGrpSpPr>
          <p:grpSpPr bwMode="auto">
            <a:xfrm>
              <a:off x="8131661" y="1100138"/>
              <a:ext cx="3042704" cy="3348037"/>
              <a:chOff x="8131663" y="1100138"/>
              <a:chExt cx="3043237" cy="3346734"/>
            </a:xfrm>
          </p:grpSpPr>
          <p:sp>
            <p:nvSpPr>
              <p:cNvPr id="196" name="Oval 195"/>
              <p:cNvSpPr/>
              <p:nvPr/>
            </p:nvSpPr>
            <p:spPr bwMode="auto">
              <a:xfrm>
                <a:off x="8263148" y="1100138"/>
                <a:ext cx="2568431" cy="3346734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ea typeface="SimSun"/>
                  <a:cs typeface="Times New Roman"/>
                </a:endParaRPr>
              </a:p>
            </p:txBody>
          </p:sp>
          <p:sp>
            <p:nvSpPr>
              <p:cNvPr id="197" name="TextBox 72"/>
              <p:cNvSpPr txBox="1">
                <a:spLocks noChangeArrowheads="1"/>
              </p:cNvSpPr>
              <p:nvPr/>
            </p:nvSpPr>
            <p:spPr bwMode="auto">
              <a:xfrm>
                <a:off x="8131663" y="2009490"/>
                <a:ext cx="3043237" cy="154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no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kern="1200">
                    <a:solidFill>
                      <a:srgbClr val="7030A0"/>
                    </a:solidFill>
                    <a:effectLst/>
                    <a:latin typeface="Arial"/>
                    <a:ea typeface="SimSun"/>
                    <a:cs typeface="Times New Roman"/>
                  </a:rPr>
                  <a:t>167+ million </a:t>
                </a:r>
                <a:r>
                  <a:rPr lang="en-US" sz="1100" kern="1200">
                    <a:solidFill>
                      <a:srgbClr val="7030A0"/>
                    </a:solidFill>
                    <a:effectLst/>
                    <a:latin typeface="Arial"/>
                    <a:ea typeface="SimSun"/>
                    <a:cs typeface="Times New Roman"/>
                  </a:rPr>
                  <a:t> </a:t>
                </a:r>
                <a:r>
                  <a:rPr lang="en-US" sz="1100" kern="1200">
                    <a:solidFill>
                      <a:srgbClr val="000000"/>
                    </a:solidFill>
                    <a:effectLst/>
                    <a:latin typeface="Arial"/>
                    <a:ea typeface="SimSun"/>
                    <a:cs typeface="Times New Roman"/>
                  </a:rPr>
                  <a:t>People</a:t>
                </a:r>
                <a:endParaRPr lang="en-US" sz="1200">
                  <a:effectLst/>
                  <a:latin typeface="Times New Roman"/>
                  <a:ea typeface="SimSun"/>
                </a:endParaRPr>
              </a:p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Arial"/>
                    <a:ea typeface="SimSun"/>
                    <a:cs typeface="Times New Roman"/>
                  </a:rPr>
                  <a:t>Entities</a:t>
                </a:r>
                <a:endParaRPr lang="en-US" sz="1200">
                  <a:effectLst/>
                  <a:latin typeface="Times New Roman"/>
                  <a:ea typeface="SimSun"/>
                </a:endParaRPr>
              </a:p>
            </p:txBody>
          </p:sp>
        </p:grpSp>
        <p:grpSp>
          <p:nvGrpSpPr>
            <p:cNvPr id="161" name="Group 160"/>
            <p:cNvGrpSpPr>
              <a:grpSpLocks/>
            </p:cNvGrpSpPr>
            <p:nvPr/>
          </p:nvGrpSpPr>
          <p:grpSpPr bwMode="auto">
            <a:xfrm>
              <a:off x="10739437" y="5224463"/>
              <a:ext cx="3395663" cy="2749550"/>
              <a:chOff x="10739437" y="5224463"/>
              <a:chExt cx="2776538" cy="2907202"/>
            </a:xfrm>
          </p:grpSpPr>
          <p:sp>
            <p:nvSpPr>
              <p:cNvPr id="194" name="Oval 193"/>
              <p:cNvSpPr/>
              <p:nvPr/>
            </p:nvSpPr>
            <p:spPr bwMode="auto">
              <a:xfrm>
                <a:off x="10739437" y="5224463"/>
                <a:ext cx="2776538" cy="290720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ea typeface="SimSun"/>
                  <a:cs typeface="Times New Roman"/>
                </a:endParaRPr>
              </a:p>
            </p:txBody>
          </p:sp>
          <p:sp>
            <p:nvSpPr>
              <p:cNvPr id="195" name="TextBox 74"/>
              <p:cNvSpPr txBox="1"/>
              <p:nvPr/>
            </p:nvSpPr>
            <p:spPr>
              <a:xfrm>
                <a:off x="11095061" y="6125633"/>
                <a:ext cx="2035348" cy="11432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no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kern="1200">
                    <a:solidFill>
                      <a:srgbClr val="984807"/>
                    </a:solidFill>
                    <a:effectLst/>
                    <a:ea typeface="SimSun"/>
                    <a:cs typeface="Times New Roman"/>
                  </a:rPr>
                  <a:t>26.5 million </a:t>
                </a:r>
                <a:r>
                  <a:rPr lang="en-US" sz="1100" kern="1200">
                    <a:solidFill>
                      <a:srgbClr val="984807"/>
                    </a:solidFill>
                    <a:effectLst/>
                    <a:ea typeface="SimSun"/>
                    <a:cs typeface="Times New Roman"/>
                  </a:rPr>
                  <a:t> </a:t>
                </a:r>
                <a:r>
                  <a:rPr lang="en-US" sz="1100" kern="1200">
                    <a:solidFill>
                      <a:srgbClr val="000000"/>
                    </a:solidFill>
                    <a:effectLst/>
                    <a:ea typeface="SimSun"/>
                    <a:cs typeface="Times New Roman"/>
                  </a:rPr>
                  <a:t>Conflated</a:t>
                </a:r>
                <a:endParaRPr lang="en-US" sz="1200">
                  <a:effectLst/>
                  <a:latin typeface="Times New Roman"/>
                  <a:ea typeface="SimSun"/>
                </a:endParaRPr>
              </a:p>
            </p:txBody>
          </p:sp>
        </p:grpSp>
        <p:grpSp>
          <p:nvGrpSpPr>
            <p:cNvPr id="162" name="Group 161"/>
            <p:cNvGrpSpPr>
              <a:grpSpLocks/>
            </p:cNvGrpSpPr>
            <p:nvPr/>
          </p:nvGrpSpPr>
          <p:grpSpPr bwMode="auto">
            <a:xfrm>
              <a:off x="3690937" y="0"/>
              <a:ext cx="3792538" cy="4416425"/>
              <a:chOff x="3690937" y="0"/>
              <a:chExt cx="3792629" cy="4416425"/>
            </a:xfrm>
          </p:grpSpPr>
          <p:sp>
            <p:nvSpPr>
              <p:cNvPr id="192" name="Rounded Rectangle 191"/>
              <p:cNvSpPr/>
              <p:nvPr/>
            </p:nvSpPr>
            <p:spPr bwMode="auto">
              <a:xfrm>
                <a:off x="3690937" y="0"/>
                <a:ext cx="3792629" cy="441642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ea typeface="SimSun"/>
                  <a:cs typeface="Times New Roman"/>
                </a:endParaRPr>
              </a:p>
            </p:txBody>
          </p:sp>
          <p:pic>
            <p:nvPicPr>
              <p:cNvPr id="193" name="Picture 19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3941" y="363784"/>
                <a:ext cx="3492683" cy="3767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63" name="Group 162"/>
            <p:cNvGrpSpPr>
              <a:grpSpLocks/>
            </p:cNvGrpSpPr>
            <p:nvPr/>
          </p:nvGrpSpPr>
          <p:grpSpPr bwMode="auto">
            <a:xfrm>
              <a:off x="5929312" y="4916488"/>
              <a:ext cx="3876674" cy="5637212"/>
              <a:chOff x="5929312" y="4916488"/>
              <a:chExt cx="3877162" cy="5636733"/>
            </a:xfrm>
          </p:grpSpPr>
          <p:grpSp>
            <p:nvGrpSpPr>
              <p:cNvPr id="165" name="Group 164"/>
              <p:cNvGrpSpPr>
                <a:grpSpLocks/>
              </p:cNvGrpSpPr>
              <p:nvPr/>
            </p:nvGrpSpPr>
            <p:grpSpPr bwMode="auto">
              <a:xfrm>
                <a:off x="6221449" y="5400634"/>
                <a:ext cx="3191277" cy="4963691"/>
                <a:chOff x="6221012" y="5400579"/>
                <a:chExt cx="6299926" cy="11465388"/>
              </a:xfrm>
            </p:grpSpPr>
            <p:sp>
              <p:nvSpPr>
                <p:cNvPr id="167" name="AutoShape 4"/>
                <p:cNvSpPr>
                  <a:spLocks noChangeArrowheads="1"/>
                </p:cNvSpPr>
                <p:nvPr/>
              </p:nvSpPr>
              <p:spPr bwMode="auto">
                <a:xfrm>
                  <a:off x="6221012" y="6973542"/>
                  <a:ext cx="6299926" cy="216328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3175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6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221012" y="6973542"/>
                  <a:ext cx="6299926" cy="2053283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175">
                  <a:solidFill>
                    <a:schemeClr val="accent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fontAlgn="base"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Cambria"/>
                      <a:ea typeface="SimSun"/>
                      <a:cs typeface="Arial"/>
                    </a:rPr>
                    <a:t>Blocking</a:t>
                  </a:r>
                  <a:endParaRPr lang="en-US" sz="12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16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6803990" y="7453862"/>
                  <a:ext cx="5133970" cy="60865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Cambria"/>
                      <a:ea typeface="SimSun"/>
                      <a:cs typeface="Arial"/>
                    </a:rPr>
                    <a:t>Top Level Blocking</a:t>
                  </a:r>
                  <a:endParaRPr lang="en-US" sz="12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17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214583" y="8256844"/>
                  <a:ext cx="4312785" cy="5573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Cambria"/>
                      <a:ea typeface="SimSun"/>
                      <a:cs typeface="Arial"/>
                    </a:rPr>
                    <a:t>Sub-blocking</a:t>
                  </a:r>
                  <a:endParaRPr lang="en-US" sz="12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171" name="AutoShape 9"/>
                <p:cNvSpPr>
                  <a:spLocks noChangeArrowheads="1"/>
                </p:cNvSpPr>
                <p:nvPr/>
              </p:nvSpPr>
              <p:spPr bwMode="auto">
                <a:xfrm>
                  <a:off x="7211448" y="8271510"/>
                  <a:ext cx="4435024" cy="64165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>
                    <a:alpha val="0"/>
                  </a:schemeClr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72" name="AutoShape 10"/>
                <p:cNvSpPr>
                  <a:spLocks noChangeArrowheads="1"/>
                </p:cNvSpPr>
                <p:nvPr/>
              </p:nvSpPr>
              <p:spPr bwMode="auto">
                <a:xfrm>
                  <a:off x="7211448" y="7453862"/>
                  <a:ext cx="4435024" cy="64531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>
                    <a:alpha val="0"/>
                  </a:srgbClr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73" name="AutoShape 12"/>
                <p:cNvSpPr>
                  <a:spLocks noChangeArrowheads="1"/>
                </p:cNvSpPr>
                <p:nvPr/>
              </p:nvSpPr>
              <p:spPr bwMode="auto">
                <a:xfrm>
                  <a:off x="6221012" y="11113106"/>
                  <a:ext cx="6299926" cy="216328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3175" algn="ctr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7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221012" y="11113106"/>
                  <a:ext cx="6299926" cy="2053283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175">
                  <a:solidFill>
                    <a:schemeClr val="accent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fontAlgn="base"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Cambria"/>
                      <a:ea typeface="SimSun"/>
                      <a:cs typeface="Arial"/>
                    </a:rPr>
                    <a:t>Clustering</a:t>
                  </a:r>
                  <a:endParaRPr lang="en-US" sz="12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17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803990" y="11593429"/>
                  <a:ext cx="5133970" cy="61231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Cambria"/>
                      <a:ea typeface="SimSun"/>
                      <a:cs typeface="Arial"/>
                    </a:rPr>
                    <a:t>Transitive Closure</a:t>
                  </a:r>
                  <a:endParaRPr lang="en-US" sz="12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17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211448" y="12400075"/>
                  <a:ext cx="4315921" cy="55365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Cambria"/>
                      <a:ea typeface="SimSun"/>
                      <a:cs typeface="Arial"/>
                    </a:rPr>
                    <a:t>Graph Partition</a:t>
                  </a:r>
                  <a:endParaRPr lang="en-US" sz="12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177" name="AutoShape 17"/>
                <p:cNvSpPr>
                  <a:spLocks noChangeArrowheads="1"/>
                </p:cNvSpPr>
                <p:nvPr/>
              </p:nvSpPr>
              <p:spPr bwMode="auto">
                <a:xfrm>
                  <a:off x="7227120" y="12400075"/>
                  <a:ext cx="4438157" cy="6416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>
                    <a:alpha val="0"/>
                  </a:srgbClr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78" name="AutoShape 18"/>
                <p:cNvSpPr>
                  <a:spLocks noChangeArrowheads="1"/>
                </p:cNvSpPr>
                <p:nvPr/>
              </p:nvSpPr>
              <p:spPr bwMode="auto">
                <a:xfrm>
                  <a:off x="7211448" y="11593429"/>
                  <a:ext cx="4435024" cy="64531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>
                    <a:alpha val="0"/>
                  </a:srgbClr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7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6700559" y="9624476"/>
                  <a:ext cx="5340833" cy="100097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Cambria"/>
                      <a:ea typeface="SimSun"/>
                      <a:cs typeface="Arial"/>
                    </a:rPr>
                    <a:t>Machine Learning based Link Scoring</a:t>
                  </a:r>
                  <a:endParaRPr lang="en-US" sz="12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180" name="AutoShape 21"/>
                <p:cNvSpPr>
                  <a:spLocks noChangeArrowheads="1"/>
                </p:cNvSpPr>
                <p:nvPr/>
              </p:nvSpPr>
              <p:spPr bwMode="auto">
                <a:xfrm>
                  <a:off x="6938765" y="9624476"/>
                  <a:ext cx="4867554" cy="100097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>
                    <a:alpha val="0"/>
                  </a:srgbClr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8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47115" y="13888706"/>
                  <a:ext cx="3441452" cy="7149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Cambria"/>
                      <a:ea typeface="SimSun"/>
                      <a:cs typeface="Arial"/>
                    </a:rPr>
                    <a:t>Coalesce</a:t>
                  </a:r>
                  <a:endParaRPr lang="en-US" sz="12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182" name="AutoShape 24"/>
                <p:cNvSpPr>
                  <a:spLocks noChangeArrowheads="1"/>
                </p:cNvSpPr>
                <p:nvPr/>
              </p:nvSpPr>
              <p:spPr bwMode="auto">
                <a:xfrm>
                  <a:off x="6901154" y="13749376"/>
                  <a:ext cx="4867554" cy="100097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>
                    <a:alpha val="0"/>
                  </a:srgbClr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83" name="AutoShape 26"/>
                <p:cNvSpPr>
                  <a:spLocks noChangeArrowheads="1"/>
                </p:cNvSpPr>
                <p:nvPr/>
              </p:nvSpPr>
              <p:spPr bwMode="auto">
                <a:xfrm>
                  <a:off x="7017122" y="5400579"/>
                  <a:ext cx="4707706" cy="1217304"/>
                </a:xfrm>
                <a:prstGeom prst="flowChartMultidocument">
                  <a:avLst/>
                </a:prstGeom>
                <a:solidFill>
                  <a:schemeClr val="accent1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8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286671" y="5829570"/>
                  <a:ext cx="3676525" cy="69665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3175" algn="ctr">
                  <a:solidFill>
                    <a:schemeClr val="accent1">
                      <a:alpha val="99000"/>
                    </a:schemeClr>
                  </a:solidFill>
                  <a:prstDash val="dash"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kern="1200">
                      <a:solidFill>
                        <a:srgbClr val="000000"/>
                      </a:solidFill>
                      <a:effectLst/>
                      <a:latin typeface="Cambria"/>
                      <a:ea typeface="SimSun"/>
                      <a:cs typeface="Arial"/>
                    </a:rPr>
                    <a:t>Records</a:t>
                  </a:r>
                  <a:endParaRPr lang="en-US" sz="12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185" name="AutoShape 29"/>
                <p:cNvSpPr>
                  <a:spLocks noChangeArrowheads="1"/>
                </p:cNvSpPr>
                <p:nvPr/>
              </p:nvSpPr>
              <p:spPr bwMode="auto">
                <a:xfrm>
                  <a:off x="7227120" y="15256338"/>
                  <a:ext cx="4287711" cy="1517963"/>
                </a:xfrm>
                <a:prstGeom prst="flowChartMagneticDrum">
                  <a:avLst/>
                </a:prstGeom>
                <a:solidFill>
                  <a:schemeClr val="accent1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8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7518608" y="15597331"/>
                  <a:ext cx="2657879" cy="1268636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3175" algn="ctr">
                  <a:solidFill>
                    <a:schemeClr val="accent1"/>
                  </a:solidFill>
                  <a:prstDash val="dash"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fontAlgn="base"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1200" dirty="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187" name="AutoShape 31"/>
                <p:cNvSpPr>
                  <a:spLocks noChangeArrowheads="1"/>
                </p:cNvSpPr>
                <p:nvPr/>
              </p:nvSpPr>
              <p:spPr bwMode="auto">
                <a:xfrm>
                  <a:off x="9182918" y="6526219"/>
                  <a:ext cx="376115" cy="487654"/>
                </a:xfrm>
                <a:prstGeom prst="downArrow">
                  <a:avLst>
                    <a:gd name="adj1" fmla="val 50000"/>
                    <a:gd name="adj2" fmla="val 52966"/>
                  </a:avLst>
                </a:prstGeom>
                <a:solidFill>
                  <a:srgbClr val="FFFFFF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88" name="AutoShape 32"/>
                <p:cNvSpPr>
                  <a:spLocks noChangeArrowheads="1"/>
                </p:cNvSpPr>
                <p:nvPr/>
              </p:nvSpPr>
              <p:spPr bwMode="auto">
                <a:xfrm>
                  <a:off x="9182918" y="9136822"/>
                  <a:ext cx="376115" cy="487654"/>
                </a:xfrm>
                <a:prstGeom prst="downArrow">
                  <a:avLst>
                    <a:gd name="adj1" fmla="val 50000"/>
                    <a:gd name="adj2" fmla="val 52860"/>
                  </a:avLst>
                </a:prstGeom>
                <a:solidFill>
                  <a:srgbClr val="FFFFFF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89" name="AutoShape 33"/>
                <p:cNvSpPr>
                  <a:spLocks noChangeArrowheads="1"/>
                </p:cNvSpPr>
                <p:nvPr/>
              </p:nvSpPr>
              <p:spPr bwMode="auto">
                <a:xfrm>
                  <a:off x="9182918" y="10625452"/>
                  <a:ext cx="376115" cy="487654"/>
                </a:xfrm>
                <a:prstGeom prst="downArrow">
                  <a:avLst>
                    <a:gd name="adj1" fmla="val 50000"/>
                    <a:gd name="adj2" fmla="val 52966"/>
                  </a:avLst>
                </a:prstGeom>
                <a:solidFill>
                  <a:srgbClr val="FFFFFF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90" name="AutoShape 34"/>
                <p:cNvSpPr>
                  <a:spLocks noChangeArrowheads="1"/>
                </p:cNvSpPr>
                <p:nvPr/>
              </p:nvSpPr>
              <p:spPr bwMode="auto">
                <a:xfrm>
                  <a:off x="9182918" y="13276386"/>
                  <a:ext cx="376115" cy="487656"/>
                </a:xfrm>
                <a:prstGeom prst="downArrow">
                  <a:avLst>
                    <a:gd name="adj1" fmla="val 50000"/>
                    <a:gd name="adj2" fmla="val 52966"/>
                  </a:avLst>
                </a:prstGeom>
                <a:solidFill>
                  <a:srgbClr val="FFFFFF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  <p:sp>
              <p:nvSpPr>
                <p:cNvPr id="191" name="AutoShape 35"/>
                <p:cNvSpPr>
                  <a:spLocks noChangeArrowheads="1"/>
                </p:cNvSpPr>
                <p:nvPr/>
              </p:nvSpPr>
              <p:spPr bwMode="auto">
                <a:xfrm>
                  <a:off x="9182918" y="14768684"/>
                  <a:ext cx="376115" cy="487654"/>
                </a:xfrm>
                <a:prstGeom prst="downArrow">
                  <a:avLst>
                    <a:gd name="adj1" fmla="val 50000"/>
                    <a:gd name="adj2" fmla="val 52966"/>
                  </a:avLst>
                </a:prstGeom>
                <a:solidFill>
                  <a:srgbClr val="FFFFFF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latin typeface="Calibri"/>
                    <a:ea typeface="SimSun"/>
                    <a:cs typeface="Times New Roman"/>
                  </a:endParaRPr>
                </a:p>
              </p:txBody>
            </p:sp>
          </p:grpSp>
          <p:sp>
            <p:nvSpPr>
              <p:cNvPr id="166" name="Rounded Rectangle 165"/>
              <p:cNvSpPr/>
              <p:nvPr/>
            </p:nvSpPr>
            <p:spPr bwMode="auto">
              <a:xfrm>
                <a:off x="5929312" y="4916488"/>
                <a:ext cx="3877162" cy="5636733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80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ea typeface="SimSun"/>
                  <a:cs typeface="Times New Roman"/>
                </a:endParaRPr>
              </a:p>
            </p:txBody>
          </p:sp>
        </p:grpSp>
        <p:sp>
          <p:nvSpPr>
            <p:cNvPr id="164" name="Striped Right Arrow 163"/>
            <p:cNvSpPr/>
            <p:nvPr/>
          </p:nvSpPr>
          <p:spPr bwMode="auto">
            <a:xfrm>
              <a:off x="2796134" y="1970474"/>
              <a:ext cx="968704" cy="656959"/>
            </a:xfrm>
            <a:prstGeom prst="stripedRight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SimSun"/>
                <a:cs typeface="Times New Roman"/>
              </a:endParaRPr>
            </a:p>
          </p:txBody>
        </p:sp>
      </p:grpSp>
      <p:sp>
        <p:nvSpPr>
          <p:cNvPr id="219" name="AutoShape 24"/>
          <p:cNvSpPr>
            <a:spLocks noChangeArrowheads="1"/>
          </p:cNvSpPr>
          <p:nvPr/>
        </p:nvSpPr>
        <p:spPr bwMode="auto">
          <a:xfrm>
            <a:off x="4272657" y="5306770"/>
            <a:ext cx="1083562" cy="20760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 News Profiles to </a:t>
            </a:r>
            <a:r>
              <a:rPr lang="en-US" dirty="0" err="1" smtClean="0"/>
              <a:t>Intelius</a:t>
            </a:r>
            <a:r>
              <a:rPr lang="en-US" dirty="0" smtClean="0"/>
              <a:t> Profiles</a:t>
            </a:r>
            <a:endParaRPr lang="en-US" dirty="0"/>
          </a:p>
        </p:txBody>
      </p:sp>
      <p:sp>
        <p:nvSpPr>
          <p:cNvPr id="153" name="TextBox 27"/>
          <p:cNvSpPr txBox="1">
            <a:spLocks noChangeArrowheads="1"/>
          </p:cNvSpPr>
          <p:nvPr/>
        </p:nvSpPr>
        <p:spPr bwMode="auto">
          <a:xfrm>
            <a:off x="6278840" y="2428666"/>
            <a:ext cx="1100909" cy="911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100" kern="1200">
                <a:solidFill>
                  <a:srgbClr val="254061"/>
                </a:solidFill>
                <a:effectLst/>
                <a:latin typeface="Arial"/>
                <a:ea typeface="SimSun"/>
                <a:cs typeface="Times New Roman"/>
              </a:rPr>
              <a:t>Turker/Data Rater Evaluate: 8.06% were incorrectly conflated</a:t>
            </a:r>
            <a:endParaRPr lang="en-US" sz="1200">
              <a:effectLst/>
              <a:latin typeface="Times New Roman"/>
              <a:ea typeface="SimSun"/>
            </a:endParaRPr>
          </a:p>
        </p:txBody>
      </p:sp>
      <p:sp>
        <p:nvSpPr>
          <p:cNvPr id="229" name="AutoShape 4"/>
          <p:cNvSpPr>
            <a:spLocks noChangeArrowheads="1"/>
          </p:cNvSpPr>
          <p:nvPr/>
        </p:nvSpPr>
        <p:spPr bwMode="auto">
          <a:xfrm>
            <a:off x="4096147" y="3912373"/>
            <a:ext cx="1401422" cy="4486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sp>
        <p:nvSpPr>
          <p:cNvPr id="231" name="Text Box 6"/>
          <p:cNvSpPr txBox="1">
            <a:spLocks noChangeArrowheads="1"/>
          </p:cNvSpPr>
          <p:nvPr/>
        </p:nvSpPr>
        <p:spPr bwMode="auto">
          <a:xfrm>
            <a:off x="4076472" y="3883459"/>
            <a:ext cx="1401422" cy="426354"/>
          </a:xfrm>
          <a:prstGeom prst="rect">
            <a:avLst/>
          </a:prstGeom>
          <a:noFill/>
          <a:ln w="3175">
            <a:solidFill>
              <a:srgbClr val="FFFFFF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Blocking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32" name="Text Box 7"/>
          <p:cNvSpPr txBox="1">
            <a:spLocks noChangeArrowheads="1"/>
          </p:cNvSpPr>
          <p:nvPr/>
        </p:nvSpPr>
        <p:spPr bwMode="auto">
          <a:xfrm>
            <a:off x="4307788" y="4012369"/>
            <a:ext cx="1001254" cy="125959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Top Level Blocking</a:t>
            </a:r>
            <a:endParaRPr kumimoji="0" 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33" name="Text Box 8"/>
          <p:cNvSpPr txBox="1">
            <a:spLocks noChangeArrowheads="1"/>
          </p:cNvSpPr>
          <p:nvPr/>
        </p:nvSpPr>
        <p:spPr bwMode="auto">
          <a:xfrm>
            <a:off x="4316638" y="4179098"/>
            <a:ext cx="960082" cy="11480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Sub-blocking</a:t>
            </a:r>
            <a:endParaRPr kumimoji="0" 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34" name="AutoShape 9"/>
          <p:cNvSpPr>
            <a:spLocks noChangeArrowheads="1"/>
          </p:cNvSpPr>
          <p:nvPr/>
        </p:nvSpPr>
        <p:spPr bwMode="auto">
          <a:xfrm>
            <a:off x="4302286" y="4150725"/>
            <a:ext cx="987067" cy="133261"/>
          </a:xfrm>
          <a:prstGeom prst="roundRect">
            <a:avLst>
              <a:gd name="adj" fmla="val 16667"/>
            </a:avLst>
          </a:prstGeom>
          <a:solidFill>
            <a:srgbClr val="FFFFFF">
              <a:alpha val="0"/>
            </a:srgbClr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sp>
        <p:nvSpPr>
          <p:cNvPr id="235" name="AutoShape 10"/>
          <p:cNvSpPr>
            <a:spLocks noChangeArrowheads="1"/>
          </p:cNvSpPr>
          <p:nvPr/>
        </p:nvSpPr>
        <p:spPr bwMode="auto">
          <a:xfrm>
            <a:off x="4316283" y="4012369"/>
            <a:ext cx="987067" cy="133261"/>
          </a:xfrm>
          <a:prstGeom prst="roundRect">
            <a:avLst>
              <a:gd name="adj" fmla="val 16667"/>
            </a:avLst>
          </a:prstGeom>
          <a:solidFill>
            <a:srgbClr val="FFFFFF">
              <a:alpha val="0"/>
            </a:srgbClr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sp>
        <p:nvSpPr>
          <p:cNvPr id="222" name="AutoShape 12"/>
          <p:cNvSpPr>
            <a:spLocks noChangeArrowheads="1"/>
          </p:cNvSpPr>
          <p:nvPr/>
        </p:nvSpPr>
        <p:spPr bwMode="auto">
          <a:xfrm>
            <a:off x="4095792" y="4770780"/>
            <a:ext cx="1402132" cy="4482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sp>
        <p:nvSpPr>
          <p:cNvPr id="224" name="Text Box 14"/>
          <p:cNvSpPr txBox="1">
            <a:spLocks noChangeArrowheads="1"/>
          </p:cNvSpPr>
          <p:nvPr/>
        </p:nvSpPr>
        <p:spPr bwMode="auto">
          <a:xfrm>
            <a:off x="4095792" y="4770780"/>
            <a:ext cx="1402132" cy="455618"/>
          </a:xfrm>
          <a:prstGeom prst="rect">
            <a:avLst/>
          </a:prstGeom>
          <a:solidFill>
            <a:srgbClr val="FFFFFF">
              <a:alpha val="0"/>
            </a:srgbClr>
          </a:solidFill>
          <a:ln w="3175">
            <a:solidFill>
              <a:srgbClr val="FFFFFF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Clustering</a:t>
            </a:r>
            <a:endParaRPr kumimoji="0" 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5" name="Text Box 15"/>
          <p:cNvSpPr txBox="1">
            <a:spLocks noChangeArrowheads="1"/>
          </p:cNvSpPr>
          <p:nvPr/>
        </p:nvSpPr>
        <p:spPr bwMode="auto">
          <a:xfrm>
            <a:off x="4225455" y="4870686"/>
            <a:ext cx="1142807" cy="12584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Transitive Closure</a:t>
            </a:r>
            <a:endParaRPr kumimoji="0" 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6" name="Text Box 16"/>
          <p:cNvSpPr txBox="1">
            <a:spLocks noChangeArrowheads="1"/>
          </p:cNvSpPr>
          <p:nvPr/>
        </p:nvSpPr>
        <p:spPr bwMode="auto">
          <a:xfrm>
            <a:off x="4316396" y="5037265"/>
            <a:ext cx="960569" cy="1147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Graph Partition</a:t>
            </a:r>
            <a:endParaRPr kumimoji="0" 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7" name="AutoShape 17"/>
          <p:cNvSpPr>
            <a:spLocks noChangeArrowheads="1"/>
          </p:cNvSpPr>
          <p:nvPr/>
        </p:nvSpPr>
        <p:spPr bwMode="auto">
          <a:xfrm>
            <a:off x="4316041" y="5037265"/>
            <a:ext cx="987567" cy="133141"/>
          </a:xfrm>
          <a:prstGeom prst="roundRect">
            <a:avLst>
              <a:gd name="adj" fmla="val 16667"/>
            </a:avLst>
          </a:prstGeom>
          <a:solidFill>
            <a:srgbClr val="FFFFFF">
              <a:alpha val="0"/>
            </a:srgbClr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sp>
        <p:nvSpPr>
          <p:cNvPr id="228" name="AutoShape 18"/>
          <p:cNvSpPr>
            <a:spLocks noChangeArrowheads="1"/>
          </p:cNvSpPr>
          <p:nvPr/>
        </p:nvSpPr>
        <p:spPr bwMode="auto">
          <a:xfrm>
            <a:off x="4320599" y="4890180"/>
            <a:ext cx="987567" cy="133141"/>
          </a:xfrm>
          <a:prstGeom prst="roundRect">
            <a:avLst>
              <a:gd name="adj" fmla="val 16667"/>
            </a:avLst>
          </a:prstGeom>
          <a:solidFill>
            <a:srgbClr val="FFFFFF">
              <a:alpha val="0"/>
            </a:srgbClr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grpSp>
        <p:nvGrpSpPr>
          <p:cNvPr id="237" name="Group 236"/>
          <p:cNvGrpSpPr/>
          <p:nvPr/>
        </p:nvGrpSpPr>
        <p:grpSpPr>
          <a:xfrm>
            <a:off x="4225630" y="4462207"/>
            <a:ext cx="1165570" cy="207202"/>
            <a:chOff x="5750050" y="5308145"/>
            <a:chExt cx="1165570" cy="207202"/>
          </a:xfrm>
        </p:grpSpPr>
        <p:sp>
          <p:nvSpPr>
            <p:cNvPr id="221" name="AutoShape 21"/>
            <p:cNvSpPr>
              <a:spLocks noChangeArrowheads="1"/>
            </p:cNvSpPr>
            <p:nvPr/>
          </p:nvSpPr>
          <p:spPr bwMode="auto">
            <a:xfrm>
              <a:off x="5791200" y="5308145"/>
              <a:ext cx="1083270" cy="2072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 b="1">
                <a:latin typeface="+mj-lt"/>
              </a:endParaRPr>
            </a:p>
          </p:txBody>
        </p:sp>
        <p:sp>
          <p:nvSpPr>
            <p:cNvPr id="220" name="Text Box 20"/>
            <p:cNvSpPr txBox="1">
              <a:spLocks noChangeArrowheads="1"/>
            </p:cNvSpPr>
            <p:nvPr/>
          </p:nvSpPr>
          <p:spPr bwMode="auto">
            <a:xfrm>
              <a:off x="5750050" y="5325489"/>
              <a:ext cx="1165570" cy="172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Machine Learning based Link Scoring</a:t>
              </a:r>
              <a:endPara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</p:grpSp>
      <p:sp>
        <p:nvSpPr>
          <p:cNvPr id="218" name="Text Box 23"/>
          <p:cNvSpPr txBox="1">
            <a:spLocks noChangeArrowheads="1"/>
          </p:cNvSpPr>
          <p:nvPr/>
        </p:nvSpPr>
        <p:spPr bwMode="auto">
          <a:xfrm>
            <a:off x="4413599" y="5346184"/>
            <a:ext cx="765807" cy="14834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Coalesce</a:t>
            </a:r>
            <a:endParaRPr kumimoji="0" 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16" name="AutoShape 26"/>
          <p:cNvSpPr>
            <a:spLocks noChangeArrowheads="1"/>
          </p:cNvSpPr>
          <p:nvPr/>
        </p:nvSpPr>
        <p:spPr bwMode="auto">
          <a:xfrm>
            <a:off x="4272657" y="3586771"/>
            <a:ext cx="1048048" cy="252007"/>
          </a:xfrm>
          <a:prstGeom prst="flowChartMultidocumen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sp>
        <p:nvSpPr>
          <p:cNvPr id="217" name="Text Box 27"/>
          <p:cNvSpPr txBox="1">
            <a:spLocks noChangeArrowheads="1"/>
          </p:cNvSpPr>
          <p:nvPr/>
        </p:nvSpPr>
        <p:spPr bwMode="auto">
          <a:xfrm>
            <a:off x="4319061" y="3670308"/>
            <a:ext cx="817556" cy="144468"/>
          </a:xfrm>
          <a:prstGeom prst="rect">
            <a:avLst/>
          </a:prstGeom>
          <a:solidFill>
            <a:srgbClr val="FFFFFF">
              <a:alpha val="0"/>
            </a:srgbClr>
          </a:solidFill>
          <a:ln w="3175" algn="ctr">
            <a:solidFill>
              <a:srgbClr val="FFFF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Records</a:t>
            </a:r>
            <a:endParaRPr kumimoji="0" 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pSp>
        <p:nvGrpSpPr>
          <p:cNvPr id="208" name="Group 28"/>
          <p:cNvGrpSpPr>
            <a:grpSpLocks/>
          </p:cNvGrpSpPr>
          <p:nvPr/>
        </p:nvGrpSpPr>
        <p:grpSpPr bwMode="auto">
          <a:xfrm>
            <a:off x="4319892" y="5629389"/>
            <a:ext cx="954288" cy="333509"/>
            <a:chOff x="4523" y="6783"/>
            <a:chExt cx="2688" cy="1646"/>
          </a:xfrm>
        </p:grpSpPr>
        <p:sp>
          <p:nvSpPr>
            <p:cNvPr id="214" name="AutoShape 29"/>
            <p:cNvSpPr>
              <a:spLocks noChangeArrowheads="1"/>
            </p:cNvSpPr>
            <p:nvPr/>
          </p:nvSpPr>
          <p:spPr bwMode="auto">
            <a:xfrm>
              <a:off x="4523" y="6783"/>
              <a:ext cx="2688" cy="1554"/>
            </a:xfrm>
            <a:prstGeom prst="flowChartMagneticDrum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 b="1">
                <a:latin typeface="+mj-lt"/>
              </a:endParaRPr>
            </a:p>
          </p:txBody>
        </p:sp>
        <p:sp>
          <p:nvSpPr>
            <p:cNvPr id="215" name="Text Box 30"/>
            <p:cNvSpPr txBox="1">
              <a:spLocks noChangeArrowheads="1"/>
            </p:cNvSpPr>
            <p:nvPr/>
          </p:nvSpPr>
          <p:spPr bwMode="auto">
            <a:xfrm>
              <a:off x="4706" y="7131"/>
              <a:ext cx="1666" cy="1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 algn="ctr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Person Profiles</a:t>
              </a: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</p:grpSp>
      <p:sp>
        <p:nvSpPr>
          <p:cNvPr id="209" name="AutoShape 31"/>
          <p:cNvSpPr>
            <a:spLocks noChangeArrowheads="1"/>
          </p:cNvSpPr>
          <p:nvPr/>
        </p:nvSpPr>
        <p:spPr bwMode="auto">
          <a:xfrm>
            <a:off x="4754950" y="3820126"/>
            <a:ext cx="83815" cy="101371"/>
          </a:xfrm>
          <a:prstGeom prst="downArrow">
            <a:avLst>
              <a:gd name="adj1" fmla="val 50000"/>
              <a:gd name="adj2" fmla="val 52966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sp>
        <p:nvSpPr>
          <p:cNvPr id="210" name="AutoShape 32"/>
          <p:cNvSpPr>
            <a:spLocks noChangeArrowheads="1"/>
          </p:cNvSpPr>
          <p:nvPr/>
        </p:nvSpPr>
        <p:spPr bwMode="auto">
          <a:xfrm>
            <a:off x="4754950" y="4361040"/>
            <a:ext cx="83815" cy="101168"/>
          </a:xfrm>
          <a:prstGeom prst="downArrow">
            <a:avLst>
              <a:gd name="adj1" fmla="val 50000"/>
              <a:gd name="adj2" fmla="val 52860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sp>
        <p:nvSpPr>
          <p:cNvPr id="211" name="AutoShape 33"/>
          <p:cNvSpPr>
            <a:spLocks noChangeArrowheads="1"/>
          </p:cNvSpPr>
          <p:nvPr/>
        </p:nvSpPr>
        <p:spPr bwMode="auto">
          <a:xfrm>
            <a:off x="4754950" y="4669409"/>
            <a:ext cx="83815" cy="101371"/>
          </a:xfrm>
          <a:prstGeom prst="downArrow">
            <a:avLst>
              <a:gd name="adj1" fmla="val 50000"/>
              <a:gd name="adj2" fmla="val 52966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sp>
        <p:nvSpPr>
          <p:cNvPr id="212" name="AutoShape 34"/>
          <p:cNvSpPr>
            <a:spLocks noChangeArrowheads="1"/>
          </p:cNvSpPr>
          <p:nvPr/>
        </p:nvSpPr>
        <p:spPr bwMode="auto">
          <a:xfrm>
            <a:off x="4754950" y="5219040"/>
            <a:ext cx="83815" cy="101371"/>
          </a:xfrm>
          <a:prstGeom prst="downArrow">
            <a:avLst>
              <a:gd name="adj1" fmla="val 50000"/>
              <a:gd name="adj2" fmla="val 52966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  <p:sp>
        <p:nvSpPr>
          <p:cNvPr id="213" name="AutoShape 35"/>
          <p:cNvSpPr>
            <a:spLocks noChangeArrowheads="1"/>
          </p:cNvSpPr>
          <p:nvPr/>
        </p:nvSpPr>
        <p:spPr bwMode="auto">
          <a:xfrm>
            <a:off x="4754950" y="5528018"/>
            <a:ext cx="83815" cy="101371"/>
          </a:xfrm>
          <a:prstGeom prst="downArrow">
            <a:avLst>
              <a:gd name="adj1" fmla="val 50000"/>
              <a:gd name="adj2" fmla="val 52966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98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8000" b="1" dirty="0" smtClean="0">
                <a:latin typeface="Aharoni" pitchFamily="2" charset="-79"/>
                <a:cs typeface="Aharoni" pitchFamily="2" charset="-79"/>
              </a:rPr>
              <a:t>Thanks!</a:t>
            </a:r>
            <a:endParaRPr lang="en-US" sz="80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Cold Start Slot Filling </a:t>
            </a:r>
            <a:r>
              <a:rPr lang="en-US" dirty="0" smtClean="0"/>
              <a:t>System</a:t>
            </a:r>
          </a:p>
          <a:p>
            <a:endParaRPr lang="en-US" dirty="0"/>
          </a:p>
          <a:p>
            <a:r>
              <a:rPr lang="en-US" dirty="0"/>
              <a:t>Entity Linking for Person and </a:t>
            </a:r>
            <a:r>
              <a:rPr lang="en-US" dirty="0" smtClean="0"/>
              <a:t>Organization</a:t>
            </a:r>
          </a:p>
          <a:p>
            <a:endParaRPr lang="en-US" dirty="0"/>
          </a:p>
          <a:p>
            <a:r>
              <a:rPr lang="en-US" dirty="0"/>
              <a:t>Entity Linking for </a:t>
            </a:r>
            <a:r>
              <a:rPr lang="en-US" dirty="0" smtClean="0"/>
              <a:t>Geo-Political Entity (GPE)</a:t>
            </a:r>
          </a:p>
          <a:p>
            <a:endParaRPr lang="en-US" dirty="0"/>
          </a:p>
          <a:p>
            <a:r>
              <a:rPr lang="en-US" dirty="0" smtClean="0"/>
              <a:t>Experiments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83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0000" b="1" dirty="0" smtClean="0"/>
              <a:t>?</a:t>
            </a:r>
            <a:endParaRPr lang="en-US" sz="10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Cold Start Slot Filling </a:t>
            </a:r>
            <a:r>
              <a:rPr lang="en-US" dirty="0" smtClean="0"/>
              <a:t>System</a:t>
            </a:r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Entity Linking for Person and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Organization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Entity Linking for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Geo-Political Entity (GPE)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3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Cold Start Slot Filling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The NYU 2011 Regular Slot Filling System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4737" y="1905000"/>
            <a:ext cx="3903663" cy="443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864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Start Slot Filling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 the NYU system to Cold Start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Within </a:t>
            </a:r>
            <a:r>
              <a:rPr lang="en-US" dirty="0"/>
              <a:t>d</a:t>
            </a:r>
            <a:r>
              <a:rPr lang="en-US" dirty="0" smtClean="0"/>
              <a:t>ocument </a:t>
            </a:r>
            <a:r>
              <a:rPr lang="en-US" dirty="0" err="1" smtClean="0"/>
              <a:t>coreference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extract entities for a single document</a:t>
            </a:r>
          </a:p>
          <a:p>
            <a:pPr lvl="2"/>
            <a:r>
              <a:rPr lang="en-US" dirty="0" smtClean="0"/>
              <a:t>extract the longest name mention as the </a:t>
            </a:r>
            <a:r>
              <a:rPr lang="en-US" i="1" dirty="0"/>
              <a:t>canonical </a:t>
            </a:r>
            <a:r>
              <a:rPr lang="en-US" i="1" dirty="0" smtClean="0"/>
              <a:t>mention </a:t>
            </a:r>
          </a:p>
          <a:p>
            <a:pPr lvl="3"/>
            <a:r>
              <a:rPr lang="en-US" i="1" dirty="0"/>
              <a:t>canonical </a:t>
            </a:r>
            <a:r>
              <a:rPr lang="en-US" i="1" dirty="0" smtClean="0"/>
              <a:t>mention: </a:t>
            </a:r>
            <a:r>
              <a:rPr lang="en-US" dirty="0" smtClean="0"/>
              <a:t>Maurice </a:t>
            </a:r>
            <a:r>
              <a:rPr lang="en-US" dirty="0" err="1" smtClean="0"/>
              <a:t>Sercarz</a:t>
            </a:r>
            <a:endParaRPr lang="en-US" dirty="0" smtClean="0"/>
          </a:p>
          <a:p>
            <a:pPr lvl="3"/>
            <a:r>
              <a:rPr lang="en-US" i="1" dirty="0"/>
              <a:t>m</a:t>
            </a:r>
            <a:r>
              <a:rPr lang="en-US" i="1" dirty="0" smtClean="0"/>
              <a:t>ention</a:t>
            </a:r>
            <a:r>
              <a:rPr lang="en-US" dirty="0" smtClean="0"/>
              <a:t>: </a:t>
            </a:r>
            <a:r>
              <a:rPr lang="en-US" dirty="0" err="1" smtClean="0"/>
              <a:t>Sercarz</a:t>
            </a:r>
            <a:endParaRPr lang="en-US" dirty="0" smtClean="0"/>
          </a:p>
          <a:p>
            <a:pPr lvl="3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Slot filling for GPEs</a:t>
            </a:r>
          </a:p>
          <a:p>
            <a:pPr marL="1371600" lvl="2" indent="-514350"/>
            <a:r>
              <a:rPr lang="en-US" dirty="0" smtClean="0"/>
              <a:t>infer slot fills from </a:t>
            </a:r>
            <a:r>
              <a:rPr lang="en-US" dirty="0"/>
              <a:t>the extractions of person and organization </a:t>
            </a:r>
            <a:r>
              <a:rPr lang="en-US" dirty="0" smtClean="0"/>
              <a:t>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730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Start Slot Filling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Adapt the NYU system to Cold Start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dirty="0"/>
              <a:t>Contextual </a:t>
            </a:r>
            <a:r>
              <a:rPr lang="en-US" dirty="0" smtClean="0"/>
              <a:t>information </a:t>
            </a:r>
            <a:r>
              <a:rPr lang="en-US" dirty="0"/>
              <a:t>e</a:t>
            </a:r>
            <a:r>
              <a:rPr lang="en-US" dirty="0" smtClean="0"/>
              <a:t>xtraction</a:t>
            </a:r>
          </a:p>
          <a:p>
            <a:pPr lvl="2"/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2550" y="2209800"/>
            <a:ext cx="60388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00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Cold Start Slot Filling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System</a:t>
            </a:r>
          </a:p>
          <a:p>
            <a:endParaRPr lang="en-US" dirty="0"/>
          </a:p>
          <a:p>
            <a:r>
              <a:rPr lang="en-US" dirty="0"/>
              <a:t>Entity Linking for Person and </a:t>
            </a:r>
            <a:r>
              <a:rPr lang="en-US" dirty="0" smtClean="0"/>
              <a:t>Organization</a:t>
            </a:r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Entity Linking for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Geo-Political Entity (GPE)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3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Intelius</a:t>
            </a:r>
            <a:r>
              <a:rPr lang="en-US" dirty="0" smtClean="0"/>
              <a:t> Entity Linking Pipeline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143000" y="1371600"/>
            <a:ext cx="2667000" cy="4495800"/>
            <a:chOff x="3942" y="-3691"/>
            <a:chExt cx="3948" cy="1172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3943" y="-2085"/>
              <a:ext cx="3946" cy="2213"/>
              <a:chOff x="3668" y="-748"/>
              <a:chExt cx="3947" cy="2212"/>
            </a:xfrm>
          </p:grpSpPr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3668" y="-748"/>
                <a:ext cx="3947" cy="22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3175" algn="ctr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/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3668" y="-748"/>
                <a:ext cx="3947" cy="2102"/>
                <a:chOff x="3668" y="-748"/>
                <a:chExt cx="3947" cy="2102"/>
              </a:xfrm>
            </p:grpSpPr>
            <p:sp>
              <p:nvSpPr>
                <p:cNvPr id="103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668" y="-748"/>
                  <a:ext cx="3947" cy="2102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3175">
                  <a:solidFill>
                    <a:srgbClr val="FFFFFF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Blocking</a:t>
                  </a: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033" y="-255"/>
                  <a:ext cx="3217" cy="62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Top Level Blocking</a:t>
                  </a: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289" y="567"/>
                  <a:ext cx="2704" cy="5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Sub-blocking</a:t>
                  </a: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3" name="AutoShape 9"/>
                <p:cNvSpPr>
                  <a:spLocks noChangeArrowheads="1"/>
                </p:cNvSpPr>
                <p:nvPr/>
              </p:nvSpPr>
              <p:spPr bwMode="auto">
                <a:xfrm>
                  <a:off x="4288" y="567"/>
                  <a:ext cx="2780" cy="65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>
                    <a:alpha val="0"/>
                  </a:srgbClr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/>
                </a:p>
              </p:txBody>
            </p:sp>
            <p:sp>
              <p:nvSpPr>
                <p:cNvPr id="1034" name="AutoShape 10"/>
                <p:cNvSpPr>
                  <a:spLocks noChangeArrowheads="1"/>
                </p:cNvSpPr>
                <p:nvPr/>
              </p:nvSpPr>
              <p:spPr bwMode="auto">
                <a:xfrm>
                  <a:off x="4288" y="-255"/>
                  <a:ext cx="2780" cy="65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>
                    <a:alpha val="0"/>
                  </a:srgbClr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/>
                </a:p>
              </p:txBody>
            </p:sp>
          </p:grp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3942" y="2149"/>
              <a:ext cx="3948" cy="2211"/>
              <a:chOff x="3668" y="-748"/>
              <a:chExt cx="3947" cy="2212"/>
            </a:xfrm>
          </p:grpSpPr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>
                <a:off x="3668" y="-748"/>
                <a:ext cx="3947" cy="221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3175" algn="ctr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/>
              </a:p>
            </p:txBody>
          </p:sp>
          <p:grpSp>
            <p:nvGrpSpPr>
              <p:cNvPr id="1037" name="Group 13"/>
              <p:cNvGrpSpPr>
                <a:grpSpLocks/>
              </p:cNvGrpSpPr>
              <p:nvPr/>
            </p:nvGrpSpPr>
            <p:grpSpPr bwMode="auto">
              <a:xfrm>
                <a:off x="3668" y="-748"/>
                <a:ext cx="3947" cy="2102"/>
                <a:chOff x="3668" y="-748"/>
                <a:chExt cx="3947" cy="2102"/>
              </a:xfrm>
            </p:grpSpPr>
            <p:sp>
              <p:nvSpPr>
                <p:cNvPr id="10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668" y="-748"/>
                  <a:ext cx="3947" cy="2102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3175">
                  <a:solidFill>
                    <a:srgbClr val="FFFFFF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Clustering</a:t>
                  </a: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033" y="-255"/>
                  <a:ext cx="3217" cy="62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Transitive Closure</a:t>
                  </a: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289" y="567"/>
                  <a:ext cx="2704" cy="56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Graph Partition</a:t>
                  </a: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1" name="AutoShape 17"/>
                <p:cNvSpPr>
                  <a:spLocks noChangeArrowheads="1"/>
                </p:cNvSpPr>
                <p:nvPr/>
              </p:nvSpPr>
              <p:spPr bwMode="auto">
                <a:xfrm>
                  <a:off x="4288" y="567"/>
                  <a:ext cx="2780" cy="65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>
                    <a:alpha val="0"/>
                  </a:srgbClr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/>
                </a:p>
              </p:txBody>
            </p:sp>
            <p:sp>
              <p:nvSpPr>
                <p:cNvPr id="1042" name="AutoShape 18"/>
                <p:cNvSpPr>
                  <a:spLocks noChangeArrowheads="1"/>
                </p:cNvSpPr>
                <p:nvPr/>
              </p:nvSpPr>
              <p:spPr bwMode="auto">
                <a:xfrm>
                  <a:off x="4288" y="-255"/>
                  <a:ext cx="2780" cy="65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>
                    <a:alpha val="0"/>
                  </a:srgbClr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b="1"/>
                </a:p>
              </p:txBody>
            </p:sp>
          </p:grp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4243" y="627"/>
              <a:ext cx="3346" cy="1022"/>
              <a:chOff x="4110" y="1738"/>
              <a:chExt cx="3348" cy="1024"/>
            </a:xfrm>
          </p:grpSpPr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4110" y="1738"/>
                <a:ext cx="3348" cy="102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Machine Learning based Link Scoring</a:t>
                </a: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>
                <a:off x="4259" y="1738"/>
                <a:ext cx="3052" cy="1024"/>
              </a:xfrm>
              <a:prstGeom prst="roundRect">
                <a:avLst>
                  <a:gd name="adj" fmla="val 16667"/>
                </a:avLst>
              </a:prstGeom>
              <a:solidFill>
                <a:srgbClr val="FFFFFF">
                  <a:alpha val="0"/>
                </a:srgbClr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/>
              </a:p>
            </p:txBody>
          </p:sp>
        </p:grpSp>
        <p:grpSp>
          <p:nvGrpSpPr>
            <p:cNvPr id="1046" name="Group 22"/>
            <p:cNvGrpSpPr>
              <a:grpSpLocks/>
            </p:cNvGrpSpPr>
            <p:nvPr/>
          </p:nvGrpSpPr>
          <p:grpSpPr bwMode="auto">
            <a:xfrm>
              <a:off x="4390" y="4860"/>
              <a:ext cx="3051" cy="1024"/>
              <a:chOff x="4259" y="5395"/>
              <a:chExt cx="3052" cy="1023"/>
            </a:xfrm>
          </p:grpSpPr>
          <p:sp>
            <p:nvSpPr>
              <p:cNvPr id="1047" name="Text Box 23"/>
              <p:cNvSpPr txBox="1">
                <a:spLocks noChangeArrowheads="1"/>
              </p:cNvSpPr>
              <p:nvPr/>
            </p:nvSpPr>
            <p:spPr bwMode="auto">
              <a:xfrm>
                <a:off x="4706" y="5522"/>
                <a:ext cx="2157" cy="7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Coalesce</a:t>
                </a: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>
                <a:off x="4259" y="5395"/>
                <a:ext cx="3052" cy="1023"/>
              </a:xfrm>
              <a:prstGeom prst="roundRect">
                <a:avLst>
                  <a:gd name="adj" fmla="val 16667"/>
                </a:avLst>
              </a:prstGeom>
              <a:solidFill>
                <a:srgbClr val="FFFFFF">
                  <a:alpha val="0"/>
                </a:srgbClr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/>
              </a:p>
            </p:txBody>
          </p:sp>
        </p:grpSp>
        <p:grpSp>
          <p:nvGrpSpPr>
            <p:cNvPr id="1049" name="Group 25"/>
            <p:cNvGrpSpPr>
              <a:grpSpLocks/>
            </p:cNvGrpSpPr>
            <p:nvPr/>
          </p:nvGrpSpPr>
          <p:grpSpPr bwMode="auto">
            <a:xfrm>
              <a:off x="4440" y="-3691"/>
              <a:ext cx="2951" cy="1243"/>
              <a:chOff x="4260" y="-2686"/>
              <a:chExt cx="2951" cy="1242"/>
            </a:xfrm>
          </p:grpSpPr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>
                <a:off x="4260" y="-2686"/>
                <a:ext cx="2951" cy="1242"/>
              </a:xfrm>
              <a:prstGeom prst="flowChartMultidocumen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/>
              </a:p>
            </p:txBody>
          </p:sp>
          <p:sp>
            <p:nvSpPr>
              <p:cNvPr id="1051" name="Text Box 27"/>
              <p:cNvSpPr txBox="1">
                <a:spLocks noChangeArrowheads="1"/>
              </p:cNvSpPr>
              <p:nvPr/>
            </p:nvSpPr>
            <p:spPr bwMode="auto">
              <a:xfrm>
                <a:off x="4431" y="-2248"/>
                <a:ext cx="2302" cy="71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algn="ctr">
                <a:solidFill>
                  <a:srgbClr val="FFFF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Records</a:t>
                </a: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52" name="Group 28"/>
            <p:cNvGrpSpPr>
              <a:grpSpLocks/>
            </p:cNvGrpSpPr>
            <p:nvPr/>
          </p:nvGrpSpPr>
          <p:grpSpPr bwMode="auto">
            <a:xfrm>
              <a:off x="4573" y="6384"/>
              <a:ext cx="2687" cy="1645"/>
              <a:chOff x="4523" y="6783"/>
              <a:chExt cx="2688" cy="1646"/>
            </a:xfrm>
          </p:grpSpPr>
          <p:sp>
            <p:nvSpPr>
              <p:cNvPr id="1053" name="AutoShape 29"/>
              <p:cNvSpPr>
                <a:spLocks noChangeArrowheads="1"/>
              </p:cNvSpPr>
              <p:nvPr/>
            </p:nvSpPr>
            <p:spPr bwMode="auto">
              <a:xfrm>
                <a:off x="4523" y="6783"/>
                <a:ext cx="2688" cy="1554"/>
              </a:xfrm>
              <a:prstGeom prst="flowChartMagneticDrum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/>
              </a:p>
            </p:txBody>
          </p:sp>
          <p:sp>
            <p:nvSpPr>
              <p:cNvPr id="1054" name="Text Box 30"/>
              <p:cNvSpPr txBox="1">
                <a:spLocks noChangeArrowheads="1"/>
              </p:cNvSpPr>
              <p:nvPr/>
            </p:nvSpPr>
            <p:spPr bwMode="auto">
              <a:xfrm>
                <a:off x="4706" y="7131"/>
                <a:ext cx="1666" cy="129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3175" algn="ctr">
                <a:solidFill>
                  <a:srgbClr val="FFFFFF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Person Profiles</a:t>
                </a: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55" name="AutoShape 31"/>
            <p:cNvSpPr>
              <a:spLocks noChangeArrowheads="1"/>
            </p:cNvSpPr>
            <p:nvPr/>
          </p:nvSpPr>
          <p:spPr bwMode="auto">
            <a:xfrm>
              <a:off x="5798" y="-2540"/>
              <a:ext cx="236" cy="500"/>
            </a:xfrm>
            <a:prstGeom prst="downArrow">
              <a:avLst>
                <a:gd name="adj1" fmla="val 50000"/>
                <a:gd name="adj2" fmla="val 52966"/>
              </a:avLst>
            </a:prstGeom>
            <a:solidFill>
              <a:srgbClr val="FFFFFF"/>
            </a:solidFill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1056" name="AutoShape 32"/>
            <p:cNvSpPr>
              <a:spLocks noChangeArrowheads="1"/>
            </p:cNvSpPr>
            <p:nvPr/>
          </p:nvSpPr>
          <p:spPr bwMode="auto">
            <a:xfrm>
              <a:off x="5798" y="128"/>
              <a:ext cx="236" cy="499"/>
            </a:xfrm>
            <a:prstGeom prst="downArrow">
              <a:avLst>
                <a:gd name="adj1" fmla="val 50000"/>
                <a:gd name="adj2" fmla="val 52860"/>
              </a:avLst>
            </a:prstGeom>
            <a:solidFill>
              <a:srgbClr val="FFFFFF"/>
            </a:solidFill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1057" name="AutoShape 33"/>
            <p:cNvSpPr>
              <a:spLocks noChangeArrowheads="1"/>
            </p:cNvSpPr>
            <p:nvPr/>
          </p:nvSpPr>
          <p:spPr bwMode="auto">
            <a:xfrm>
              <a:off x="5798" y="1649"/>
              <a:ext cx="236" cy="500"/>
            </a:xfrm>
            <a:prstGeom prst="downArrow">
              <a:avLst>
                <a:gd name="adj1" fmla="val 50000"/>
                <a:gd name="adj2" fmla="val 52966"/>
              </a:avLst>
            </a:prstGeom>
            <a:solidFill>
              <a:srgbClr val="FFFFFF"/>
            </a:solidFill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1058" name="AutoShape 34"/>
            <p:cNvSpPr>
              <a:spLocks noChangeArrowheads="1"/>
            </p:cNvSpPr>
            <p:nvPr/>
          </p:nvSpPr>
          <p:spPr bwMode="auto">
            <a:xfrm>
              <a:off x="5798" y="4360"/>
              <a:ext cx="236" cy="500"/>
            </a:xfrm>
            <a:prstGeom prst="downArrow">
              <a:avLst>
                <a:gd name="adj1" fmla="val 50000"/>
                <a:gd name="adj2" fmla="val 52966"/>
              </a:avLst>
            </a:prstGeom>
            <a:solidFill>
              <a:srgbClr val="FFFFFF"/>
            </a:solidFill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1059" name="AutoShape 35"/>
            <p:cNvSpPr>
              <a:spLocks noChangeArrowheads="1"/>
            </p:cNvSpPr>
            <p:nvPr/>
          </p:nvSpPr>
          <p:spPr bwMode="auto">
            <a:xfrm>
              <a:off x="5798" y="5884"/>
              <a:ext cx="236" cy="500"/>
            </a:xfrm>
            <a:prstGeom prst="downArrow">
              <a:avLst>
                <a:gd name="adj1" fmla="val 50000"/>
                <a:gd name="adj2" fmla="val 52966"/>
              </a:avLst>
            </a:prstGeom>
            <a:solidFill>
              <a:srgbClr val="FFFFFF"/>
            </a:solidFill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495800" y="2133600"/>
            <a:ext cx="3276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Goal: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Conflate billions of entities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Map Reduce Based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dirty="0" smtClean="0"/>
              <a:t>Sequential file access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dirty="0" smtClean="0"/>
              <a:t>Optimized for batch processing billions of records sequentially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dirty="0" smtClean="0"/>
              <a:t>Optimization and compromises crucial to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Bring together records likely to belong to the same entity</a:t>
            </a:r>
          </a:p>
          <a:p>
            <a:endParaRPr lang="en-US" dirty="0"/>
          </a:p>
          <a:p>
            <a:r>
              <a:rPr lang="en-US" dirty="0" smtClean="0"/>
              <a:t>Blocking Keys</a:t>
            </a:r>
          </a:p>
          <a:p>
            <a:pPr lvl="1"/>
            <a:r>
              <a:rPr lang="en-US" dirty="0" smtClean="0"/>
              <a:t>Hash functions</a:t>
            </a:r>
          </a:p>
          <a:p>
            <a:pPr lvl="1"/>
            <a:r>
              <a:rPr lang="en-US" dirty="0" smtClean="0"/>
              <a:t>Hand crafted and domain specific</a:t>
            </a:r>
          </a:p>
          <a:p>
            <a:pPr lvl="2"/>
            <a:r>
              <a:rPr lang="en-US" dirty="0" smtClean="0"/>
              <a:t>Equivalent classes of names and titles</a:t>
            </a:r>
          </a:p>
          <a:p>
            <a:pPr lvl="2"/>
            <a:r>
              <a:rPr lang="en-US" dirty="0" smtClean="0"/>
              <a:t>Contextual PER, ORG and GPE Keywords (TFIDF)</a:t>
            </a:r>
          </a:p>
          <a:p>
            <a:pPr lvl="1"/>
            <a:r>
              <a:rPr lang="en-US" dirty="0" smtClean="0"/>
              <a:t>Dynamically selected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625</Words>
  <Application>Microsoft Office PowerPoint</Application>
  <PresentationFormat>On-screen Show (4:3)</PresentationFormat>
  <Paragraphs>222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Intelius-NYU Cold Start System</vt:lpstr>
      <vt:lpstr>Outline</vt:lpstr>
      <vt:lpstr>Outline</vt:lpstr>
      <vt:lpstr>Cold Start Slot Filling System</vt:lpstr>
      <vt:lpstr>Cold Start Slot Filling System</vt:lpstr>
      <vt:lpstr>Cold Start Slot Filling System</vt:lpstr>
      <vt:lpstr>Outline</vt:lpstr>
      <vt:lpstr>Intelius Entity Linking Pipeline</vt:lpstr>
      <vt:lpstr>Blocking</vt:lpstr>
      <vt:lpstr>Link Scoring</vt:lpstr>
      <vt:lpstr>Features</vt:lpstr>
      <vt:lpstr>ORG ADTree Model (Partial)</vt:lpstr>
      <vt:lpstr>Outline</vt:lpstr>
      <vt:lpstr>GPE Disambiguation</vt:lpstr>
      <vt:lpstr>Hierarchical Gazetteer</vt:lpstr>
      <vt:lpstr>Voting Schema</vt:lpstr>
      <vt:lpstr>Outline</vt:lpstr>
      <vt:lpstr>Link News Profiles to Intelius Profiles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Intelius_NYU Cold Start System</dc:title>
  <dc:creator>Ang Sun</dc:creator>
  <cp:lastModifiedBy>Ang</cp:lastModifiedBy>
  <cp:revision>413</cp:revision>
  <dcterms:created xsi:type="dcterms:W3CDTF">2006-08-16T00:00:00Z</dcterms:created>
  <dcterms:modified xsi:type="dcterms:W3CDTF">2012-11-06T14:01:15Z</dcterms:modified>
</cp:coreProperties>
</file>