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tags/tag8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9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0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1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93" r:id="rId3"/>
    <p:sldId id="258" r:id="rId4"/>
    <p:sldId id="280" r:id="rId5"/>
    <p:sldId id="282" r:id="rId6"/>
    <p:sldId id="300" r:id="rId7"/>
    <p:sldId id="281" r:id="rId8"/>
    <p:sldId id="261" r:id="rId9"/>
    <p:sldId id="260" r:id="rId10"/>
    <p:sldId id="297" r:id="rId11"/>
    <p:sldId id="301" r:id="rId12"/>
    <p:sldId id="291" r:id="rId13"/>
    <p:sldId id="276" r:id="rId14"/>
    <p:sldId id="277" r:id="rId15"/>
    <p:sldId id="268" r:id="rId16"/>
    <p:sldId id="267" r:id="rId17"/>
    <p:sldId id="266" r:id="rId18"/>
    <p:sldId id="269" r:id="rId19"/>
    <p:sldId id="271" r:id="rId20"/>
    <p:sldId id="290" r:id="rId21"/>
    <p:sldId id="265" r:id="rId22"/>
    <p:sldId id="302" r:id="rId23"/>
    <p:sldId id="273" r:id="rId24"/>
    <p:sldId id="272" r:id="rId25"/>
    <p:sldId id="29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5D31"/>
    <a:srgbClr val="248424"/>
    <a:srgbClr val="964463"/>
    <a:srgbClr val="EB3503"/>
    <a:srgbClr val="E35D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82593" autoAdjust="0"/>
  </p:normalViewPr>
  <p:slideViewPr>
    <p:cSldViewPr>
      <p:cViewPr>
        <p:scale>
          <a:sx n="66" d="100"/>
          <a:sy n="66" d="100"/>
        </p:scale>
        <p:origin x="-15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86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8DF1C-E2AB-47AE-8B52-82E2451AAD8B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E04C6-964B-4B9B-9885-DB721570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21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E04C6-964B-4B9B-9885-DB72157094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21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E04C6-964B-4B9B-9885-DB72157094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26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E04C6-964B-4B9B-9885-DB72157094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173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E04C6-964B-4B9B-9885-DB72157094E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716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E04C6-964B-4B9B-9885-DB72157094E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756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E04C6-964B-4B9B-9885-DB72157094E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703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E04C6-964B-4B9B-9885-DB72157094E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80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E04C6-964B-4B9B-9885-DB72157094E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94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E04C6-964B-4B9B-9885-DB72157094E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267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E04C6-964B-4B9B-9885-DB72157094E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754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E04C6-964B-4B9B-9885-DB72157094E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20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E04C6-964B-4B9B-9885-DB72157094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881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E04C6-964B-4B9B-9885-DB72157094E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069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E04C6-964B-4B9B-9885-DB72157094E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76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E04C6-964B-4B9B-9885-DB72157094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67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E04C6-964B-4B9B-9885-DB72157094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88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E04C6-964B-4B9B-9885-DB72157094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10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E04C6-964B-4B9B-9885-DB72157094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1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E04C6-964B-4B9B-9885-DB72157094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03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E04C6-964B-4B9B-9885-DB72157094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03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E04C6-964B-4B9B-9885-DB72157094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69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80A4-C3E1-434B-8060-2BCAA1469F1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7BE3-A3E9-43E9-B7CD-D24831CEA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82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80A4-C3E1-434B-8060-2BCAA1469F1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7BE3-A3E9-43E9-B7CD-D24831CEA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1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80A4-C3E1-434B-8060-2BCAA1469F1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7BE3-A3E9-43E9-B7CD-D24831CEA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8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80A4-C3E1-434B-8060-2BCAA1469F1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7BE3-A3E9-43E9-B7CD-D24831CEA83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cc_LOGO_300dpi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93"/>
          <a:stretch/>
        </p:blipFill>
        <p:spPr bwMode="auto">
          <a:xfrm>
            <a:off x="8055429" y="457200"/>
            <a:ext cx="889048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410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80A4-C3E1-434B-8060-2BCAA1469F1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7BE3-A3E9-43E9-B7CD-D24831CEA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80A4-C3E1-434B-8060-2BCAA1469F1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7BE3-A3E9-43E9-B7CD-D24831CEA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9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80A4-C3E1-434B-8060-2BCAA1469F1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7BE3-A3E9-43E9-B7CD-D24831CEA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09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80A4-C3E1-434B-8060-2BCAA1469F1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7BE3-A3E9-43E9-B7CD-D24831CEA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2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80A4-C3E1-434B-8060-2BCAA1469F1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7BE3-A3E9-43E9-B7CD-D24831CEA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0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80A4-C3E1-434B-8060-2BCAA1469F1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7BE3-A3E9-43E9-B7CD-D24831CEA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6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80A4-C3E1-434B-8060-2BCAA1469F1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7BE3-A3E9-43E9-B7CD-D24831CEA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00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D80A4-C3E1-434B-8060-2BCAA1469F1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47BE3-A3E9-43E9-B7CD-D24831CEA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2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Cold-Start KBP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Something from Nothing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Sean Monahan</a:t>
            </a:r>
            <a:r>
              <a:rPr lang="en-US" dirty="0" smtClean="0"/>
              <a:t>, Dean Carpenter</a:t>
            </a:r>
            <a:br>
              <a:rPr lang="en-US" dirty="0" smtClean="0"/>
            </a:br>
            <a:r>
              <a:rPr lang="en-US" dirty="0" smtClean="0"/>
              <a:t>Language Computer</a:t>
            </a:r>
            <a:endParaRPr lang="en-US" dirty="0"/>
          </a:p>
        </p:txBody>
      </p:sp>
      <p:pic>
        <p:nvPicPr>
          <p:cNvPr id="4" name="Picture 3" descr="lcc_LOGO_300dpi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7200"/>
            <a:ext cx="3915277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42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System Diagram</a:t>
            </a:r>
            <a:endParaRPr lang="en-US" dirty="0"/>
          </a:p>
        </p:txBody>
      </p:sp>
      <p:sp>
        <p:nvSpPr>
          <p:cNvPr id="5" name="Flowchart: Multidocument 4"/>
          <p:cNvSpPr/>
          <p:nvPr/>
        </p:nvSpPr>
        <p:spPr>
          <a:xfrm>
            <a:off x="1745345" y="1645715"/>
            <a:ext cx="1870096" cy="690619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Corpus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745345" y="5291353"/>
            <a:ext cx="1263101" cy="880847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Lorify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KB Entries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37527" y="5457380"/>
            <a:ext cx="1430073" cy="5426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Entity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Clustering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37527" y="4504695"/>
            <a:ext cx="1430073" cy="5487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Entity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Linking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34299" y="4473555"/>
            <a:ext cx="1594686" cy="6042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Infobox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Extraction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4299" y="3564958"/>
            <a:ext cx="1594686" cy="6042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In-Doc</a:t>
            </a: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Coref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34299" y="2686577"/>
            <a:ext cx="1594686" cy="5580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Entity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Extraction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52014" y="2792944"/>
            <a:ext cx="1430073" cy="3453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Zoning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5" idx="2"/>
            <a:endCxn id="12" idx="0"/>
          </p:cNvCxnSpPr>
          <p:nvPr/>
        </p:nvCxnSpPr>
        <p:spPr>
          <a:xfrm>
            <a:off x="2550352" y="2310180"/>
            <a:ext cx="16699" cy="4827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3"/>
            <a:endCxn id="11" idx="1"/>
          </p:cNvCxnSpPr>
          <p:nvPr/>
        </p:nvCxnSpPr>
        <p:spPr>
          <a:xfrm>
            <a:off x="3282088" y="2965599"/>
            <a:ext cx="35221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2"/>
            <a:endCxn id="10" idx="0"/>
          </p:cNvCxnSpPr>
          <p:nvPr/>
        </p:nvCxnSpPr>
        <p:spPr>
          <a:xfrm>
            <a:off x="4431642" y="3244621"/>
            <a:ext cx="0" cy="3203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099081" y="5053490"/>
            <a:ext cx="0" cy="40388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3"/>
            <a:endCxn id="8" idx="1"/>
          </p:cNvCxnSpPr>
          <p:nvPr/>
        </p:nvCxnSpPr>
        <p:spPr>
          <a:xfrm>
            <a:off x="5228985" y="4775701"/>
            <a:ext cx="808541" cy="33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2"/>
            <a:endCxn id="9" idx="0"/>
          </p:cNvCxnSpPr>
          <p:nvPr/>
        </p:nvCxnSpPr>
        <p:spPr>
          <a:xfrm>
            <a:off x="4431642" y="4169250"/>
            <a:ext cx="0" cy="30430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634299" y="5457380"/>
            <a:ext cx="1594686" cy="5487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Information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Fusion</a:t>
            </a:r>
          </a:p>
        </p:txBody>
      </p:sp>
      <p:cxnSp>
        <p:nvCxnSpPr>
          <p:cNvPr id="20" name="Straight Arrow Connector 19"/>
          <p:cNvCxnSpPr>
            <a:stCxn id="7" idx="1"/>
            <a:endCxn id="19" idx="3"/>
          </p:cNvCxnSpPr>
          <p:nvPr/>
        </p:nvCxnSpPr>
        <p:spPr>
          <a:xfrm flipH="1">
            <a:off x="5228985" y="5728695"/>
            <a:ext cx="808541" cy="308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1"/>
            <a:endCxn id="6" idx="4"/>
          </p:cNvCxnSpPr>
          <p:nvPr/>
        </p:nvCxnSpPr>
        <p:spPr>
          <a:xfrm flipH="1" flipV="1">
            <a:off x="3008446" y="5731777"/>
            <a:ext cx="625853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5228985" y="4926157"/>
            <a:ext cx="808544" cy="69062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549053" y="5053491"/>
            <a:ext cx="1" cy="40388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377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NIL Clustering or Cross-Document </a:t>
            </a:r>
            <a:r>
              <a:rPr lang="en-US" dirty="0" err="1" smtClean="0"/>
              <a:t>Coreference</a:t>
            </a:r>
            <a:endParaRPr lang="en-US" dirty="0" smtClean="0"/>
          </a:p>
          <a:p>
            <a:pPr lvl="1"/>
            <a:r>
              <a:rPr lang="en-US" dirty="0" smtClean="0"/>
              <a:t>Comparison Space</a:t>
            </a:r>
          </a:p>
          <a:p>
            <a:pPr lvl="2"/>
            <a:r>
              <a:rPr lang="en-US" dirty="0" smtClean="0"/>
              <a:t>All pairs or subset</a:t>
            </a:r>
          </a:p>
          <a:p>
            <a:pPr lvl="1"/>
            <a:r>
              <a:rPr lang="en-US" dirty="0" smtClean="0"/>
              <a:t>Model similarity</a:t>
            </a:r>
          </a:p>
          <a:p>
            <a:pPr lvl="2"/>
            <a:r>
              <a:rPr lang="en-US" dirty="0" smtClean="0"/>
              <a:t>Vector space or ML Classifier</a:t>
            </a:r>
          </a:p>
          <a:p>
            <a:pPr lvl="1"/>
            <a:r>
              <a:rPr lang="en-US" dirty="0" smtClean="0"/>
              <a:t>Perform clustering</a:t>
            </a:r>
          </a:p>
          <a:p>
            <a:pPr lvl="2"/>
            <a:r>
              <a:rPr lang="en-US" dirty="0" smtClean="0"/>
              <a:t>Hierarchical Agglomerative or Statistical</a:t>
            </a:r>
          </a:p>
          <a:p>
            <a:r>
              <a:rPr lang="en-US" sz="2800" dirty="0" smtClean="0"/>
              <a:t>We chose a statistical clustering algorithm based on MCMC Metropolis-Hastings</a:t>
            </a:r>
          </a:p>
          <a:p>
            <a:pPr lvl="1"/>
            <a:r>
              <a:rPr lang="en-US" sz="2400" dirty="0" smtClean="0"/>
              <a:t>(Singh et al. 2011)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4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MCMC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Start with size one clusters</a:t>
            </a:r>
          </a:p>
          <a:p>
            <a:r>
              <a:rPr lang="en-US" sz="2800" dirty="0" smtClean="0"/>
              <a:t>Propose moving an entity from one cluster to another cluster</a:t>
            </a:r>
          </a:p>
          <a:p>
            <a:pPr lvl="1"/>
            <a:r>
              <a:rPr lang="en-US" sz="2400" dirty="0" smtClean="0"/>
              <a:t>Use similarity function to judge which cluster is better</a:t>
            </a:r>
          </a:p>
          <a:p>
            <a:pPr lvl="1"/>
            <a:r>
              <a:rPr lang="en-US" sz="2400" dirty="0" smtClean="0"/>
              <a:t>Don’t always make optimal decision</a:t>
            </a:r>
          </a:p>
          <a:p>
            <a:r>
              <a:rPr lang="en-US" sz="2800" dirty="0" smtClean="0"/>
              <a:t>Temperature parameter controls the level of randomness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270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Proposal S</a:t>
            </a:r>
            <a:r>
              <a:rPr lang="en-US" dirty="0" smtClean="0"/>
              <a:t>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Limits which pairs of entities can be clustered together</a:t>
            </a:r>
          </a:p>
          <a:p>
            <a:pPr lvl="1"/>
            <a:r>
              <a:rPr lang="en-US" sz="2000" dirty="0" smtClean="0"/>
              <a:t>Require some evidence</a:t>
            </a:r>
          </a:p>
          <a:p>
            <a:r>
              <a:rPr lang="en-US" sz="2400" dirty="0" smtClean="0"/>
              <a:t>Each proposal links two entity mentions in the following ways</a:t>
            </a:r>
          </a:p>
          <a:p>
            <a:pPr lvl="1"/>
            <a:r>
              <a:rPr lang="en-US" sz="2000" dirty="0" smtClean="0"/>
              <a:t>String/phonemic similarity</a:t>
            </a:r>
          </a:p>
          <a:p>
            <a:pPr lvl="1"/>
            <a:r>
              <a:rPr lang="en-US" sz="2000" dirty="0" smtClean="0"/>
              <a:t>Alias Relation in text</a:t>
            </a:r>
          </a:p>
          <a:p>
            <a:pPr lvl="1"/>
            <a:r>
              <a:rPr lang="en-US" sz="2000" dirty="0" smtClean="0"/>
              <a:t>Link to Knowledge Base</a:t>
            </a:r>
          </a:p>
          <a:p>
            <a:r>
              <a:rPr lang="en-US" sz="2400" dirty="0" smtClean="0"/>
              <a:t>Cold-Start statistics</a:t>
            </a:r>
            <a:endParaRPr lang="en-US" sz="2400" dirty="0"/>
          </a:p>
          <a:p>
            <a:pPr lvl="1"/>
            <a:r>
              <a:rPr lang="en-US" sz="2000" dirty="0" smtClean="0"/>
              <a:t>Cold-Start Entity Mentions: 85,289</a:t>
            </a:r>
          </a:p>
          <a:p>
            <a:pPr lvl="1"/>
            <a:r>
              <a:rPr lang="en-US" sz="2000" dirty="0" smtClean="0"/>
              <a:t>12,000 </a:t>
            </a:r>
            <a:r>
              <a:rPr lang="en-US" sz="2000" dirty="0"/>
              <a:t>total proposal </a:t>
            </a:r>
            <a:r>
              <a:rPr lang="en-US" sz="2000" dirty="0" smtClean="0"/>
              <a:t>tags</a:t>
            </a:r>
          </a:p>
          <a:p>
            <a:pPr lvl="1"/>
            <a:r>
              <a:rPr lang="en-US" sz="2000" dirty="0" smtClean="0"/>
              <a:t># Pairs (naïve): 3.6 billion</a:t>
            </a:r>
          </a:p>
          <a:p>
            <a:pPr lvl="1"/>
            <a:r>
              <a:rPr lang="en-US" sz="2000" dirty="0" smtClean="0"/>
              <a:t># Pairs (proposal): 20 million</a:t>
            </a:r>
          </a:p>
          <a:p>
            <a:r>
              <a:rPr lang="en-US" sz="2400" dirty="0" smtClean="0"/>
              <a:t>92% recall over training data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254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Movement S</a:t>
            </a:r>
            <a:r>
              <a:rPr lang="en-US" dirty="0" smtClean="0"/>
              <a:t>tep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z="2800" dirty="0" smtClean="0"/>
                  <a:t>Potentially move an entity from one cluster to another</a:t>
                </a:r>
              </a:p>
              <a:p>
                <a:r>
                  <a:rPr lang="en-US" sz="2800" dirty="0" smtClean="0"/>
                  <a:t>Select </a:t>
                </a:r>
                <a:r>
                  <a:rPr lang="en-US" sz="2800" dirty="0"/>
                  <a:t>arbitrary proposal p</a:t>
                </a:r>
              </a:p>
              <a:p>
                <a:r>
                  <a:rPr lang="en-US" sz="2800" dirty="0" smtClean="0"/>
                  <a:t>Select </a:t>
                </a:r>
                <a:r>
                  <a:rPr lang="en-US" sz="2800" dirty="0"/>
                  <a:t>two mentions with proposal p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pl-PL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pl-PL" sz="2400" dirty="0"/>
                  <a:t>s.t.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≠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endParaRPr lang="pl-PL" sz="2400" dirty="0"/>
              </a:p>
              <a:p>
                <a:r>
                  <a:rPr lang="it-IT" sz="2800" dirty="0" smtClean="0"/>
                  <a:t>Compute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𝑠𝑖𝑚</m:t>
                    </m:r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endParaRPr lang="it-IT" sz="2800" dirty="0"/>
              </a:p>
              <a:p>
                <a:r>
                  <a:rPr lang="es-ES" sz="2800" dirty="0" smtClean="0"/>
                  <a:t>Compute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𝑠𝑖𝑚</m:t>
                    </m:r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endParaRPr lang="es-ES" sz="2800" dirty="0"/>
              </a:p>
              <a:p>
                <a:r>
                  <a:rPr lang="en-US" sz="2800" dirty="0" smtClean="0"/>
                  <a:t>Move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 smtClean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/>
                  <a:t>with probability</a:t>
                </a:r>
                <a:endParaRPr lang="en-US" sz="2800" dirty="0" smtClean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min</m:t>
                    </m:r>
                    <m:r>
                      <a:rPr lang="en-US" sz="2400" b="0" i="1" smtClean="0">
                        <a:latin typeface="Cambria Math"/>
                      </a:rPr>
                      <m:t>⁡(1, 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1/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𝜏</m:t>
                            </m:r>
                          </m:sup>
                        </m:sSup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1259" t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>
            <a:off x="4343400" y="5334000"/>
            <a:ext cx="1143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486400" y="5187434"/>
            <a:ext cx="1371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temperature</a:t>
            </a:r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385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Base Model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5001" y="5596354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KBP NIL Clustering 2011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P/R/F:  0.794/0.843/</a:t>
            </a:r>
            <a:r>
              <a:rPr lang="en-US" b="1" dirty="0" smtClean="0"/>
              <a:t>0.818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KBP NIL </a:t>
            </a:r>
            <a:r>
              <a:rPr lang="en-US" dirty="0"/>
              <a:t>Clustering </a:t>
            </a:r>
            <a:r>
              <a:rPr lang="en-US" dirty="0" smtClean="0"/>
              <a:t>2012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P/R/F: 0.257/0.376/</a:t>
            </a:r>
            <a:r>
              <a:rPr lang="en-US" b="1" dirty="0" smtClean="0"/>
              <a:t>0.305</a:t>
            </a:r>
            <a:endParaRPr lang="en-US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70" r="25444"/>
          <a:stretch/>
        </p:blipFill>
        <p:spPr bwMode="auto">
          <a:xfrm>
            <a:off x="1503136" y="2154901"/>
            <a:ext cx="5562599" cy="3569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934200" y="52578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minutes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070429" y="1664732"/>
            <a:ext cx="14478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Mentions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1800" y="1664732"/>
            <a:ext cx="2209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Clusters / Mentions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26100" y="1670816"/>
            <a:ext cx="2908300" cy="369332"/>
          </a:xfrm>
          <a:prstGeom prst="rect">
            <a:avLst/>
          </a:prstGeom>
          <a:solidFill>
            <a:srgbClr val="FD5D3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Percentage Moves Accepted</a:t>
            </a:r>
          </a:p>
        </p:txBody>
      </p:sp>
    </p:spTree>
    <p:extLst>
      <p:ext uri="{BB962C8B-B14F-4D97-AF65-F5344CB8AC3E}">
        <p14:creationId xmlns:p14="http://schemas.microsoft.com/office/powerpoint/2010/main" val="296383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Singleton Step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Select arbitrary mention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it-IT" dirty="0" smtClean="0"/>
                  <a:t>Compute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𝑠𝑖𝑚</m:t>
                    </m:r>
                    <m:r>
                      <a:rPr lang="en-US" sz="2800" b="0" i="1" smtClean="0">
                        <a:latin typeface="Cambria Math"/>
                      </a:rPr>
                      <m:t> (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it-IT" sz="2800" dirty="0" smtClean="0"/>
                  <a:t> </a:t>
                </a:r>
              </a:p>
              <a:p>
                <a:r>
                  <a:rPr lang="en-US" dirty="0" smtClean="0"/>
                  <a:t>Move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with </a:t>
                </a:r>
                <a:r>
                  <a:rPr lang="en-US" dirty="0" smtClean="0"/>
                  <a:t>probability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min</m:t>
                    </m:r>
                    <m:r>
                      <a:rPr lang="en-US" b="0" i="1" smtClean="0">
                        <a:latin typeface="Cambria Math"/>
                      </a:rPr>
                      <m:t>⁡(1,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𝑏𝑖𝑎𝑠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𝜓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1/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𝜏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Bias experimentally determined</a:t>
                </a:r>
              </a:p>
              <a:p>
                <a:pPr lvl="1"/>
                <a:r>
                  <a:rPr lang="en-US" sz="2400" dirty="0" smtClean="0"/>
                  <a:t>Controls minimum evidence necessary to build cluster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43790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Singletons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1" t="15455" r="33250" b="56093"/>
          <a:stretch/>
        </p:blipFill>
        <p:spPr>
          <a:xfrm>
            <a:off x="1600200" y="2116892"/>
            <a:ext cx="5664200" cy="34398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0429" y="1664732"/>
            <a:ext cx="14478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Mentions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1800" y="1664732"/>
            <a:ext cx="2209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Clusters / Mentions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26100" y="1670816"/>
            <a:ext cx="2908300" cy="369332"/>
          </a:xfrm>
          <a:prstGeom prst="rect">
            <a:avLst/>
          </a:prstGeom>
          <a:solidFill>
            <a:srgbClr val="FD5D3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Percentage Moves Accepted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80250" y="5004057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minutes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543174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KBP NIL Clustering 2011 P/R/F:  </a:t>
            </a:r>
            <a:r>
              <a:rPr lang="en-US" dirty="0" smtClean="0">
                <a:solidFill>
                  <a:srgbClr val="00B050"/>
                </a:solidFill>
              </a:rPr>
              <a:t>0.844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FF0000"/>
                </a:solidFill>
              </a:rPr>
              <a:t>0.803</a:t>
            </a:r>
            <a:r>
              <a:rPr lang="en-US" dirty="0" smtClean="0"/>
              <a:t>/</a:t>
            </a:r>
            <a:r>
              <a:rPr lang="en-US" b="1" dirty="0" smtClean="0">
                <a:solidFill>
                  <a:srgbClr val="00B050"/>
                </a:solidFill>
              </a:rPr>
              <a:t>0.823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KBP NIL </a:t>
            </a:r>
            <a:r>
              <a:rPr lang="en-US" dirty="0"/>
              <a:t>Clustering </a:t>
            </a:r>
            <a:r>
              <a:rPr lang="en-US" dirty="0" smtClean="0"/>
              <a:t>2012 P/R/F:  </a:t>
            </a:r>
            <a:r>
              <a:rPr lang="en-US" dirty="0" smtClean="0">
                <a:solidFill>
                  <a:srgbClr val="00B050"/>
                </a:solidFill>
              </a:rPr>
              <a:t>0.596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00B050"/>
                </a:solidFill>
              </a:rPr>
              <a:t>0.627</a:t>
            </a:r>
            <a:r>
              <a:rPr lang="en-US" dirty="0" smtClean="0"/>
              <a:t>/</a:t>
            </a:r>
            <a:r>
              <a:rPr lang="en-US" b="1" dirty="0" smtClean="0">
                <a:solidFill>
                  <a:srgbClr val="00B050"/>
                </a:solidFill>
              </a:rPr>
              <a:t>0.611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55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How do we decide when to stop?</a:t>
                </a:r>
              </a:p>
              <a:p>
                <a:pPr lvl="1"/>
                <a:r>
                  <a:rPr lang="en-US" sz="2400" dirty="0" smtClean="0"/>
                  <a:t>Different than normal Metropolis-Hastings algorithm</a:t>
                </a:r>
              </a:p>
              <a:p>
                <a:pPr lvl="1"/>
                <a:r>
                  <a:rPr lang="en-US" sz="2400" dirty="0" smtClean="0"/>
                  <a:t>The clusters are constantly changing</a:t>
                </a:r>
              </a:p>
              <a:p>
                <a:r>
                  <a:rPr lang="en-US" sz="2800" dirty="0" smtClean="0"/>
                  <a:t>Annealing schedule</a:t>
                </a:r>
              </a:p>
              <a:p>
                <a:pPr lvl="1"/>
                <a:r>
                  <a:rPr lang="en-US" sz="2400" dirty="0" smtClean="0"/>
                  <a:t>Start with high temperature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 smtClean="0"/>
                  <a:t>, lower to 0 over time T</a:t>
                </a:r>
              </a:p>
              <a:p>
                <a:pPr lvl="1"/>
                <a:r>
                  <a:rPr lang="en-US" sz="2400" b="0" dirty="0" smtClean="0"/>
                  <a:t>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 smtClean="0"/>
                  <a:t>, temperature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sz="2400" dirty="0" smtClean="0"/>
              </a:p>
              <a:p>
                <a:pPr lvl="1"/>
                <a:r>
                  <a:rPr lang="en-US" sz="2400" b="0" dirty="0" smtClean="0"/>
                  <a:t>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𝑇</m:t>
                        </m:r>
                        <m:r>
                          <a:rPr lang="en-US" sz="2400" i="1">
                            <a:latin typeface="Cambria Math"/>
                          </a:rPr>
                          <m:t> 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𝑇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sz="2400" dirty="0" smtClean="0"/>
              </a:p>
              <a:p>
                <a:pPr lvl="1"/>
                <a:r>
                  <a:rPr lang="en-US" sz="2400" dirty="0" smtClean="0"/>
                  <a:t>Takes a little time to settle after temp reaches 0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1259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988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Thermostat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0429" y="1664732"/>
            <a:ext cx="14478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Mentions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600" y="1660321"/>
            <a:ext cx="198120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Acceptance Ratio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400" y="1660321"/>
            <a:ext cx="14478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Temperature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3200" y="1645807"/>
            <a:ext cx="14478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Clusters/</a:t>
            </a:r>
          </a:p>
          <a:p>
            <a:pPr algn="ctr"/>
            <a:r>
              <a:rPr lang="en-US" b="1" dirty="0" smtClean="0"/>
              <a:t>Mentions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543174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KBP NIL Clustering 2011 P/R/F:  </a:t>
            </a:r>
            <a:r>
              <a:rPr lang="en-US" dirty="0" smtClean="0">
                <a:solidFill>
                  <a:srgbClr val="00B050"/>
                </a:solidFill>
              </a:rPr>
              <a:t>0.861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00B050"/>
                </a:solidFill>
              </a:rPr>
              <a:t>0.824</a:t>
            </a:r>
            <a:r>
              <a:rPr lang="en-US" dirty="0" smtClean="0"/>
              <a:t>/</a:t>
            </a:r>
            <a:r>
              <a:rPr lang="en-US" b="1" dirty="0" smtClean="0">
                <a:solidFill>
                  <a:srgbClr val="00B050"/>
                </a:solidFill>
              </a:rPr>
              <a:t>0.842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KBP NIL </a:t>
            </a:r>
            <a:r>
              <a:rPr lang="en-US" dirty="0"/>
              <a:t>Clustering </a:t>
            </a:r>
            <a:r>
              <a:rPr lang="en-US" dirty="0" smtClean="0"/>
              <a:t>2012 P/R/F:  </a:t>
            </a:r>
            <a:r>
              <a:rPr lang="en-US" dirty="0" smtClean="0">
                <a:solidFill>
                  <a:srgbClr val="00B050"/>
                </a:solidFill>
              </a:rPr>
              <a:t>0.644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00B050"/>
                </a:solidFill>
              </a:rPr>
              <a:t>0.669</a:t>
            </a:r>
            <a:r>
              <a:rPr lang="en-US" dirty="0" smtClean="0"/>
              <a:t>/</a:t>
            </a:r>
            <a:r>
              <a:rPr lang="en-US" b="1" dirty="0" smtClean="0">
                <a:solidFill>
                  <a:srgbClr val="00B050"/>
                </a:solidFill>
              </a:rPr>
              <a:t>0.657</a:t>
            </a:r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26" r="22807"/>
          <a:stretch/>
        </p:blipFill>
        <p:spPr bwMode="auto">
          <a:xfrm>
            <a:off x="2146413" y="2267856"/>
            <a:ext cx="5155973" cy="3073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179014" y="488422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minutes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0990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Cold-Start KBP?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Corpus of interest</a:t>
            </a:r>
          </a:p>
          <a:p>
            <a:pPr lvl="1"/>
            <a:r>
              <a:rPr lang="en-US" dirty="0" smtClean="0"/>
              <a:t>Read about one entity </a:t>
            </a:r>
          </a:p>
          <a:p>
            <a:pPr lvl="1"/>
            <a:r>
              <a:rPr lang="en-US" dirty="0" smtClean="0"/>
              <a:t>Want to know information about that entity</a:t>
            </a:r>
          </a:p>
          <a:p>
            <a:pPr lvl="2"/>
            <a:r>
              <a:rPr lang="en-US" dirty="0" smtClean="0"/>
              <a:t>E.g. spouse, employment</a:t>
            </a:r>
          </a:p>
          <a:p>
            <a:pPr lvl="1"/>
            <a:r>
              <a:rPr lang="en-US" dirty="0" smtClean="0"/>
              <a:t>Search the corpus for other mentions</a:t>
            </a:r>
          </a:p>
          <a:p>
            <a:pPr lvl="1"/>
            <a:r>
              <a:rPr lang="en-US" dirty="0" smtClean="0"/>
              <a:t>Extract the relevant facts</a:t>
            </a:r>
          </a:p>
          <a:p>
            <a:r>
              <a:rPr lang="en-US" dirty="0" smtClean="0"/>
              <a:t>For all the entities in the corpus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1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Temperature </a:t>
            </a:r>
            <a:r>
              <a:rPr lang="en-US" sz="3600" dirty="0" smtClean="0"/>
              <a:t>: </a:t>
            </a:r>
            <a:r>
              <a:rPr lang="en-US" sz="3600" dirty="0" smtClean="0">
                <a:solidFill>
                  <a:srgbClr val="FD5D31"/>
                </a:solidFill>
              </a:rPr>
              <a:t>Steady</a:t>
            </a:r>
            <a:r>
              <a:rPr lang="en-US" sz="3600" dirty="0" smtClean="0"/>
              <a:t> vs.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Dropping</a:t>
            </a:r>
            <a:r>
              <a:rPr lang="en-US" sz="3600" dirty="0" smtClean="0"/>
              <a:t> vs. </a:t>
            </a:r>
            <a:r>
              <a:rPr lang="en-US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Zero</a:t>
            </a:r>
            <a:endParaRPr lang="en-US" sz="3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14" r="22820"/>
          <a:stretch/>
        </p:blipFill>
        <p:spPr bwMode="auto">
          <a:xfrm>
            <a:off x="1828800" y="2667000"/>
            <a:ext cx="5487919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2040148"/>
            <a:ext cx="2362200" cy="369332"/>
          </a:xfrm>
          <a:prstGeom prst="rect">
            <a:avLst/>
          </a:prstGeom>
          <a:solidFill>
            <a:srgbClr val="FD5D3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Constant Temperature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29400" y="2045167"/>
            <a:ext cx="190500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No temperature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0514" y="2021157"/>
            <a:ext cx="2362200" cy="369332"/>
          </a:xfrm>
          <a:prstGeom prst="rect">
            <a:avLst/>
          </a:prstGeom>
          <a:solidFill>
            <a:srgbClr val="248424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Dropping Temperature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5987143"/>
            <a:ext cx="3276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Movement Acceptance Ratios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162800" y="552884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minutes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384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Assign each mention </a:t>
            </a:r>
            <a:r>
              <a:rPr lang="en-US" dirty="0"/>
              <a:t>to default cluster</a:t>
            </a:r>
          </a:p>
          <a:p>
            <a:pPr marL="0" indent="0">
              <a:buNone/>
            </a:pPr>
            <a:r>
              <a:rPr lang="en-US" b="1" dirty="0"/>
              <a:t>while </a:t>
            </a:r>
            <a:r>
              <a:rPr lang="en-US" dirty="0"/>
              <a:t>temperature </a:t>
            </a:r>
            <a:r>
              <a:rPr lang="en-US" dirty="0" smtClean="0"/>
              <a:t>&gt;= 0 </a:t>
            </a:r>
            <a:r>
              <a:rPr lang="en-US" b="1" dirty="0"/>
              <a:t>do</a:t>
            </a:r>
          </a:p>
          <a:p>
            <a:pPr marL="0" indent="0">
              <a:buNone/>
            </a:pPr>
            <a:r>
              <a:rPr lang="en-US" b="1" dirty="0" smtClean="0"/>
              <a:t>	for </a:t>
            </a:r>
            <a:r>
              <a:rPr lang="en-US" dirty="0"/>
              <a:t>N iterations </a:t>
            </a:r>
            <a:r>
              <a:rPr lang="en-US" b="1" dirty="0"/>
              <a:t>do</a:t>
            </a:r>
          </a:p>
          <a:p>
            <a:pPr lvl="3"/>
            <a:r>
              <a:rPr lang="en-US" sz="2800" dirty="0" smtClean="0"/>
              <a:t>Propose movement or singleton, compute similarity, decide to move </a:t>
            </a:r>
          </a:p>
          <a:p>
            <a:pPr marL="0" indent="0">
              <a:buNone/>
            </a:pPr>
            <a:r>
              <a:rPr lang="en-US" b="1" dirty="0" smtClean="0"/>
              <a:t>	end </a:t>
            </a:r>
            <a:r>
              <a:rPr lang="en-US" b="1" dirty="0"/>
              <a:t>for</a:t>
            </a:r>
          </a:p>
          <a:p>
            <a:pPr marL="0" indent="0">
              <a:buNone/>
            </a:pPr>
            <a:r>
              <a:rPr lang="en-US" dirty="0" smtClean="0"/>
              <a:t>	Drop temperature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end while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397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MCMC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Requires some similarity </a:t>
            </a:r>
            <a:r>
              <a:rPr lang="en-US" dirty="0"/>
              <a:t>function</a:t>
            </a:r>
          </a:p>
          <a:p>
            <a:r>
              <a:rPr lang="en-US" dirty="0" smtClean="0"/>
              <a:t>A </a:t>
            </a:r>
            <a:r>
              <a:rPr lang="en-US" dirty="0"/>
              <a:t>proposal model</a:t>
            </a:r>
          </a:p>
          <a:p>
            <a:r>
              <a:rPr lang="en-US" dirty="0" smtClean="0"/>
              <a:t>A </a:t>
            </a:r>
            <a:r>
              <a:rPr lang="en-US" dirty="0"/>
              <a:t>movement model</a:t>
            </a:r>
          </a:p>
          <a:p>
            <a:r>
              <a:rPr lang="en-US" dirty="0" smtClean="0"/>
              <a:t>Two </a:t>
            </a:r>
            <a:r>
              <a:rPr lang="en-US" dirty="0"/>
              <a:t>parameters </a:t>
            </a:r>
            <a:endParaRPr lang="en-US" dirty="0" smtClean="0"/>
          </a:p>
          <a:p>
            <a:pPr lvl="1"/>
            <a:r>
              <a:rPr lang="en-US" dirty="0" smtClean="0"/>
              <a:t>Temperature controls time to cluster </a:t>
            </a:r>
          </a:p>
          <a:p>
            <a:pPr lvl="1"/>
            <a:r>
              <a:rPr lang="en-US" dirty="0" smtClean="0"/>
              <a:t>Bias determines size of clusters</a:t>
            </a:r>
            <a:endParaRPr lang="en-US" dirty="0"/>
          </a:p>
          <a:p>
            <a:r>
              <a:rPr lang="en-US" dirty="0" smtClean="0"/>
              <a:t>Scalable </a:t>
            </a:r>
            <a:r>
              <a:rPr lang="en-US" smtClean="0"/>
              <a:t>to large </a:t>
            </a:r>
            <a:r>
              <a:rPr lang="en-US" dirty="0" smtClean="0"/>
              <a:t>data sets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do streaming clustering, add new data and </a:t>
            </a:r>
            <a:r>
              <a:rPr lang="en-US" dirty="0" smtClean="0"/>
              <a:t>adjust temperature </a:t>
            </a:r>
            <a:r>
              <a:rPr lang="en-US" dirty="0"/>
              <a:t>function</a:t>
            </a:r>
          </a:p>
        </p:txBody>
      </p:sp>
    </p:spTree>
    <p:extLst>
      <p:ext uri="{BB962C8B-B14F-4D97-AF65-F5344CB8AC3E}">
        <p14:creationId xmlns:p14="http://schemas.microsoft.com/office/powerpoint/2010/main" val="96384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Producing Final KB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Once the clustering is completed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Each cluster becomes a KB entry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Fact extraction is run over each mention</a:t>
            </a:r>
          </a:p>
          <a:p>
            <a:pPr lvl="2"/>
            <a:r>
              <a:rPr lang="en-US" dirty="0" smtClean="0">
                <a:latin typeface="Arial" charset="0"/>
                <a:cs typeface="Arial" charset="0"/>
              </a:rPr>
              <a:t>Information is shared between mentions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The KB is stored in a </a:t>
            </a:r>
            <a:r>
              <a:rPr lang="en-US" dirty="0" err="1" smtClean="0">
                <a:latin typeface="Arial" charset="0"/>
                <a:cs typeface="Arial" charset="0"/>
              </a:rPr>
              <a:t>Riak</a:t>
            </a:r>
            <a:r>
              <a:rPr lang="en-US" dirty="0" smtClean="0">
                <a:latin typeface="Arial" charset="0"/>
                <a:cs typeface="Arial" charset="0"/>
              </a:rPr>
              <a:t> database</a:t>
            </a:r>
          </a:p>
          <a:p>
            <a:pPr lvl="2"/>
            <a:r>
              <a:rPr lang="en-US" dirty="0" err="1" smtClean="0">
                <a:latin typeface="Arial" charset="0"/>
                <a:cs typeface="Arial" charset="0"/>
              </a:rPr>
              <a:t>Riak</a:t>
            </a:r>
            <a:r>
              <a:rPr lang="en-US" dirty="0" smtClean="0">
                <a:latin typeface="Arial" charset="0"/>
                <a:cs typeface="Arial" charset="0"/>
              </a:rPr>
              <a:t> is distributed key/value store</a:t>
            </a:r>
            <a:endParaRPr lang="en-US" dirty="0"/>
          </a:p>
          <a:p>
            <a:pPr lvl="2"/>
            <a:r>
              <a:rPr lang="en-US" dirty="0" err="1" smtClean="0">
                <a:latin typeface="Arial" charset="0"/>
                <a:cs typeface="Arial" charset="0"/>
              </a:rPr>
              <a:t>Riak</a:t>
            </a:r>
            <a:r>
              <a:rPr lang="en-US" dirty="0" smtClean="0">
                <a:latin typeface="Arial" charset="0"/>
                <a:cs typeface="Arial" charset="0"/>
              </a:rPr>
              <a:t> database exported to a </a:t>
            </a:r>
            <a:r>
              <a:rPr lang="en-US" dirty="0" err="1" smtClean="0">
                <a:latin typeface="Arial" charset="0"/>
                <a:cs typeface="Arial" charset="0"/>
              </a:rPr>
              <a:t>tsv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30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Combined </a:t>
            </a:r>
            <a:r>
              <a:rPr lang="en-US" dirty="0"/>
              <a:t>LDC queries and derived queries</a:t>
            </a:r>
            <a:br>
              <a:rPr lang="en-US" dirty="0"/>
            </a:br>
            <a:r>
              <a:rPr lang="en-US" dirty="0" smtClean="0"/>
              <a:t>at </a:t>
            </a:r>
            <a:r>
              <a:rPr lang="en-US" dirty="0"/>
              <a:t>hop level 0.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025180"/>
              </p:ext>
            </p:extLst>
          </p:nvPr>
        </p:nvGraphicFramePr>
        <p:xfrm>
          <a:off x="1219200" y="2819400"/>
          <a:ext cx="67818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905"/>
                <a:gridCol w="734695"/>
                <a:gridCol w="1130300"/>
                <a:gridCol w="1130300"/>
                <a:gridCol w="1130300"/>
                <a:gridCol w="11303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Zoning</a:t>
                      </a:r>
                      <a:endParaRPr lang="en-US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lcc2012-1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62.7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lcc2012-2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16.5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66.4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lcc2012-3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17.6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62.0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10.3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lcc2012-4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18.0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67.7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05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42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Generate Wikipedia like KB from scratch</a:t>
            </a:r>
          </a:p>
          <a:p>
            <a:r>
              <a:rPr lang="en-US" dirty="0" smtClean="0"/>
              <a:t>Need many technologies to create it.</a:t>
            </a:r>
          </a:p>
          <a:p>
            <a:r>
              <a:rPr lang="en-US" dirty="0" smtClean="0"/>
              <a:t>What are the hard parts?</a:t>
            </a:r>
          </a:p>
          <a:p>
            <a:pPr lvl="1"/>
            <a:r>
              <a:rPr lang="en-US" dirty="0" smtClean="0"/>
              <a:t>Scalability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990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Wikipedia &lt;-&gt; Cold-Start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1" b="4762"/>
          <a:stretch/>
        </p:blipFill>
        <p:spPr bwMode="auto">
          <a:xfrm>
            <a:off x="457200" y="1785256"/>
            <a:ext cx="8267502" cy="4165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876800" y="3276600"/>
            <a:ext cx="1676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Infobox</a:t>
            </a:r>
            <a:endParaRPr lang="en-US" sz="2400" b="1" dirty="0">
              <a:solidFill>
                <a:srgbClr val="FFFF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43601" y="3962400"/>
            <a:ext cx="990599" cy="13716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55751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Wikipedia &lt;-&gt; Cold-Start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1" b="4762"/>
          <a:stretch/>
        </p:blipFill>
        <p:spPr bwMode="auto">
          <a:xfrm>
            <a:off x="457200" y="1785256"/>
            <a:ext cx="8267502" cy="4165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429000" y="1778000"/>
            <a:ext cx="1676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Summary</a:t>
            </a:r>
            <a:endParaRPr lang="en-US" sz="2400" b="1" dirty="0">
              <a:solidFill>
                <a:srgbClr val="FFFF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438400" y="2463800"/>
            <a:ext cx="1164774" cy="6604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21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Wikipedia &lt;-&gt; Cold-Start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1" b="4762"/>
          <a:stretch/>
        </p:blipFill>
        <p:spPr bwMode="auto">
          <a:xfrm>
            <a:off x="457200" y="1785256"/>
            <a:ext cx="8267502" cy="4165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267201" y="4305300"/>
            <a:ext cx="1676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Entity Links</a:t>
            </a:r>
            <a:endParaRPr lang="en-US" sz="2400" b="1" dirty="0">
              <a:solidFill>
                <a:srgbClr val="FFFF00"/>
              </a:solidFill>
            </a:endParaRPr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flipH="1" flipV="1">
            <a:off x="4419600" y="3868056"/>
            <a:ext cx="685801" cy="43724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114800" y="3733800"/>
            <a:ext cx="476151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85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Wikipedia &lt;-&gt; Cold-Start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1" b="4762"/>
          <a:stretch/>
        </p:blipFill>
        <p:spPr bwMode="auto">
          <a:xfrm>
            <a:off x="457200" y="1785256"/>
            <a:ext cx="8267502" cy="4165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1905000" y="3086100"/>
            <a:ext cx="2286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Cross Language Links</a:t>
            </a:r>
            <a:endParaRPr lang="en-US" sz="2400" b="1" dirty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295400" y="3771900"/>
            <a:ext cx="1890488" cy="17145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22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Cold-Start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Clustering harder than Entity Linking</a:t>
            </a:r>
          </a:p>
          <a:p>
            <a:pPr lvl="1"/>
            <a:r>
              <a:rPr lang="en-US" dirty="0" smtClean="0"/>
              <a:t>In Entity Linking you have a KB</a:t>
            </a:r>
          </a:p>
          <a:p>
            <a:r>
              <a:rPr lang="en-US" dirty="0" smtClean="0"/>
              <a:t>Relation extraction</a:t>
            </a:r>
          </a:p>
          <a:p>
            <a:pPr lvl="1"/>
            <a:r>
              <a:rPr lang="en-US" dirty="0" smtClean="0"/>
              <a:t>Last several years at TAC shown how hard this is</a:t>
            </a:r>
          </a:p>
          <a:p>
            <a:r>
              <a:rPr lang="en-US" dirty="0" smtClean="0"/>
              <a:t>How do you test it?</a:t>
            </a:r>
          </a:p>
          <a:p>
            <a:r>
              <a:rPr lang="en-US" dirty="0" smtClean="0"/>
              <a:t>How do you scale?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511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System </a:t>
            </a:r>
            <a:r>
              <a:rPr lang="en-US" dirty="0">
                <a:latin typeface="Arial" charset="0"/>
                <a:cs typeface="Arial" charset="0"/>
              </a:rPr>
              <a:t>D</a:t>
            </a:r>
            <a:r>
              <a:rPr lang="en-US" dirty="0" smtClean="0">
                <a:latin typeface="Arial" charset="0"/>
                <a:cs typeface="Arial" charset="0"/>
              </a:rPr>
              <a:t>iagram</a:t>
            </a:r>
            <a:endParaRPr lang="en-US" dirty="0"/>
          </a:p>
        </p:txBody>
      </p:sp>
      <p:sp>
        <p:nvSpPr>
          <p:cNvPr id="5" name="Flowchart: Multidocument 4"/>
          <p:cNvSpPr/>
          <p:nvPr/>
        </p:nvSpPr>
        <p:spPr>
          <a:xfrm>
            <a:off x="1745345" y="1645715"/>
            <a:ext cx="1870096" cy="690619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Corpus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745345" y="5291353"/>
            <a:ext cx="1263101" cy="880847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Lorify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KB Entries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37527" y="5457380"/>
            <a:ext cx="1430073" cy="5426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Entity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Clustering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37527" y="4504695"/>
            <a:ext cx="1430073" cy="5487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Entity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Linking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34299" y="4473555"/>
            <a:ext cx="1594686" cy="6042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Infobox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Extraction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4299" y="3564958"/>
            <a:ext cx="1594686" cy="6042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In-Doc</a:t>
            </a: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Coref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34299" y="2686577"/>
            <a:ext cx="1594686" cy="5580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Entity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Extraction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52014" y="2792944"/>
            <a:ext cx="1430073" cy="3453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Zoning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5" idx="2"/>
            <a:endCxn id="12" idx="0"/>
          </p:cNvCxnSpPr>
          <p:nvPr/>
        </p:nvCxnSpPr>
        <p:spPr>
          <a:xfrm>
            <a:off x="2550352" y="2310180"/>
            <a:ext cx="16699" cy="4827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3"/>
            <a:endCxn id="11" idx="1"/>
          </p:cNvCxnSpPr>
          <p:nvPr/>
        </p:nvCxnSpPr>
        <p:spPr>
          <a:xfrm>
            <a:off x="3282088" y="2965599"/>
            <a:ext cx="35221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2"/>
            <a:endCxn id="10" idx="0"/>
          </p:cNvCxnSpPr>
          <p:nvPr/>
        </p:nvCxnSpPr>
        <p:spPr>
          <a:xfrm>
            <a:off x="4431642" y="3244621"/>
            <a:ext cx="0" cy="3203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099081" y="5053490"/>
            <a:ext cx="0" cy="40388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3"/>
            <a:endCxn id="8" idx="1"/>
          </p:cNvCxnSpPr>
          <p:nvPr/>
        </p:nvCxnSpPr>
        <p:spPr>
          <a:xfrm>
            <a:off x="5228985" y="4775701"/>
            <a:ext cx="808541" cy="33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2"/>
            <a:endCxn id="9" idx="0"/>
          </p:cNvCxnSpPr>
          <p:nvPr/>
        </p:nvCxnSpPr>
        <p:spPr>
          <a:xfrm>
            <a:off x="4431642" y="4169250"/>
            <a:ext cx="0" cy="30430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634299" y="5457380"/>
            <a:ext cx="1594686" cy="5487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Information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Fusion</a:t>
            </a:r>
          </a:p>
        </p:txBody>
      </p:sp>
      <p:cxnSp>
        <p:nvCxnSpPr>
          <p:cNvPr id="20" name="Straight Arrow Connector 19"/>
          <p:cNvCxnSpPr>
            <a:stCxn id="7" idx="1"/>
            <a:endCxn id="19" idx="3"/>
          </p:cNvCxnSpPr>
          <p:nvPr/>
        </p:nvCxnSpPr>
        <p:spPr>
          <a:xfrm flipH="1">
            <a:off x="5228985" y="5728695"/>
            <a:ext cx="808541" cy="308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1"/>
            <a:endCxn id="6" idx="4"/>
          </p:cNvCxnSpPr>
          <p:nvPr/>
        </p:nvCxnSpPr>
        <p:spPr>
          <a:xfrm flipH="1" flipV="1">
            <a:off x="3008446" y="5731777"/>
            <a:ext cx="625853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5228985" y="4926157"/>
            <a:ext cx="808544" cy="69062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549053" y="5053491"/>
            <a:ext cx="1" cy="40388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73755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12.2|5.6|3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8|14|5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3.9|5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3.6|8|14.4|17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8.1|10.9|4.9|10.3|11.3|10.3|16.9|1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8.1|10.9|4.9|10.3|11.3|10.3|16.9|1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9|13.2|10|16.6|2.3|5.9|17.9|1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14.2|8|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1|0.5|0.7|2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6679</TotalTime>
  <Words>875</Words>
  <Application>Microsoft Office PowerPoint</Application>
  <PresentationFormat>On-screen Show (4:3)</PresentationFormat>
  <Paragraphs>229</Paragraphs>
  <Slides>25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Cold-Start KBP Something from Nothing</vt:lpstr>
      <vt:lpstr>What is Cold-Start KBP?</vt:lpstr>
      <vt:lpstr>Overview</vt:lpstr>
      <vt:lpstr>Wikipedia &lt;-&gt; Cold-Start</vt:lpstr>
      <vt:lpstr>Wikipedia &lt;-&gt; Cold-Start</vt:lpstr>
      <vt:lpstr>Wikipedia &lt;-&gt; Cold-Start</vt:lpstr>
      <vt:lpstr>Wikipedia &lt;-&gt; Cold-Start</vt:lpstr>
      <vt:lpstr>Why is Cold-Start Hard?</vt:lpstr>
      <vt:lpstr>System Diagram</vt:lpstr>
      <vt:lpstr>System Diagram</vt:lpstr>
      <vt:lpstr>Entity Clustering</vt:lpstr>
      <vt:lpstr>MCMC Clustering</vt:lpstr>
      <vt:lpstr>Proposal System</vt:lpstr>
      <vt:lpstr>Movement Step</vt:lpstr>
      <vt:lpstr>Performance of Base Model</vt:lpstr>
      <vt:lpstr>Singleton Step</vt:lpstr>
      <vt:lpstr>With Singletons </vt:lpstr>
      <vt:lpstr>Convergence</vt:lpstr>
      <vt:lpstr>Thermostat</vt:lpstr>
      <vt:lpstr>Temperature : Steady vs. Dropping vs. Zero</vt:lpstr>
      <vt:lpstr>Clustering Algorithm</vt:lpstr>
      <vt:lpstr>MCMC Clustering</vt:lpstr>
      <vt:lpstr>Producing Final KB</vt:lpstr>
      <vt:lpstr>Results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smonahan</dc:creator>
  <cp:lastModifiedBy>smonahan</cp:lastModifiedBy>
  <cp:revision>68</cp:revision>
  <dcterms:created xsi:type="dcterms:W3CDTF">2012-10-28T15:52:21Z</dcterms:created>
  <dcterms:modified xsi:type="dcterms:W3CDTF">2012-11-06T17:18:31Z</dcterms:modified>
</cp:coreProperties>
</file>