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2" r:id="rId14"/>
    <p:sldId id="270" r:id="rId15"/>
    <p:sldId id="263" r:id="rId16"/>
    <p:sldId id="271" r:id="rId17"/>
    <p:sldId id="272" r:id="rId18"/>
    <p:sldId id="273" r:id="rId19"/>
    <p:sldId id="274" r:id="rId20"/>
    <p:sldId id="275" r:id="rId21"/>
    <p:sldId id="279" r:id="rId22"/>
    <p:sldId id="282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76" r:id="rId31"/>
    <p:sldId id="277" r:id="rId32"/>
    <p:sldId id="278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360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Teams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8.0</c:v>
                </c:pt>
                <c:pt idx="1">
                  <c:v>15.0</c:v>
                </c:pt>
                <c:pt idx="2">
                  <c:v>14.0</c:v>
                </c:pt>
                <c:pt idx="3">
                  <c:v>11.0</c:v>
                </c:pt>
                <c:pt idx="4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5176504"/>
        <c:axId val="2045179448"/>
      </c:barChart>
      <c:catAx>
        <c:axId val="2045176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5179448"/>
        <c:crosses val="autoZero"/>
        <c:auto val="1"/>
        <c:lblAlgn val="ctr"/>
        <c:lblOffset val="100"/>
        <c:noMultiLvlLbl val="0"/>
      </c:catAx>
      <c:valAx>
        <c:axId val="2045179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5176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Runs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16.0</c:v>
                </c:pt>
                <c:pt idx="1">
                  <c:v>31.0</c:v>
                </c:pt>
                <c:pt idx="2">
                  <c:v>31.0</c:v>
                </c:pt>
                <c:pt idx="3">
                  <c:v>27.0</c:v>
                </c:pt>
                <c:pt idx="4">
                  <c:v>53.0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680312"/>
        <c:axId val="2020683256"/>
      </c:barChart>
      <c:catAx>
        <c:axId val="202068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0683256"/>
        <c:crosses val="autoZero"/>
        <c:auto val="1"/>
        <c:lblAlgn val="ctr"/>
        <c:lblOffset val="100"/>
        <c:noMultiLvlLbl val="0"/>
      </c:catAx>
      <c:valAx>
        <c:axId val="2020683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0680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A1D0-D03C-3845-B5FF-05B50A4EB98C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9DDB-F4B0-0A46-A0CD-B98C59A9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total. 9 US. 2</a:t>
            </a:r>
            <a:r>
              <a:rPr lang="en-US" baseline="0" dirty="0" smtClean="0"/>
              <a:t> China, 2 Spain. 1 from Germany, India, Russia, Korea, Ireland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9DDB-F4B0-0A46-A0CD-B98C59A976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9DDB-F4B0-0A46-A0CD-B98C59A976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9DDB-F4B0-0A46-A0CD-B98C59A976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680640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10F2-4BCF-DE4A-9581-8C5F547A9EA1}" type="datetimeFigureOut">
              <a:rPr lang="en-US" smtClean="0"/>
              <a:t>11/15/13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Overview of the TAC2013 Knowledge Base Population Evaluation:</a:t>
            </a:r>
            <a:br>
              <a:rPr lang="en-US" sz="3600" dirty="0" smtClean="0"/>
            </a:br>
            <a:r>
              <a:rPr lang="en-US" sz="3600" b="1" dirty="0" smtClean="0"/>
              <a:t>English Slot Filling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Mihai Surdeanu</a:t>
            </a:r>
          </a:p>
          <a:p>
            <a:endParaRPr lang="en-US" dirty="0" smtClean="0"/>
          </a:p>
          <a:p>
            <a:r>
              <a:rPr lang="en-US" dirty="0" smtClean="0"/>
              <a:t>with a lot help from: </a:t>
            </a:r>
            <a:r>
              <a:rPr lang="en-US" dirty="0" err="1" smtClean="0"/>
              <a:t>Hoa</a:t>
            </a:r>
            <a:r>
              <a:rPr lang="en-US" dirty="0" smtClean="0"/>
              <a:t> Dang, Joe Ellis, </a:t>
            </a:r>
            <a:r>
              <a:rPr lang="en-US" dirty="0" err="1" smtClean="0"/>
              <a:t>Heng</a:t>
            </a:r>
            <a:r>
              <a:rPr lang="en-US" dirty="0" smtClean="0"/>
              <a:t> </a:t>
            </a:r>
            <a:r>
              <a:rPr lang="en-US" dirty="0" err="1" smtClean="0"/>
              <a:t>Ji</a:t>
            </a:r>
            <a:r>
              <a:rPr lang="en-US" dirty="0" smtClean="0"/>
              <a:t>, and Ralph </a:t>
            </a:r>
            <a:r>
              <a:rPr lang="en-US" dirty="0" err="1" smtClean="0"/>
              <a:t>Grishman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3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pic>
        <p:nvPicPr>
          <p:cNvPr id="6" name="Picture 5" descr="Screen Shot 2013-11-12 at 2.2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5" y="1659618"/>
            <a:ext cx="7143750" cy="47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6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Trends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819669"/>
              </p:ext>
            </p:extLst>
          </p:nvPr>
        </p:nvGraphicFramePr>
        <p:xfrm>
          <a:off x="1000124" y="2057399"/>
          <a:ext cx="7159625" cy="35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0125" y="6111875"/>
            <a:ext cx="508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teams who submitted at least one SF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4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Trends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22659"/>
              </p:ext>
            </p:extLst>
          </p:nvPr>
        </p:nvGraphicFramePr>
        <p:xfrm>
          <a:off x="1270000" y="2057399"/>
          <a:ext cx="66675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9976" y="611187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SF submissions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Task Was Harder This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Harder</a:t>
            </a:r>
          </a:p>
          <a:p>
            <a:pPr lvl="1"/>
            <a:r>
              <a:rPr lang="en-US" dirty="0" smtClean="0"/>
              <a:t>Stricter scoring</a:t>
            </a:r>
          </a:p>
          <a:p>
            <a:pPr lvl="1"/>
            <a:r>
              <a:rPr lang="en-US" dirty="0" smtClean="0"/>
              <a:t>More complex queries, with a more uniform slot distribution</a:t>
            </a:r>
          </a:p>
          <a:p>
            <a:endParaRPr lang="en-US" dirty="0"/>
          </a:p>
          <a:p>
            <a:r>
              <a:rPr lang="en-US" dirty="0" smtClean="0"/>
              <a:t>Easier</a:t>
            </a:r>
          </a:p>
          <a:p>
            <a:pPr lvl="1"/>
            <a:r>
              <a:rPr lang="en-US" dirty="0" smtClean="0"/>
              <a:t>Extracting redundant fillers is somewhat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7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pic>
        <p:nvPicPr>
          <p:cNvPr id="5" name="Picture 4" descr="Screen Shot 2013-11-12 at 2.4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23" y="1623501"/>
            <a:ext cx="6279777" cy="51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3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pic>
        <p:nvPicPr>
          <p:cNvPr id="5" name="Picture 4" descr="Screen Shot 2013-11-12 at 2.4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23" y="1623501"/>
            <a:ext cx="6279777" cy="51074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67250" y="2108200"/>
            <a:ext cx="682625" cy="46101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64375" y="2101850"/>
            <a:ext cx="682625" cy="46101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1987923" y="2247900"/>
            <a:ext cx="2190377" cy="4025900"/>
          </a:xfrm>
          <a:prstGeom prst="wedgeRoundRectCallout">
            <a:avLst>
              <a:gd name="adj1" fmla="val 65278"/>
              <a:gd name="adj2" fmla="val 189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Official scores are generally higher than diagnostic scores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Redundant fillers are easier to extract. That’s why they are already in the KB?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13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pic>
        <p:nvPicPr>
          <p:cNvPr id="5" name="Picture 4" descr="Screen Shot 2013-11-12 at 2.4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23" y="1623501"/>
            <a:ext cx="6279777" cy="5107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64375" y="6464300"/>
            <a:ext cx="682625" cy="2476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861423" y="4343400"/>
            <a:ext cx="2190377" cy="1600200"/>
          </a:xfrm>
          <a:prstGeom prst="wedgeRoundRectCallout">
            <a:avLst>
              <a:gd name="adj1" fmla="val 20632"/>
              <a:gd name="adj2" fmla="val 712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Harder task: this score was 81.4 in 2012.</a:t>
            </a:r>
          </a:p>
        </p:txBody>
      </p:sp>
    </p:spTree>
    <p:extLst>
      <p:ext uri="{BB962C8B-B14F-4D97-AF65-F5344CB8AC3E}">
        <p14:creationId xmlns:p14="http://schemas.microsoft.com/office/powerpoint/2010/main" val="419569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pic>
        <p:nvPicPr>
          <p:cNvPr id="5" name="Picture 4" descr="Screen Shot 2013-11-12 at 2.4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23" y="1623501"/>
            <a:ext cx="6279777" cy="5107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64375" y="2094056"/>
            <a:ext cx="682625" cy="150004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746501" y="2286000"/>
            <a:ext cx="2997200" cy="2108200"/>
          </a:xfrm>
          <a:prstGeom prst="wedgeRoundRectCallout">
            <a:avLst>
              <a:gd name="adj1" fmla="val 57651"/>
              <a:gd name="adj2" fmla="val -208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Increased performance:</a:t>
            </a:r>
          </a:p>
          <a:p>
            <a:pPr algn="ctr"/>
            <a:r>
              <a:rPr lang="en-US" sz="2400" dirty="0" smtClean="0"/>
              <a:t>6 systems over 30 F1. Last year, there were only 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89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pic>
        <p:nvPicPr>
          <p:cNvPr id="5" name="Picture 4" descr="Screen Shot 2013-11-12 at 2.4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23" y="1623501"/>
            <a:ext cx="6279777" cy="5107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64375" y="4025900"/>
            <a:ext cx="682625" cy="50799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746501" y="3632200"/>
            <a:ext cx="2997200" cy="2108200"/>
          </a:xfrm>
          <a:prstGeom prst="wedgeRoundRectCallout">
            <a:avLst>
              <a:gd name="adj1" fmla="val 57651"/>
              <a:gd name="adj2" fmla="val -208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Increased performance:</a:t>
            </a:r>
          </a:p>
          <a:p>
            <a:pPr algn="ctr"/>
            <a:r>
              <a:rPr lang="en-US" sz="2400" dirty="0" smtClean="0"/>
              <a:t>Median: 15.7 F1.</a:t>
            </a:r>
          </a:p>
          <a:p>
            <a:pPr algn="ctr"/>
            <a:r>
              <a:rPr lang="en-US" sz="2400" dirty="0" smtClean="0"/>
              <a:t>Last year: 9.9 F1.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758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Slot filling (SF): extract values of specified attributes for a given entity from a large collection of natural language texts. </a:t>
            </a:r>
          </a:p>
          <a:p>
            <a:r>
              <a:rPr lang="en-US" dirty="0" smtClean="0"/>
              <a:t>This was the 5</a:t>
            </a:r>
            <a:r>
              <a:rPr lang="en-US" baseline="30000" dirty="0" smtClean="0"/>
              <a:t>th</a:t>
            </a:r>
            <a:r>
              <a:rPr lang="en-US" dirty="0" smtClean="0"/>
              <a:t> year for the KBP SF evaluation </a:t>
            </a:r>
          </a:p>
          <a:p>
            <a:r>
              <a:rPr lang="en-US" dirty="0" smtClean="0"/>
              <a:t>A few new things 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pic>
        <p:nvPicPr>
          <p:cNvPr id="5" name="Picture 4" descr="Screen Shot 2013-11-12 at 2.4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23" y="1623501"/>
            <a:ext cx="6279777" cy="5107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64375" y="6464300"/>
            <a:ext cx="682625" cy="2476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969186" y="2622550"/>
            <a:ext cx="2190377" cy="1600200"/>
          </a:xfrm>
          <a:prstGeom prst="wedgeRoundRectCallout">
            <a:avLst>
              <a:gd name="adj1" fmla="val 18893"/>
              <a:gd name="adj2" fmla="val -597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Perspective:</a:t>
            </a:r>
          </a:p>
          <a:p>
            <a:pPr algn="ctr"/>
            <a:r>
              <a:rPr lang="en-US" sz="2400" dirty="0" smtClean="0"/>
              <a:t>We are at 54% of human performance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9775" y="2082800"/>
            <a:ext cx="682625" cy="2476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Distribution of Slots in Evaluation Queries</a:t>
            </a:r>
            <a:endParaRPr lang="en-US" sz="3600" dirty="0"/>
          </a:p>
        </p:txBody>
      </p:sp>
      <p:pic>
        <p:nvPicPr>
          <p:cNvPr id="4" name="Picture 3" descr="Screen Shot 2013-11-13 at 12.21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587500"/>
            <a:ext cx="7073900" cy="5082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866" y="6444588"/>
            <a:ext cx="367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4323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Distribution of Slots in Evaluation Queries</a:t>
            </a:r>
            <a:endParaRPr lang="en-US" sz="3600" dirty="0"/>
          </a:p>
        </p:txBody>
      </p:sp>
      <p:pic>
        <p:nvPicPr>
          <p:cNvPr id="4" name="Picture 3" descr="Screen Shot 2013-11-13 at 12.21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587500"/>
            <a:ext cx="7073900" cy="5082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866" y="6444588"/>
            <a:ext cx="367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…</a:t>
            </a:r>
            <a:endParaRPr lang="en-US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552700" y="1852756"/>
            <a:ext cx="5219700" cy="3468544"/>
            <a:chOff x="2552700" y="1852756"/>
            <a:chExt cx="5219700" cy="3468544"/>
          </a:xfrm>
        </p:grpSpPr>
        <p:sp>
          <p:nvSpPr>
            <p:cNvPr id="6" name="Rectangle 5"/>
            <p:cNvSpPr/>
            <p:nvPr/>
          </p:nvSpPr>
          <p:spPr>
            <a:xfrm>
              <a:off x="6381750" y="1852756"/>
              <a:ext cx="1390650" cy="3278044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2552700" y="2032000"/>
              <a:ext cx="3479801" cy="3289300"/>
            </a:xfrm>
            <a:prstGeom prst="wedgeRoundRectCallout">
              <a:avLst>
                <a:gd name="adj1" fmla="val 57651"/>
                <a:gd name="adj2" fmla="val -2084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/>
                <a:t>Harder data: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13 slots needed to cover 60% of data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Some of these are hard.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In 2011, only 7 slots needed to cover 60% of data.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155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Lenient Scoring</a:t>
            </a:r>
            <a:endParaRPr lang="en-US" dirty="0"/>
          </a:p>
        </p:txBody>
      </p:sp>
      <p:pic>
        <p:nvPicPr>
          <p:cNvPr id="3" name="Picture 2" descr="Screen Shot 2013-11-15 at 3.1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51002"/>
            <a:ext cx="7023100" cy="50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Lenient Scoring</a:t>
            </a:r>
            <a:endParaRPr lang="en-US" dirty="0"/>
          </a:p>
        </p:txBody>
      </p:sp>
      <p:pic>
        <p:nvPicPr>
          <p:cNvPr id="3" name="Picture 2" descr="Screen Shot 2013-11-15 at 3.1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51002"/>
            <a:ext cx="7023100" cy="503874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410386" y="2514600"/>
            <a:ext cx="2190377" cy="3194050"/>
          </a:xfrm>
          <a:prstGeom prst="wedgeRoundRectCallout">
            <a:avLst>
              <a:gd name="adj1" fmla="val 44404"/>
              <a:gd name="adj2" fmla="val 696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 directly comparable with the official scores due to collapsing of </a:t>
            </a:r>
            <a:r>
              <a:rPr lang="en-US" sz="2400" dirty="0" err="1" smtClean="0"/>
              <a:t>per:title</a:t>
            </a: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318375" y="6435746"/>
            <a:ext cx="682625" cy="2476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1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Lenient Scoring</a:t>
            </a:r>
            <a:endParaRPr lang="en-US" dirty="0"/>
          </a:p>
        </p:txBody>
      </p:sp>
      <p:pic>
        <p:nvPicPr>
          <p:cNvPr id="3" name="Picture 2" descr="Screen Shot 2013-11-15 at 3.1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51002"/>
            <a:ext cx="7023100" cy="5038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8375" y="3933846"/>
            <a:ext cx="682625" cy="2476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410386" y="2552700"/>
            <a:ext cx="2190377" cy="698500"/>
          </a:xfrm>
          <a:prstGeom prst="wedgeRoundRectCallout">
            <a:avLst>
              <a:gd name="adj1" fmla="val 43244"/>
              <a:gd name="adj2" fmla="val 1332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System bug?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4036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Lenient Scoring</a:t>
            </a:r>
            <a:endParaRPr lang="en-US" dirty="0"/>
          </a:p>
        </p:txBody>
      </p:sp>
      <p:pic>
        <p:nvPicPr>
          <p:cNvPr id="3" name="Picture 2" descr="Screen Shot 2013-11-15 at 3.1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51002"/>
            <a:ext cx="7023100" cy="5038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32275" y="2384446"/>
            <a:ext cx="682625" cy="43053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410386" y="2514600"/>
            <a:ext cx="2438214" cy="3581400"/>
          </a:xfrm>
          <a:prstGeom prst="wedgeRoundRectCallout">
            <a:avLst>
              <a:gd name="adj1" fmla="val -63440"/>
              <a:gd name="adj2" fmla="val -154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About the same as the official scores.</a:t>
            </a:r>
          </a:p>
          <a:p>
            <a:pPr algn="ctr"/>
            <a:r>
              <a:rPr lang="en-US" sz="2400" dirty="0" smtClean="0"/>
              <a:t>If systems identify the correct docs, they can extract correct offsets.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1049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Lenient Scoring</a:t>
            </a:r>
            <a:endParaRPr lang="en-US" dirty="0"/>
          </a:p>
        </p:txBody>
      </p:sp>
      <p:pic>
        <p:nvPicPr>
          <p:cNvPr id="3" name="Picture 2" descr="Screen Shot 2013-11-15 at 3.1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51002"/>
            <a:ext cx="7023100" cy="5038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7475" y="2384446"/>
            <a:ext cx="682625" cy="43053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797114" y="3654446"/>
            <a:ext cx="2438214" cy="1285854"/>
          </a:xfrm>
          <a:prstGeom prst="wedgeRoundRectCallout">
            <a:avLst>
              <a:gd name="adj1" fmla="val 56360"/>
              <a:gd name="adj2" fmla="val -228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are much higher for some systems.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912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Lenient Scoring</a:t>
            </a:r>
            <a:endParaRPr lang="en-US" dirty="0"/>
          </a:p>
        </p:txBody>
      </p:sp>
      <p:pic>
        <p:nvPicPr>
          <p:cNvPr id="3" name="Picture 2" descr="Screen Shot 2013-11-15 at 3.1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51002"/>
            <a:ext cx="7023100" cy="5038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7475" y="2997200"/>
            <a:ext cx="1546225" cy="355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708214" y="2828946"/>
            <a:ext cx="2438214" cy="1679554"/>
          </a:xfrm>
          <a:prstGeom prst="wedgeRoundRectCallout">
            <a:avLst>
              <a:gd name="adj1" fmla="val 56360"/>
              <a:gd name="adj2" fmla="val -228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Extracted fillers from documents not in the source corpus.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9040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Lenient Scoring</a:t>
            </a:r>
            <a:endParaRPr lang="en-US" dirty="0"/>
          </a:p>
        </p:txBody>
      </p:sp>
      <p:pic>
        <p:nvPicPr>
          <p:cNvPr id="3" name="Picture 2" descr="Screen Shot 2013-11-15 at 3.1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51002"/>
            <a:ext cx="7023100" cy="5038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7475" y="4775200"/>
            <a:ext cx="1546225" cy="3556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708214" y="4508500"/>
            <a:ext cx="2438214" cy="1679554"/>
          </a:xfrm>
          <a:prstGeom prst="wedgeRoundRectCallout">
            <a:avLst>
              <a:gd name="adj1" fmla="val 56360"/>
              <a:gd name="adj2" fmla="val -228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Inferred relations not explicitly stated in text.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106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Annotation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per:title</a:t>
            </a:r>
            <a:endParaRPr lang="en-US" dirty="0" smtClean="0"/>
          </a:p>
          <a:p>
            <a:pPr lvl="1"/>
            <a:r>
              <a:rPr lang="en-US" dirty="0" smtClean="0"/>
              <a:t>Titles at different organizations are different</a:t>
            </a:r>
          </a:p>
          <a:p>
            <a:pPr lvl="1"/>
            <a:r>
              <a:rPr lang="en-US" dirty="0" smtClean="0"/>
              <a:t>Mitt Romney</a:t>
            </a:r>
          </a:p>
          <a:p>
            <a:pPr lvl="2"/>
            <a:r>
              <a:rPr lang="en-US" dirty="0" smtClean="0"/>
              <a:t>CEO at </a:t>
            </a:r>
            <a:r>
              <a:rPr lang="en-US" b="1" dirty="0" smtClean="0"/>
              <a:t>Bain Capital</a:t>
            </a:r>
          </a:p>
          <a:p>
            <a:pPr lvl="2"/>
            <a:r>
              <a:rPr lang="en-US" dirty="0" smtClean="0"/>
              <a:t>CEO at </a:t>
            </a:r>
            <a:r>
              <a:rPr lang="en-US" b="1" dirty="0" smtClean="0"/>
              <a:t>Bain &amp; Company</a:t>
            </a:r>
          </a:p>
          <a:p>
            <a:pPr lvl="2"/>
            <a:r>
              <a:rPr lang="en-US" dirty="0" smtClean="0"/>
              <a:t>CEO at </a:t>
            </a:r>
            <a:r>
              <a:rPr lang="en-US" b="1" dirty="0" smtClean="0"/>
              <a:t>2002 Winter Olympics</a:t>
            </a:r>
          </a:p>
          <a:p>
            <a:endParaRPr lang="en-US" dirty="0" smtClean="0"/>
          </a:p>
          <a:p>
            <a:r>
              <a:rPr lang="en-US" dirty="0" err="1" smtClean="0"/>
              <a:t>per:employee_of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per:member_of</a:t>
            </a:r>
            <a:r>
              <a:rPr lang="en-US" dirty="0" smtClean="0"/>
              <a:t> = </a:t>
            </a:r>
            <a:r>
              <a:rPr lang="en-US" dirty="0" err="1" smtClean="0"/>
              <a:t>per:employee_or_member_of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Entities </a:t>
            </a:r>
            <a:r>
              <a:rPr lang="en-US" dirty="0" smtClean="0"/>
              <a:t>in meta data can be used as query input or output</a:t>
            </a:r>
          </a:p>
          <a:p>
            <a:pPr lvl="1"/>
            <a:r>
              <a:rPr lang="en-US" dirty="0" smtClean="0"/>
              <a:t>Consider post authors as filler candidates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582041" y="2607707"/>
            <a:ext cx="476250" cy="914400"/>
          </a:xfrm>
          <a:prstGeom prst="rightBrace">
            <a:avLst/>
          </a:prstGeom>
          <a:ln w="381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27625" y="2857500"/>
            <a:ext cx="1805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different fillers!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504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successful approaches combine distant supervision (DS) with rules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DS models with built-in noise reduction (Stanford)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36700" y="2870200"/>
            <a:ext cx="1308100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36700" y="3441700"/>
            <a:ext cx="1308100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009900" y="2870200"/>
            <a:ext cx="279400" cy="1003300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29000" y="3149600"/>
            <a:ext cx="1308100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36700" y="4140200"/>
            <a:ext cx="1308100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29000" y="4140200"/>
            <a:ext cx="1308100" cy="431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984500" y="4140200"/>
            <a:ext cx="330200" cy="419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27600" y="3149600"/>
            <a:ext cx="205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(Stanford, NYU, BIT)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27600" y="4140200"/>
            <a:ext cx="113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(Saarland)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3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KBP system based on </a:t>
            </a:r>
            <a:r>
              <a:rPr lang="en-US" dirty="0" err="1" smtClean="0"/>
              <a:t>OpenIE</a:t>
            </a:r>
            <a:r>
              <a:rPr lang="en-US" dirty="0" smtClean="0"/>
              <a:t> (Washington)</a:t>
            </a:r>
          </a:p>
          <a:p>
            <a:pPr lvl="1"/>
            <a:r>
              <a:rPr lang="en-US" dirty="0" smtClean="0"/>
              <a:t>Extracted tuples (Arg1, </a:t>
            </a:r>
            <a:r>
              <a:rPr lang="en-US" dirty="0" err="1" smtClean="0"/>
              <a:t>Rel</a:t>
            </a:r>
            <a:r>
              <a:rPr lang="en-US" dirty="0" smtClean="0"/>
              <a:t>, Arg2) from the KBP corpus</a:t>
            </a:r>
          </a:p>
          <a:p>
            <a:pPr lvl="1"/>
            <a:r>
              <a:rPr lang="en-US" dirty="0" smtClean="0"/>
              <a:t>Manual written rules to map these tuples to KBP relations</a:t>
            </a:r>
          </a:p>
          <a:p>
            <a:r>
              <a:rPr lang="en-US" dirty="0" smtClean="0"/>
              <a:t>Bootstrapping dependency-based patterns (Beijing University of Posts and Telecommunications)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clustering of patterns (UPC)</a:t>
            </a:r>
          </a:p>
          <a:p>
            <a:r>
              <a:rPr lang="en-US" dirty="0" smtClean="0"/>
              <a:t>Combining observed and unlabeled data through matrix factorization (UMass)</a:t>
            </a:r>
          </a:p>
          <a:p>
            <a:r>
              <a:rPr lang="en-US" dirty="0" smtClean="0"/>
              <a:t>Inferring new relations from the stated ones using first-order logic rules learned BLP (UT)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7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Positive trends</a:t>
            </a:r>
          </a:p>
          <a:p>
            <a:pPr lvl="1"/>
            <a:r>
              <a:rPr lang="en-US" dirty="0" smtClean="0"/>
              <a:t>Most popular SF evaluation to date</a:t>
            </a:r>
          </a:p>
          <a:p>
            <a:pPr lvl="1"/>
            <a:r>
              <a:rPr lang="en-US" dirty="0" smtClean="0"/>
              <a:t>Best performance on average</a:t>
            </a:r>
          </a:p>
          <a:p>
            <a:r>
              <a:rPr lang="en-US" dirty="0" smtClean="0"/>
              <a:t>Things that need more work</a:t>
            </a:r>
          </a:p>
          <a:p>
            <a:pPr lvl="1"/>
            <a:r>
              <a:rPr lang="en-US" dirty="0" smtClean="0"/>
              <a:t>Still at ~50% of human performance</a:t>
            </a:r>
          </a:p>
          <a:p>
            <a:pPr lvl="1"/>
            <a:r>
              <a:rPr lang="en-US" dirty="0" smtClean="0"/>
              <a:t>Participant retention rate at lower than 50%</a:t>
            </a:r>
          </a:p>
          <a:p>
            <a:pPr lvl="2"/>
            <a:r>
              <a:rPr lang="en-US" dirty="0" smtClean="0"/>
              <a:t>Reduce barrier of entry: offer preprocessed data?</a:t>
            </a:r>
          </a:p>
          <a:p>
            <a:pPr lvl="3"/>
            <a:r>
              <a:rPr lang="en-US" dirty="0" smtClean="0"/>
              <a:t>Sentences containing &lt;entity, filler&gt; in training</a:t>
            </a:r>
          </a:p>
          <a:p>
            <a:pPr lvl="3"/>
            <a:r>
              <a:rPr lang="en-US" dirty="0" smtClean="0"/>
              <a:t>Sentences containing entity in testing</a:t>
            </a:r>
          </a:p>
          <a:p>
            <a:pPr lvl="3"/>
            <a:r>
              <a:rPr lang="en-US" dirty="0" smtClean="0"/>
              <a:t>NLP annotations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8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Provenance and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provenance and justification required</a:t>
            </a:r>
          </a:p>
          <a:p>
            <a:pPr lvl="1"/>
            <a:r>
              <a:rPr lang="en-US" dirty="0" smtClean="0"/>
              <a:t>Up to two mentions for slot/filler provenance</a:t>
            </a:r>
          </a:p>
          <a:p>
            <a:pPr lvl="1"/>
            <a:r>
              <a:rPr lang="en-US" dirty="0" smtClean="0"/>
              <a:t>Up to two sentences for justification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0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Provenance and Justification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5249" y="2806621"/>
            <a:ext cx="6400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baseline="30000" dirty="0"/>
              <a:t>Michelle Obama started her career as a corporate lawyer specializing in marketing and intellectual property. Michelle met Barack Obama when she was employed as a corporate attorney with the law firm Sidley Austin. She married him in 1992.</a:t>
            </a:r>
            <a:endParaRPr lang="en-US" sz="3600" i="1" dirty="0"/>
          </a:p>
        </p:txBody>
      </p:sp>
      <p:sp>
        <p:nvSpPr>
          <p:cNvPr id="5" name="Left Brace 4"/>
          <p:cNvSpPr/>
          <p:nvPr/>
        </p:nvSpPr>
        <p:spPr>
          <a:xfrm>
            <a:off x="2778124" y="1619250"/>
            <a:ext cx="460375" cy="914400"/>
          </a:xfrm>
          <a:prstGeom prst="lef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0729" y="181607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11499" y="1631691"/>
            <a:ext cx="311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entity: Michelle Obama</a:t>
            </a:r>
          </a:p>
          <a:p>
            <a:r>
              <a:rPr lang="en-US" sz="2400" dirty="0" smtClean="0"/>
              <a:t>slot: </a:t>
            </a:r>
            <a:r>
              <a:rPr lang="en-US" sz="2400" dirty="0" err="1" smtClean="0"/>
              <a:t>per:spouse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17831" y="5057597"/>
            <a:ext cx="57763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Entity provenance: “She”, “Michelle Obama”</a:t>
            </a:r>
          </a:p>
          <a:p>
            <a:r>
              <a:rPr lang="en-US" sz="2400" dirty="0" smtClean="0"/>
              <a:t>Filler provenance: “him”, “Barack Obama”</a:t>
            </a:r>
          </a:p>
          <a:p>
            <a:r>
              <a:rPr lang="en-US" sz="2400" dirty="0" smtClean="0"/>
              <a:t>Justification: “She married him in 1992.”</a:t>
            </a:r>
            <a:endParaRPr lang="en-US" sz="2400" dirty="0"/>
          </a:p>
        </p:txBody>
      </p:sp>
      <p:sp>
        <p:nvSpPr>
          <p:cNvPr id="9" name="Left Brace 8"/>
          <p:cNvSpPr/>
          <p:nvPr/>
        </p:nvSpPr>
        <p:spPr>
          <a:xfrm>
            <a:off x="2232019" y="5057597"/>
            <a:ext cx="460375" cy="1200328"/>
          </a:xfrm>
          <a:prstGeom prst="lef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65249" y="5454620"/>
            <a:ext cx="8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243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Source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million documents from </a:t>
            </a:r>
            <a:r>
              <a:rPr lang="en-US" dirty="0" err="1" smtClean="0"/>
              <a:t>Gigaword</a:t>
            </a:r>
            <a:endParaRPr lang="en-US" dirty="0" smtClean="0"/>
          </a:p>
          <a:p>
            <a:r>
              <a:rPr lang="en-US" dirty="0" smtClean="0"/>
              <a:t>One million web documents (similar to 2012)</a:t>
            </a:r>
          </a:p>
          <a:p>
            <a:r>
              <a:rPr lang="en-US" dirty="0" smtClean="0"/>
              <a:t>~100,000 documents from web discussion </a:t>
            </a:r>
            <a:r>
              <a:rPr lang="en-US" dirty="0" err="1" smtClean="0"/>
              <a:t>fora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Released as a single corpus for convenience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0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non-NIL response is assessed as: </a:t>
            </a:r>
            <a:r>
              <a:rPr lang="en-US" b="1" dirty="0" smtClean="0"/>
              <a:t>C</a:t>
            </a:r>
            <a:r>
              <a:rPr lang="en-US" dirty="0" smtClean="0"/>
              <a:t>orrect, </a:t>
            </a:r>
            <a:r>
              <a:rPr lang="en-US" dirty="0" err="1" smtClean="0"/>
              <a:t>ine</a:t>
            </a:r>
            <a:r>
              <a:rPr lang="en-US" b="1" dirty="0" err="1" smtClean="0"/>
              <a:t>X</a:t>
            </a:r>
            <a:r>
              <a:rPr lang="en-US" dirty="0" err="1" smtClean="0"/>
              <a:t>act</a:t>
            </a:r>
            <a:r>
              <a:rPr lang="en-US" dirty="0" smtClean="0"/>
              <a:t>, </a:t>
            </a:r>
            <a:r>
              <a:rPr lang="en-US" b="1" dirty="0" smtClean="0"/>
              <a:t>R</a:t>
            </a:r>
            <a:r>
              <a:rPr lang="en-US" dirty="0" smtClean="0"/>
              <a:t>edundant, or </a:t>
            </a:r>
            <a:r>
              <a:rPr lang="en-US" b="1" dirty="0" smtClean="0"/>
              <a:t>W</a:t>
            </a:r>
            <a:r>
              <a:rPr lang="en-US" dirty="0" smtClean="0"/>
              <a:t>rong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Justification contains &gt;2 sentences </a:t>
            </a:r>
            <a:r>
              <a:rPr lang="en-US" sz="24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Provenance and/or justification incomplete </a:t>
            </a:r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W</a:t>
            </a:r>
          </a:p>
          <a:p>
            <a:pPr lvl="1"/>
            <a:r>
              <a:rPr lang="en-US" dirty="0" smtClean="0"/>
              <a:t>Filler string incomplete or include extraneous material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X</a:t>
            </a:r>
          </a:p>
          <a:p>
            <a:pPr lvl="1"/>
            <a:r>
              <a:rPr lang="en-US" dirty="0" smtClean="0"/>
              <a:t>Text spans justify the extraction and filler is exact</a:t>
            </a:r>
          </a:p>
          <a:p>
            <a:pPr lvl="2"/>
            <a:r>
              <a:rPr lang="en-US" dirty="0" smtClean="0"/>
              <a:t>Filler exists in the KB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R</a:t>
            </a:r>
          </a:p>
          <a:p>
            <a:pPr lvl="2"/>
            <a:r>
              <a:rPr lang="en-US" dirty="0" smtClean="0"/>
              <a:t>Filler does not exist in KB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C</a:t>
            </a:r>
          </a:p>
          <a:p>
            <a:r>
              <a:rPr lang="en-US" dirty="0" smtClean="0"/>
              <a:t>Credit given for C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4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Precision, recall, and F1 score computed considering C and R fillers as correct</a:t>
            </a:r>
          </a:p>
          <a:p>
            <a:endParaRPr lang="en-US" dirty="0"/>
          </a:p>
          <a:p>
            <a:r>
              <a:rPr lang="en-US" dirty="0" smtClean="0"/>
              <a:t>Recall is tricky</a:t>
            </a:r>
          </a:p>
          <a:p>
            <a:pPr lvl="1"/>
            <a:r>
              <a:rPr lang="en-US" dirty="0" smtClean="0"/>
              <a:t>Gold keys constructed from</a:t>
            </a:r>
          </a:p>
          <a:p>
            <a:pPr lvl="2"/>
            <a:r>
              <a:rPr lang="en-US" dirty="0" smtClean="0"/>
              <a:t>System outputs judged as correct</a:t>
            </a:r>
          </a:p>
          <a:p>
            <a:pPr lvl="2"/>
            <a:r>
              <a:rPr lang="en-US" dirty="0" smtClean="0"/>
              <a:t>A manual key prepared by LDC annotators independently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127249" y="5937250"/>
            <a:ext cx="4222751" cy="612648"/>
          </a:xfrm>
          <a:prstGeom prst="wedgeRoundRectCallout">
            <a:avLst>
              <a:gd name="adj1" fmla="val -20833"/>
              <a:gd name="adj2" fmla="val -929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Also serves as a fair performance ceiling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1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859</Words>
  <Application>Microsoft Macintosh PowerPoint</Application>
  <PresentationFormat>On-screen Show (4:3)</PresentationFormat>
  <Paragraphs>150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Overview of the TAC2013 Knowledge Base Population Evaluation: English Slot Filling </vt:lpstr>
      <vt:lpstr>Introduction</vt:lpstr>
      <vt:lpstr>New: Annotation Guidelines</vt:lpstr>
      <vt:lpstr>New: Provenance and Justification</vt:lpstr>
      <vt:lpstr>New: Provenance and Justification</vt:lpstr>
      <vt:lpstr>New: Source Corpus</vt:lpstr>
      <vt:lpstr>Scoring Metric</vt:lpstr>
      <vt:lpstr>Scoring Metric</vt:lpstr>
      <vt:lpstr>participants</vt:lpstr>
      <vt:lpstr>Participants</vt:lpstr>
      <vt:lpstr>Participation Trends</vt:lpstr>
      <vt:lpstr>Participation Trends</vt:lpstr>
      <vt:lpstr>results</vt:lpstr>
      <vt:lpstr>The Task Was Harder This Year</vt:lpstr>
      <vt:lpstr>Overall Results</vt:lpstr>
      <vt:lpstr>Overall Results</vt:lpstr>
      <vt:lpstr>Overall Results</vt:lpstr>
      <vt:lpstr>Overall Results</vt:lpstr>
      <vt:lpstr>Overall Results</vt:lpstr>
      <vt:lpstr>Overall Results</vt:lpstr>
      <vt:lpstr>Distribution of Slots in Evaluation Queries</vt:lpstr>
      <vt:lpstr>Distribution of Slots in Evaluation Queries</vt:lpstr>
      <vt:lpstr>Results with Lenient Scoring</vt:lpstr>
      <vt:lpstr>Results with Lenient Scoring</vt:lpstr>
      <vt:lpstr>Results with Lenient Scoring</vt:lpstr>
      <vt:lpstr>Results with Lenient Scoring</vt:lpstr>
      <vt:lpstr>Results with Lenient Scoring</vt:lpstr>
      <vt:lpstr>Results with Lenient Scoring</vt:lpstr>
      <vt:lpstr>Results with Lenient Scoring</vt:lpstr>
      <vt:lpstr>Technology</vt:lpstr>
      <vt:lpstr>Technology</vt:lpstr>
      <vt:lpstr>Technology</vt:lpstr>
      <vt:lpstr>Conclusions</vt:lpstr>
    </vt:vector>
  </TitlesOfParts>
  <Company>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Surdeanu</dc:creator>
  <cp:lastModifiedBy>Mihai Surdeanu</cp:lastModifiedBy>
  <cp:revision>535</cp:revision>
  <dcterms:created xsi:type="dcterms:W3CDTF">2013-07-26T18:41:15Z</dcterms:created>
  <dcterms:modified xsi:type="dcterms:W3CDTF">2013-11-15T22:25:26Z</dcterms:modified>
</cp:coreProperties>
</file>