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3"/>
  </p:notesMasterIdLst>
  <p:handoutMasterIdLst>
    <p:handoutMasterId r:id="rId14"/>
  </p:handoutMasterIdLst>
  <p:sldIdLst>
    <p:sldId id="365" r:id="rId2"/>
    <p:sldId id="373" r:id="rId3"/>
    <p:sldId id="363" r:id="rId4"/>
    <p:sldId id="369" r:id="rId5"/>
    <p:sldId id="370" r:id="rId6"/>
    <p:sldId id="364" r:id="rId7"/>
    <p:sldId id="372" r:id="rId8"/>
    <p:sldId id="376" r:id="rId9"/>
    <p:sldId id="361" r:id="rId10"/>
    <p:sldId id="374" r:id="rId11"/>
    <p:sldId id="371" r:id="rId12"/>
  </p:sldIdLst>
  <p:sldSz cx="9144000" cy="6858000" type="screen4x3"/>
  <p:notesSz cx="68580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i="1" kern="1200">
        <a:solidFill>
          <a:srgbClr val="000000"/>
        </a:solidFill>
        <a:latin typeface="Gill Sans" charset="0"/>
        <a:ea typeface="ＭＳ Ｐゴシック" charset="0"/>
        <a:cs typeface="+mn-cs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i="1" kern="1200">
        <a:solidFill>
          <a:srgbClr val="000000"/>
        </a:solidFill>
        <a:latin typeface="Gill Sans" charset="0"/>
        <a:ea typeface="ＭＳ Ｐゴシック" charset="0"/>
        <a:cs typeface="+mn-cs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i="1" kern="1200">
        <a:solidFill>
          <a:srgbClr val="000000"/>
        </a:solidFill>
        <a:latin typeface="Gill Sans" charset="0"/>
        <a:ea typeface="ＭＳ Ｐゴシック" charset="0"/>
        <a:cs typeface="+mn-cs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i="1" kern="1200">
        <a:solidFill>
          <a:srgbClr val="000000"/>
        </a:solidFill>
        <a:latin typeface="Gill Sans" charset="0"/>
        <a:ea typeface="ＭＳ Ｐゴシック" charset="0"/>
        <a:cs typeface="+mn-cs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i="1" kern="1200">
        <a:solidFill>
          <a:srgbClr val="000000"/>
        </a:solidFill>
        <a:latin typeface="Gill Sans" charset="0"/>
        <a:ea typeface="ＭＳ Ｐゴシック" charset="0"/>
        <a:cs typeface="+mn-cs"/>
        <a:sym typeface="Gill Sans" charset="0"/>
      </a:defRPr>
    </a:lvl5pPr>
    <a:lvl6pPr marL="2286000" algn="l" defTabSz="457200" rtl="0" eaLnBrk="1" latinLnBrk="0" hangingPunct="1">
      <a:defRPr sz="4200" i="1" kern="1200">
        <a:solidFill>
          <a:srgbClr val="000000"/>
        </a:solidFill>
        <a:latin typeface="Gill Sans" charset="0"/>
        <a:ea typeface="ＭＳ Ｐゴシック" charset="0"/>
        <a:cs typeface="+mn-cs"/>
        <a:sym typeface="Gill Sans" charset="0"/>
      </a:defRPr>
    </a:lvl6pPr>
    <a:lvl7pPr marL="2743200" algn="l" defTabSz="457200" rtl="0" eaLnBrk="1" latinLnBrk="0" hangingPunct="1">
      <a:defRPr sz="4200" i="1" kern="1200">
        <a:solidFill>
          <a:srgbClr val="000000"/>
        </a:solidFill>
        <a:latin typeface="Gill Sans" charset="0"/>
        <a:ea typeface="ＭＳ Ｐゴシック" charset="0"/>
        <a:cs typeface="+mn-cs"/>
        <a:sym typeface="Gill Sans" charset="0"/>
      </a:defRPr>
    </a:lvl7pPr>
    <a:lvl8pPr marL="3200400" algn="l" defTabSz="457200" rtl="0" eaLnBrk="1" latinLnBrk="0" hangingPunct="1">
      <a:defRPr sz="4200" i="1" kern="1200">
        <a:solidFill>
          <a:srgbClr val="000000"/>
        </a:solidFill>
        <a:latin typeface="Gill Sans" charset="0"/>
        <a:ea typeface="ＭＳ Ｐゴシック" charset="0"/>
        <a:cs typeface="+mn-cs"/>
        <a:sym typeface="Gill Sans" charset="0"/>
      </a:defRPr>
    </a:lvl8pPr>
    <a:lvl9pPr marL="3657600" algn="l" defTabSz="457200" rtl="0" eaLnBrk="1" latinLnBrk="0" hangingPunct="1">
      <a:defRPr sz="4200" i="1" kern="1200">
        <a:solidFill>
          <a:srgbClr val="000000"/>
        </a:solidFill>
        <a:latin typeface="Gill Sans" charset="0"/>
        <a:ea typeface="ＭＳ Ｐゴシック" charset="0"/>
        <a:cs typeface="+mn-cs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009999"/>
    <a:srgbClr val="F3F9FA"/>
    <a:srgbClr val="E7F3F4"/>
    <a:srgbClr val="3333FF"/>
    <a:srgbClr val="FF0000"/>
    <a:srgbClr val="EBE595"/>
    <a:srgbClr val="E3DA67"/>
    <a:srgbClr val="43C0FF"/>
    <a:srgbClr val="003F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78" autoAdjust="0"/>
    <p:restoredTop sz="91296" autoAdjust="0"/>
  </p:normalViewPr>
  <p:slideViewPr>
    <p:cSldViewPr>
      <p:cViewPr varScale="1">
        <p:scale>
          <a:sx n="84" d="100"/>
          <a:sy n="84" d="100"/>
        </p:scale>
        <p:origin x="-111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i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i="0"/>
            </a:lvl1pPr>
          </a:lstStyle>
          <a:p>
            <a:fld id="{459BD47B-D501-C64F-819D-C2D4E6DF1985}" type="datetimeFigureOut">
              <a:rPr lang="en-US"/>
              <a:pPr/>
              <a:t>11/17/2013</a:t>
            </a:fld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i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i="0"/>
            </a:lvl1pPr>
          </a:lstStyle>
          <a:p>
            <a:fld id="{F997C25C-9F2C-0542-8EB9-80DD80BF15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889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</a:defRPr>
            </a:lvl1pPr>
          </a:lstStyle>
          <a:p>
            <a:fld id="{880DC779-C557-3141-BECF-B100FB93F9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307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DC779-C557-3141-BECF-B100FB93F9F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0800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DC779-C557-3141-BECF-B100FB93F9F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2706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DC779-C557-3141-BECF-B100FB93F9FF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3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DC779-C557-3141-BECF-B100FB93F9F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543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DC779-C557-3141-BECF-B100FB93F9F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5339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DC779-C557-3141-BECF-B100FB93F9F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5339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DC779-C557-3141-BECF-B100FB93F9F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533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DC779-C557-3141-BECF-B100FB93F9F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6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DC779-C557-3141-BECF-B100FB93F9F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6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DC779-C557-3141-BECF-B100FB93F9F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6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DC779-C557-3141-BECF-B100FB93F9FF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3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LDC Home-05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543800" cy="685800"/>
          </a:xfrm>
        </p:spPr>
        <p:txBody>
          <a:bodyPr/>
          <a:lstStyle>
            <a:lvl1pPr algn="l">
              <a:defRPr sz="280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286000"/>
            <a:ext cx="7543800" cy="2743200"/>
          </a:xfrm>
        </p:spPr>
        <p:txBody>
          <a:bodyPr lIns="0" tIns="0" rIns="0" bIns="0"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9905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Meeting/Conference Name and Date here. Change in View: Slide Master.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363A563B-B8EC-5A4C-917A-69BAB43D8B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3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8438"/>
            <a:ext cx="2057400" cy="6049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8438"/>
            <a:ext cx="60198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Meeting/Conference Name and Date here. Change in View: Slide Master.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0226CCEF-6E91-FA41-A58E-B32346FFA0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71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 lvl="0"/>
            <a:endParaRPr lang="en-US" noProof="0">
              <a:sym typeface="Arial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Meeting/Conference Name and Date here. Change in View: Slide Master.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90A1D1E-5960-C943-89B2-F4C4E30391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86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198438"/>
            <a:ext cx="4114800" cy="7921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TAC KBP Evaluation Workshop – NIST, November 15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349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Meeting/Conference Name and Date here. Change in View: Slide Master.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E1CCDE64-DBEA-8A48-83C1-7415C98C13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Meeting/Conference Name and Date here. Change in View: Slide Master.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1C648A10-5A0E-DA4C-B04D-111BDE7213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852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Meeting/Conference Name and Date here. Change in View: Slide Master.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1BEE454C-B48B-444C-AF87-68DE62E548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85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Meeting/Conference Name and Date here. Change in View: Slide Master.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C3F5A14C-88B1-0549-8FB3-2AE65B5020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27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Meeting/Conference Name and Date here. Change in View: Slide Master.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271F8E8-D4B3-7848-AFB4-18D59F556D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89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Meeting/Conference Name and Date here. Change in View: Slide Master.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6ACFAC0-8243-2B4E-99AD-B04DFE9619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359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Meeting/Conference Name and Date here. Change in View: Slide Master.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B417E29-57CD-FB46-9541-A2BCAD51A8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67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LDC PPT txt2-02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98438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 Black" charset="0"/>
              </a:rPr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charset="0"/>
              </a:rPr>
              <a:t>Click to edit Master text styles</a:t>
            </a:r>
          </a:p>
          <a:p>
            <a:pPr lvl="1"/>
            <a:r>
              <a:rPr lang="en-US">
                <a:sym typeface="Arial" charset="0"/>
              </a:rPr>
              <a:t>Second level</a:t>
            </a:r>
          </a:p>
          <a:p>
            <a:pPr lvl="2"/>
            <a:r>
              <a:rPr lang="en-US">
                <a:sym typeface="Arial" charset="0"/>
              </a:rPr>
              <a:t>Third level</a:t>
            </a:r>
          </a:p>
          <a:p>
            <a:pPr lvl="3"/>
            <a:r>
              <a:rPr lang="en-US">
                <a:sym typeface="Arial" charset="0"/>
              </a:rPr>
              <a:t>Fourth level</a:t>
            </a:r>
          </a:p>
          <a:p>
            <a:pPr lvl="4"/>
            <a:r>
              <a:rPr lang="en-US">
                <a:sym typeface="Arial" charset="0"/>
              </a:rPr>
              <a:t>Fifth level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00800"/>
            <a:ext cx="6096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TAC KBP Evaluation Workshop – NIST, November 15 2011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  <p:sldLayoutId id="2147483945" r:id="rId12"/>
  </p:sldLayoutIdLst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ＭＳ Ｐゴシック" charset="0"/>
          <a:cs typeface="+mj-cs"/>
          <a:sym typeface="Arial Black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NeueLT Std Blk" pitchFamily="34" charset="0"/>
          <a:ea typeface="ＭＳ Ｐゴシック" charset="0"/>
          <a:sym typeface="Arial Black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NeueLT Std Blk" pitchFamily="34" charset="0"/>
          <a:ea typeface="ＭＳ Ｐゴシック" charset="0"/>
          <a:sym typeface="Arial Black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NeueLT Std Blk" pitchFamily="34" charset="0"/>
          <a:ea typeface="ＭＳ Ｐゴシック" charset="0"/>
          <a:sym typeface="Arial Black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NeueLT Std Blk" pitchFamily="34" charset="0"/>
          <a:ea typeface="ＭＳ Ｐゴシック" charset="0"/>
          <a:sym typeface="Arial Black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NeueLT Std Blk" pitchFamily="34" charset="0"/>
          <a:sym typeface="Arial Black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NeueLT Std Blk" pitchFamily="34" charset="0"/>
          <a:sym typeface="Arial Black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NeueLT Std Blk" pitchFamily="34" charset="0"/>
          <a:sym typeface="Arial Black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NeueLT Std Blk" pitchFamily="34" charset="0"/>
          <a:sym typeface="Arial Black" pitchFamily="34" charset="0"/>
        </a:defRPr>
      </a:lvl9pPr>
    </p:titleStyle>
    <p:bodyStyle>
      <a:lvl1pPr marL="285750" indent="-285750" algn="l" rtl="0" eaLnBrk="0" fontAlgn="base" hangingPunct="0">
        <a:spcBef>
          <a:spcPts val="800"/>
        </a:spcBef>
        <a:spcAft>
          <a:spcPct val="0"/>
        </a:spcAft>
        <a:buClr>
          <a:srgbClr val="FF0000"/>
        </a:buClr>
        <a:buSzPct val="60000"/>
        <a:buFont typeface="Wingdings" charset="0"/>
        <a:buChar char="u"/>
        <a:tabLst>
          <a:tab pos="1657350" algn="l"/>
        </a:tabLst>
        <a:defRPr sz="2300">
          <a:solidFill>
            <a:schemeClr val="tx1"/>
          </a:solidFill>
          <a:latin typeface="+mn-lt"/>
          <a:ea typeface="ＭＳ Ｐゴシック" charset="0"/>
          <a:cs typeface="+mn-cs"/>
          <a:sym typeface="Arial" charset="0"/>
        </a:defRPr>
      </a:lvl1pPr>
      <a:lvl2pPr marL="504825" indent="-217488" algn="l" rtl="0" eaLnBrk="0" fontAlgn="base" hangingPunct="0">
        <a:spcBef>
          <a:spcPts val="700"/>
        </a:spcBef>
        <a:spcAft>
          <a:spcPct val="0"/>
        </a:spcAft>
        <a:buClr>
          <a:srgbClr val="FF0000"/>
        </a:buClr>
        <a:buSzPct val="65000"/>
        <a:buFont typeface="Wingdings" charset="0"/>
        <a:buChar char="l"/>
        <a:tabLst>
          <a:tab pos="1657350" algn="l"/>
        </a:tabLst>
        <a:defRPr sz="2000">
          <a:solidFill>
            <a:schemeClr val="tx1"/>
          </a:solidFill>
          <a:latin typeface="+mn-lt"/>
          <a:ea typeface="ＭＳ Ｐゴシック" charset="0"/>
          <a:sym typeface="Arial" charset="0"/>
        </a:defRPr>
      </a:lvl2pPr>
      <a:lvl3pPr marL="685800" indent="-171450" algn="l" rtl="0" eaLnBrk="0" fontAlgn="base" hangingPunct="0">
        <a:spcBef>
          <a:spcPts val="600"/>
        </a:spcBef>
        <a:spcAft>
          <a:spcPct val="0"/>
        </a:spcAft>
        <a:buClr>
          <a:srgbClr val="FF0000"/>
        </a:buClr>
        <a:buSzPct val="50000"/>
        <a:buFont typeface="Wingdings" charset="0"/>
        <a:buChar char="n"/>
        <a:tabLst>
          <a:tab pos="1657350" algn="l"/>
        </a:tabLst>
        <a:defRPr>
          <a:solidFill>
            <a:schemeClr val="tx1"/>
          </a:solidFill>
          <a:latin typeface="+mn-lt"/>
          <a:ea typeface="ＭＳ Ｐゴシック" charset="0"/>
          <a:sym typeface="Arial" charset="0"/>
        </a:defRPr>
      </a:lvl3pPr>
      <a:lvl4pPr marL="846138" indent="-152400" algn="l" rtl="0" eaLnBrk="0" fontAlgn="base" hangingPunct="0">
        <a:spcBef>
          <a:spcPts val="500"/>
        </a:spcBef>
        <a:spcAft>
          <a:spcPct val="0"/>
        </a:spcAft>
        <a:buClr>
          <a:srgbClr val="FF0000"/>
        </a:buClr>
        <a:buChar char="•"/>
        <a:tabLst>
          <a:tab pos="1657350" algn="l"/>
        </a:tabLst>
        <a:defRPr sz="1600">
          <a:solidFill>
            <a:schemeClr val="tx1"/>
          </a:solidFill>
          <a:latin typeface="+mn-lt"/>
          <a:ea typeface="ＭＳ Ｐゴシック" charset="0"/>
          <a:sym typeface="Arial" charset="0"/>
        </a:defRPr>
      </a:lvl4pPr>
      <a:lvl5pPr marL="1000125" indent="-152400" algn="l" rtl="0" eaLnBrk="0" fontAlgn="base" hangingPunct="0">
        <a:spcBef>
          <a:spcPts val="400"/>
        </a:spcBef>
        <a:spcAft>
          <a:spcPct val="0"/>
        </a:spcAft>
        <a:buClr>
          <a:srgbClr val="FF0000"/>
        </a:buClr>
        <a:buChar char="•"/>
        <a:tabLst>
          <a:tab pos="1657350" algn="l"/>
        </a:tabLst>
        <a:defRPr sz="1400">
          <a:solidFill>
            <a:schemeClr val="tx1"/>
          </a:solidFill>
          <a:latin typeface="+mn-lt"/>
          <a:ea typeface="ＭＳ Ｐゴシック" charset="0"/>
          <a:sym typeface="Arial" charset="0"/>
        </a:defRPr>
      </a:lvl5pPr>
      <a:lvl6pPr marL="1457325" indent="-152400" algn="l" rtl="0" fontAlgn="base">
        <a:spcBef>
          <a:spcPts val="400"/>
        </a:spcBef>
        <a:spcAft>
          <a:spcPct val="0"/>
        </a:spcAft>
        <a:buClr>
          <a:srgbClr val="FF0000"/>
        </a:buClr>
        <a:buChar char="•"/>
        <a:tabLst>
          <a:tab pos="1657350" algn="l"/>
        </a:tabLst>
        <a:defRPr sz="1400">
          <a:solidFill>
            <a:schemeClr val="tx1"/>
          </a:solidFill>
          <a:latin typeface="+mn-lt"/>
          <a:sym typeface="Arial" charset="0"/>
        </a:defRPr>
      </a:lvl6pPr>
      <a:lvl7pPr marL="1914525" indent="-152400" algn="l" rtl="0" fontAlgn="base">
        <a:spcBef>
          <a:spcPts val="400"/>
        </a:spcBef>
        <a:spcAft>
          <a:spcPct val="0"/>
        </a:spcAft>
        <a:buClr>
          <a:srgbClr val="FF0000"/>
        </a:buClr>
        <a:buChar char="•"/>
        <a:tabLst>
          <a:tab pos="1657350" algn="l"/>
        </a:tabLst>
        <a:defRPr sz="1400">
          <a:solidFill>
            <a:schemeClr val="tx1"/>
          </a:solidFill>
          <a:latin typeface="+mn-lt"/>
          <a:sym typeface="Arial" charset="0"/>
        </a:defRPr>
      </a:lvl7pPr>
      <a:lvl8pPr marL="2371725" indent="-152400" algn="l" rtl="0" fontAlgn="base">
        <a:spcBef>
          <a:spcPts val="400"/>
        </a:spcBef>
        <a:spcAft>
          <a:spcPct val="0"/>
        </a:spcAft>
        <a:buClr>
          <a:srgbClr val="FF0000"/>
        </a:buClr>
        <a:buChar char="•"/>
        <a:tabLst>
          <a:tab pos="1657350" algn="l"/>
        </a:tabLst>
        <a:defRPr sz="1400">
          <a:solidFill>
            <a:schemeClr val="tx1"/>
          </a:solidFill>
          <a:latin typeface="+mn-lt"/>
          <a:sym typeface="Arial" charset="0"/>
        </a:defRPr>
      </a:lvl8pPr>
      <a:lvl9pPr marL="2828925" indent="-152400" algn="l" rtl="0" fontAlgn="base">
        <a:spcBef>
          <a:spcPts val="400"/>
        </a:spcBef>
        <a:spcAft>
          <a:spcPct val="0"/>
        </a:spcAft>
        <a:buClr>
          <a:srgbClr val="FF0000"/>
        </a:buClr>
        <a:buChar char="•"/>
        <a:tabLst>
          <a:tab pos="1657350" algn="l"/>
        </a:tabLst>
        <a:defRPr sz="1400">
          <a:solidFill>
            <a:schemeClr val="tx1"/>
          </a:solidFill>
          <a:latin typeface="+mn-lt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762000" y="1295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3200" b="1" i="0" dirty="0">
                <a:solidFill>
                  <a:schemeClr val="tx1"/>
                </a:solidFill>
                <a:latin typeface="Arial"/>
                <a:cs typeface="Arial"/>
              </a:rPr>
              <a:t>Linguistic Resources </a:t>
            </a:r>
            <a:r>
              <a:rPr lang="en-US" sz="3200" b="1" i="0" dirty="0" smtClean="0">
                <a:solidFill>
                  <a:schemeClr val="tx1"/>
                </a:solidFill>
                <a:latin typeface="Arial"/>
                <a:cs typeface="Arial"/>
              </a:rPr>
              <a:t>for the </a:t>
            </a:r>
          </a:p>
          <a:p>
            <a:r>
              <a:rPr lang="en-US" sz="3200" b="1" i="0" dirty="0" smtClean="0">
                <a:solidFill>
                  <a:schemeClr val="tx1"/>
                </a:solidFill>
                <a:latin typeface="Arial"/>
                <a:cs typeface="Arial"/>
              </a:rPr>
              <a:t>2013 TAC KBP Temporal SF Evaluation</a:t>
            </a:r>
          </a:p>
          <a:p>
            <a:endParaRPr lang="en-US" sz="3600" b="1" i="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990600" y="2362200"/>
            <a:ext cx="7543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>
              <a:spcBef>
                <a:spcPts val="800"/>
              </a:spcBef>
              <a:buClr>
                <a:srgbClr val="FF0000"/>
              </a:buClr>
              <a:buSzPct val="60000"/>
              <a:buFont typeface="Wingdings" charset="0"/>
              <a:buNone/>
              <a:tabLst>
                <a:tab pos="1657350" algn="l"/>
              </a:tabLst>
            </a:pPr>
            <a:endParaRPr lang="en-US" sz="3600" i="0">
              <a:solidFill>
                <a:schemeClr val="tx1"/>
              </a:solidFill>
              <a:latin typeface="Arial"/>
              <a:cs typeface="Arial"/>
            </a:endParaRPr>
          </a:p>
          <a:p>
            <a:pPr eaLnBrk="0" hangingPunct="0">
              <a:spcBef>
                <a:spcPts val="800"/>
              </a:spcBef>
              <a:buClr>
                <a:srgbClr val="FF0000"/>
              </a:buClr>
              <a:buSzPct val="60000"/>
              <a:buFont typeface="Wingdings" charset="0"/>
              <a:buNone/>
              <a:tabLst>
                <a:tab pos="1657350" algn="l"/>
              </a:tabLst>
            </a:pPr>
            <a:r>
              <a:rPr lang="en-US" sz="3600" i="0">
                <a:solidFill>
                  <a:schemeClr val="tx1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838200" y="3733800"/>
            <a:ext cx="7543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>
              <a:spcBef>
                <a:spcPts val="800"/>
              </a:spcBef>
              <a:buClr>
                <a:srgbClr val="FF0000"/>
              </a:buClr>
              <a:buSzPct val="60000"/>
              <a:buFont typeface="Wingdings" charset="0"/>
              <a:buNone/>
              <a:tabLst>
                <a:tab pos="1657350" algn="l"/>
              </a:tabLst>
            </a:pPr>
            <a:r>
              <a:rPr lang="en-US" sz="3600" i="0">
                <a:solidFill>
                  <a:schemeClr val="tx1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762000" y="2819400"/>
            <a:ext cx="8077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2400" i="0" dirty="0">
                <a:solidFill>
                  <a:schemeClr val="tx1"/>
                </a:solidFill>
                <a:latin typeface="Arial"/>
                <a:cs typeface="Arial"/>
              </a:rPr>
              <a:t>Joe Ellis (presenter</a:t>
            </a:r>
            <a:r>
              <a:rPr lang="en-US" sz="2400" i="0" dirty="0" smtClean="0">
                <a:solidFill>
                  <a:schemeClr val="tx1"/>
                </a:solidFill>
                <a:latin typeface="Arial"/>
                <a:cs typeface="Arial"/>
              </a:rPr>
              <a:t>), </a:t>
            </a:r>
          </a:p>
          <a:p>
            <a:r>
              <a:rPr lang="en-US" sz="2400" i="0" dirty="0" smtClean="0">
                <a:solidFill>
                  <a:schemeClr val="tx1"/>
                </a:solidFill>
                <a:latin typeface="Arial"/>
                <a:cs typeface="Arial"/>
              </a:rPr>
              <a:t>Jeremy Getman, </a:t>
            </a:r>
            <a:r>
              <a:rPr lang="en-US" sz="2400" i="0" dirty="0">
                <a:solidFill>
                  <a:schemeClr val="tx1"/>
                </a:solidFill>
                <a:latin typeface="Arial"/>
                <a:cs typeface="Arial"/>
              </a:rPr>
              <a:t>Jonathan </a:t>
            </a:r>
            <a:r>
              <a:rPr lang="en-US" sz="2400" i="0" dirty="0" smtClean="0">
                <a:solidFill>
                  <a:schemeClr val="tx1"/>
                </a:solidFill>
                <a:latin typeface="Arial"/>
                <a:cs typeface="Arial"/>
              </a:rPr>
              <a:t>Wright, </a:t>
            </a:r>
            <a:r>
              <a:rPr lang="en-US" sz="2400" i="0" dirty="0">
                <a:solidFill>
                  <a:schemeClr val="tx1"/>
                </a:solidFill>
                <a:latin typeface="Arial"/>
                <a:cs typeface="Arial"/>
              </a:rPr>
              <a:t>Stephanie </a:t>
            </a:r>
            <a:r>
              <a:rPr lang="en-US" sz="2400" i="0" dirty="0" err="1" smtClean="0">
                <a:solidFill>
                  <a:schemeClr val="tx1"/>
                </a:solidFill>
                <a:latin typeface="Arial"/>
                <a:cs typeface="Arial"/>
              </a:rPr>
              <a:t>Strassel</a:t>
            </a:r>
            <a:endParaRPr lang="en-US" sz="2400" i="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078" name="Rectangle 4"/>
          <p:cNvSpPr>
            <a:spLocks noChangeArrowheads="1"/>
          </p:cNvSpPr>
          <p:nvPr/>
        </p:nvSpPr>
        <p:spPr bwMode="auto">
          <a:xfrm>
            <a:off x="1447800" y="3733800"/>
            <a:ext cx="5867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Linguistic Data Consortium</a:t>
            </a:r>
          </a:p>
          <a:p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University of Pennsylvania, USA</a:t>
            </a:r>
          </a:p>
        </p:txBody>
      </p:sp>
    </p:spTree>
    <p:extLst>
      <p:ext uri="{BB962C8B-B14F-4D97-AF65-F5344CB8AC3E}">
        <p14:creationId xmlns:p14="http://schemas.microsoft.com/office/powerpoint/2010/main" val="209160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 </a:t>
            </a:r>
            <a:r>
              <a:rPr lang="en-US" dirty="0" smtClean="0"/>
              <a:t>Discoveries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7552"/>
            <a:ext cx="8229600" cy="4953000"/>
          </a:xfrm>
        </p:spPr>
        <p:txBody>
          <a:bodyPr/>
          <a:lstStyle/>
          <a:p>
            <a:r>
              <a:rPr lang="en-US" sz="2400" dirty="0" smtClean="0"/>
              <a:t>Some restrictions </a:t>
            </a:r>
            <a:r>
              <a:rPr lang="en-US" sz="2400" dirty="0" err="1" smtClean="0"/>
              <a:t>lossy</a:t>
            </a:r>
            <a:r>
              <a:rPr lang="en-US" sz="2400" dirty="0" smtClean="0"/>
              <a:t> given prevalence of certain features in data</a:t>
            </a:r>
          </a:p>
          <a:p>
            <a:pPr lvl="1"/>
            <a:r>
              <a:rPr lang="en-US" dirty="0" smtClean="0"/>
              <a:t>Age </a:t>
            </a:r>
            <a:r>
              <a:rPr lang="en-US" dirty="0" smtClean="0"/>
              <a:t>used to resolve </a:t>
            </a:r>
            <a:r>
              <a:rPr lang="en-US" dirty="0" smtClean="0"/>
              <a:t>dates invalid</a:t>
            </a:r>
          </a:p>
          <a:p>
            <a:pPr lvl="2"/>
            <a:r>
              <a:rPr lang="en-US" i="1" dirty="0"/>
              <a:t>Ronnie James </a:t>
            </a:r>
            <a:r>
              <a:rPr lang="en-US" i="1" dirty="0" err="1"/>
              <a:t>Dio</a:t>
            </a:r>
            <a:r>
              <a:rPr lang="en-US" i="1" dirty="0"/>
              <a:t> was born on July 10, 1942 […]	</a:t>
            </a:r>
          </a:p>
          <a:p>
            <a:pPr marL="514350" lvl="2" indent="0">
              <a:buNone/>
            </a:pPr>
            <a:r>
              <a:rPr lang="en-US" i="1" dirty="0" smtClean="0"/>
              <a:t>   […] </a:t>
            </a:r>
            <a:r>
              <a:rPr lang="en-US" i="1" dirty="0" err="1"/>
              <a:t>Dio</a:t>
            </a:r>
            <a:r>
              <a:rPr lang="en-US" i="1" dirty="0"/>
              <a:t> joined Black Sabbath when he was </a:t>
            </a:r>
            <a:r>
              <a:rPr lang="en-US" i="1" dirty="0" smtClean="0"/>
              <a:t>37</a:t>
            </a:r>
            <a:endParaRPr lang="en-US" dirty="0" smtClean="0"/>
          </a:p>
          <a:p>
            <a:pPr lvl="1"/>
            <a:r>
              <a:rPr lang="en-US" dirty="0" smtClean="0"/>
              <a:t>Dates </a:t>
            </a:r>
            <a:r>
              <a:rPr lang="en-US" dirty="0" smtClean="0"/>
              <a:t>with unspecified </a:t>
            </a:r>
            <a:r>
              <a:rPr lang="en-US" dirty="0" smtClean="0"/>
              <a:t>years invalid</a:t>
            </a:r>
          </a:p>
          <a:p>
            <a:pPr lvl="2"/>
            <a:r>
              <a:rPr lang="en-US" sz="1600" dirty="0" smtClean="0"/>
              <a:t>XXXX-09-11</a:t>
            </a:r>
            <a:endParaRPr lang="en-US" sz="1600" dirty="0" smtClean="0"/>
          </a:p>
          <a:p>
            <a:r>
              <a:rPr lang="en-US" sz="2400" dirty="0" smtClean="0"/>
              <a:t>Some easy-to-add features could benefit data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ffsets </a:t>
            </a:r>
            <a:r>
              <a:rPr lang="en-US" dirty="0" smtClean="0"/>
              <a:t>for temporal information provenance</a:t>
            </a:r>
          </a:p>
          <a:p>
            <a:pPr lvl="1"/>
            <a:r>
              <a:rPr lang="en-US" dirty="0" smtClean="0"/>
              <a:t>justification </a:t>
            </a:r>
            <a:r>
              <a:rPr lang="en-US" dirty="0" smtClean="0"/>
              <a:t>for temporal </a:t>
            </a:r>
            <a:r>
              <a:rPr lang="en-US" dirty="0" smtClean="0"/>
              <a:t>information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TAC KBP Evaluation Workshop – NIST, November 18-19,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3678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198438"/>
            <a:ext cx="6400800" cy="792162"/>
          </a:xfrm>
        </p:spPr>
        <p:txBody>
          <a:bodyPr/>
          <a:lstStyle/>
          <a:p>
            <a:r>
              <a:rPr lang="en-US" sz="2600" dirty="0" smtClean="0"/>
              <a:t>Delivered 2013 Resources</a:t>
            </a:r>
            <a:endParaRPr lang="en-US" sz="2600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457200" y="6400800"/>
            <a:ext cx="6096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TAC KBP Evaluation Workshop – NIST, November 18-19, 2013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7681996"/>
              </p:ext>
            </p:extLst>
          </p:nvPr>
        </p:nvGraphicFramePr>
        <p:xfrm>
          <a:off x="609600" y="1444752"/>
          <a:ext cx="8001001" cy="3508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5200"/>
                <a:gridCol w="990600"/>
                <a:gridCol w="1219200"/>
                <a:gridCol w="990600"/>
                <a:gridCol w="1295401"/>
              </a:tblGrid>
              <a:tr h="6888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Corpus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Title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Type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LDC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Catalog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Language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Size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8962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TAC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2013 KBP English Temporal Slot Filling Training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Queries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and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Annotations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Training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LDC2013E82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English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7 Queries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325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TAC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2013 KBP English Temporal Slot Filling Evaluation Queries and Annotations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Evaluation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LDC2013E86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English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273 Queries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90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TAC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2013 KBP English Temporal Slot Filling Evaluation Assessment Results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Evaluation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LDC2013E99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English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4,376 Assessments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71817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Source Corpus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3409549"/>
              </p:ext>
            </p:extLst>
          </p:nvPr>
        </p:nvGraphicFramePr>
        <p:xfrm>
          <a:off x="762000" y="1676400"/>
          <a:ext cx="7543800" cy="42671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80237"/>
                <a:gridCol w="2734713"/>
                <a:gridCol w="2228850"/>
              </a:tblGrid>
              <a:tr h="5008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Language</a:t>
                      </a:r>
                      <a:endParaRPr lang="en-US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7780" marR="177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Genre</a:t>
                      </a:r>
                      <a:endParaRPr lang="en-US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7780" marR="177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Documents</a:t>
                      </a:r>
                      <a:endParaRPr lang="en-US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7780" marR="177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36352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English</a:t>
                      </a:r>
                      <a:endParaRPr lang="en-US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7780" marR="17780" marT="0" marB="0" anchor="ctr"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Newswire</a:t>
                      </a:r>
                    </a:p>
                  </a:txBody>
                  <a:tcPr marL="17780" marR="17780" marT="0" marB="0" anchor="ctr"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1,000,257</a:t>
                      </a:r>
                      <a:endParaRPr lang="en-US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7780" marR="17780" marT="0" marB="0" anchor="ctr">
                    <a:solidFill>
                      <a:srgbClr val="E7F3F4"/>
                    </a:solidFill>
                  </a:tcPr>
                </a:tc>
              </a:tr>
              <a:tr h="5059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Web Text</a:t>
                      </a: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7780" marR="17780" marT="0" marB="0" anchor="ctr"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999,999</a:t>
                      </a:r>
                      <a:endParaRPr lang="en-US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7780" marR="17780" marT="0" marB="0" anchor="ctr">
                    <a:solidFill>
                      <a:srgbClr val="E7F3F4"/>
                    </a:solidFill>
                  </a:tcPr>
                </a:tc>
              </a:tr>
              <a:tr h="5555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Discussion Forums</a:t>
                      </a: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7780" marR="17780" marT="0" marB="0" anchor="ctr"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99,063</a:t>
                      </a:r>
                      <a:endParaRPr lang="en-US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7780" marR="17780" marT="0" marB="0" anchor="ctr">
                    <a:solidFill>
                      <a:srgbClr val="E7F3F4"/>
                    </a:solidFill>
                  </a:tcPr>
                </a:tc>
              </a:tr>
              <a:tr h="533611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</a:tr>
              <a:tr h="5008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</a:tr>
              <a:tr h="5616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</a:tr>
              <a:tr h="5724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TAC KBP Evaluation Workshop – NIST, November 18-19,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7896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/>
        </p:nvSpPr>
        <p:spPr bwMode="auto">
          <a:xfrm>
            <a:off x="2590800" y="198438"/>
            <a:ext cx="64008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ＭＳ Ｐゴシック" charset="0"/>
                <a:cs typeface="+mj-cs"/>
                <a:sym typeface="Arial Black" charset="0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HelveticaNeueLT Std Blk" pitchFamily="34" charset="0"/>
                <a:ea typeface="ＭＳ Ｐゴシック" charset="0"/>
                <a:sym typeface="Arial Black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HelveticaNeueLT Std Blk" pitchFamily="34" charset="0"/>
                <a:ea typeface="ＭＳ Ｐゴシック" charset="0"/>
                <a:sym typeface="Arial Black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HelveticaNeueLT Std Blk" pitchFamily="34" charset="0"/>
                <a:ea typeface="ＭＳ Ｐゴシック" charset="0"/>
                <a:sym typeface="Arial Black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HelveticaNeueLT Std Blk" pitchFamily="34" charset="0"/>
                <a:ea typeface="ＭＳ Ｐゴシック" charset="0"/>
                <a:sym typeface="Arial Black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NeueLT Std Blk" pitchFamily="34" charset="0"/>
                <a:sym typeface="Arial Black" pitchFamily="34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NeueLT Std Blk" pitchFamily="34" charset="0"/>
                <a:sym typeface="Arial Black" pitchFamily="34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NeueLT Std Blk" pitchFamily="34" charset="0"/>
                <a:sym typeface="Arial Black" pitchFamily="34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NeueLT Std Blk" pitchFamily="34" charset="0"/>
                <a:sym typeface="Arial Black" pitchFamily="34" charset="0"/>
              </a:defRPr>
            </a:lvl9pPr>
          </a:lstStyle>
          <a:p>
            <a:r>
              <a:rPr lang="en-US" sz="2600" i="0" dirty="0" smtClean="0"/>
              <a:t>Query Selection</a:t>
            </a:r>
            <a:endParaRPr lang="en-US" sz="2600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799" cy="5257800"/>
          </a:xfrm>
        </p:spPr>
        <p:txBody>
          <a:bodyPr/>
          <a:lstStyle/>
          <a:p>
            <a:r>
              <a:rPr lang="en-US" sz="2400" dirty="0" smtClean="0"/>
              <a:t>Select queries and reference docs</a:t>
            </a:r>
          </a:p>
          <a:p>
            <a:pPr lvl="1"/>
            <a:endParaRPr lang="en-US" dirty="0"/>
          </a:p>
          <a:p>
            <a:pPr lvl="1"/>
            <a:endParaRPr lang="en-US" sz="1800" dirty="0"/>
          </a:p>
          <a:p>
            <a:pPr marL="287337" lvl="1" indent="0">
              <a:buNone/>
            </a:pPr>
            <a:endParaRPr lang="en-US" sz="3200" dirty="0"/>
          </a:p>
          <a:p>
            <a:pPr lvl="1"/>
            <a:endParaRPr lang="en-US" sz="2400" dirty="0"/>
          </a:p>
          <a:p>
            <a:pPr lvl="1"/>
            <a:r>
              <a:rPr lang="en-US" dirty="0" smtClean="0"/>
              <a:t>Temporal Slot Filling queries comprised of</a:t>
            </a:r>
          </a:p>
          <a:p>
            <a:pPr lvl="2"/>
            <a:r>
              <a:rPr lang="en-US" dirty="0" smtClean="0"/>
              <a:t>Entity – </a:t>
            </a:r>
            <a:r>
              <a:rPr lang="en-US" dirty="0"/>
              <a:t>S</a:t>
            </a:r>
            <a:r>
              <a:rPr lang="en-US" dirty="0" smtClean="0"/>
              <a:t>lot – Filler</a:t>
            </a:r>
          </a:p>
          <a:p>
            <a:pPr lvl="1"/>
            <a:r>
              <a:rPr lang="en-US" dirty="0" smtClean="0"/>
              <a:t>Rich queries</a:t>
            </a:r>
            <a:r>
              <a:rPr lang="en-US" dirty="0"/>
              <a:t> </a:t>
            </a:r>
            <a:r>
              <a:rPr lang="en-US" dirty="0" smtClean="0"/>
              <a:t>(2-3 </a:t>
            </a:r>
            <a:r>
              <a:rPr lang="en-US" dirty="0" smtClean="0"/>
              <a:t>pieces of temporal </a:t>
            </a:r>
            <a:r>
              <a:rPr lang="en-US" dirty="0" smtClean="0"/>
              <a:t>info)</a:t>
            </a:r>
            <a:endParaRPr lang="en-US" dirty="0" smtClean="0"/>
          </a:p>
          <a:p>
            <a:pPr lvl="1"/>
            <a:r>
              <a:rPr lang="en-US" dirty="0" smtClean="0"/>
              <a:t>Evenly represent seven TSF </a:t>
            </a:r>
            <a:r>
              <a:rPr lang="en-US" dirty="0" smtClean="0"/>
              <a:t>slots </a:t>
            </a:r>
          </a:p>
          <a:p>
            <a:pPr lvl="2"/>
            <a:r>
              <a:rPr lang="en-US" i="1" dirty="0" err="1" smtClean="0"/>
              <a:t>per:spouse</a:t>
            </a:r>
            <a:r>
              <a:rPr lang="en-US" i="1" dirty="0" smtClean="0"/>
              <a:t>, </a:t>
            </a:r>
            <a:r>
              <a:rPr lang="en-US" i="1" dirty="0" err="1" smtClean="0"/>
              <a:t>per:title</a:t>
            </a:r>
            <a:r>
              <a:rPr lang="en-US" i="1" dirty="0" smtClean="0"/>
              <a:t>, </a:t>
            </a:r>
            <a:r>
              <a:rPr lang="en-US" i="1" dirty="0" err="1" smtClean="0"/>
              <a:t>per:employee_or_member_of</a:t>
            </a:r>
            <a:r>
              <a:rPr lang="en-US" i="1" dirty="0" smtClean="0"/>
              <a:t>, </a:t>
            </a:r>
            <a:r>
              <a:rPr lang="en-US" i="1" dirty="0" err="1" smtClean="0"/>
              <a:t>per:cities_of_residence</a:t>
            </a:r>
            <a:r>
              <a:rPr lang="en-US" i="1" dirty="0" smtClean="0"/>
              <a:t>, </a:t>
            </a:r>
            <a:r>
              <a:rPr lang="en-US" i="1" dirty="0" err="1" smtClean="0"/>
              <a:t>per:statesorprovinces_of_residence</a:t>
            </a:r>
            <a:r>
              <a:rPr lang="en-US" i="1" dirty="0" smtClean="0"/>
              <a:t>, </a:t>
            </a:r>
            <a:r>
              <a:rPr lang="en-US" i="1" dirty="0" err="1" smtClean="0"/>
              <a:t>per:countries_of_residence</a:t>
            </a:r>
            <a:r>
              <a:rPr lang="en-US" i="1" dirty="0" smtClean="0"/>
              <a:t>, </a:t>
            </a:r>
            <a:r>
              <a:rPr lang="en-US" i="1" dirty="0" err="1" smtClean="0"/>
              <a:t>org:top_employee_members</a:t>
            </a:r>
            <a:endParaRPr lang="en-US" i="1" dirty="0" smtClean="0"/>
          </a:p>
          <a:p>
            <a:r>
              <a:rPr lang="en-US" sz="2400" dirty="0" smtClean="0"/>
              <a:t>Link </a:t>
            </a:r>
            <a:r>
              <a:rPr lang="en-US" sz="2400" dirty="0" smtClean="0"/>
              <a:t>namestrings to KB or mark as NIL</a:t>
            </a:r>
            <a:endParaRPr lang="en-US" sz="2400" dirty="0"/>
          </a:p>
          <a:p>
            <a:endParaRPr lang="en-US" sz="2400" dirty="0" smtClean="0"/>
          </a:p>
        </p:txBody>
      </p:sp>
      <p:sp>
        <p:nvSpPr>
          <p:cNvPr id="7" name="Rectangle 6"/>
          <p:cNvSpPr/>
          <p:nvPr/>
        </p:nvSpPr>
        <p:spPr bwMode="auto">
          <a:xfrm>
            <a:off x="751352" y="1406895"/>
            <a:ext cx="5271760" cy="1791879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91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TAC KBP Evaluation Workshop – NIST, November 18-19, 2013</a:t>
            </a: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52" y="1408176"/>
            <a:ext cx="5266944" cy="1790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837935"/>
            <a:ext cx="2231136" cy="287628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ounded Rectangle 9"/>
          <p:cNvSpPr/>
          <p:nvPr/>
        </p:nvSpPr>
        <p:spPr bwMode="auto">
          <a:xfrm>
            <a:off x="1097280" y="3675888"/>
            <a:ext cx="685800" cy="265176"/>
          </a:xfrm>
          <a:prstGeom prst="roundRect">
            <a:avLst/>
          </a:prstGeom>
          <a:noFill/>
          <a:ln w="254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1905000" y="3675888"/>
            <a:ext cx="548640" cy="265176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2590800" y="3672938"/>
            <a:ext cx="594360" cy="265176"/>
          </a:xfrm>
          <a:prstGeom prst="roundRect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2320786" y="2609410"/>
            <a:ext cx="1413013" cy="228600"/>
          </a:xfrm>
          <a:prstGeom prst="roundRect">
            <a:avLst/>
          </a:prstGeom>
          <a:noFill/>
          <a:ln w="254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3913632" y="2609410"/>
            <a:ext cx="914400" cy="22860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1435608" y="2852928"/>
            <a:ext cx="1161288" cy="228600"/>
          </a:xfrm>
          <a:prstGeom prst="roundRect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2959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5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9" grpId="0" animBg="1"/>
      <p:bldP spid="20" grpId="0" animBg="1"/>
      <p:bldP spid="21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/>
        </p:nvSpPr>
        <p:spPr bwMode="auto">
          <a:xfrm>
            <a:off x="2590800" y="198438"/>
            <a:ext cx="64008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ＭＳ Ｐゴシック" charset="0"/>
                <a:cs typeface="+mj-cs"/>
                <a:sym typeface="Arial Black" charset="0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HelveticaNeueLT Std Blk" pitchFamily="34" charset="0"/>
                <a:ea typeface="ＭＳ Ｐゴシック" charset="0"/>
                <a:sym typeface="Arial Black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HelveticaNeueLT Std Blk" pitchFamily="34" charset="0"/>
                <a:ea typeface="ＭＳ Ｐゴシック" charset="0"/>
                <a:sym typeface="Arial Black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HelveticaNeueLT Std Blk" pitchFamily="34" charset="0"/>
                <a:ea typeface="ＭＳ Ｐゴシック" charset="0"/>
                <a:sym typeface="Arial Black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HelveticaNeueLT Std Blk" pitchFamily="34" charset="0"/>
                <a:ea typeface="ＭＳ Ｐゴシック" charset="0"/>
                <a:sym typeface="Arial Black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NeueLT Std Blk" pitchFamily="34" charset="0"/>
                <a:sym typeface="Arial Black" pitchFamily="34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NeueLT Std Blk" pitchFamily="34" charset="0"/>
                <a:sym typeface="Arial Black" pitchFamily="34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NeueLT Std Blk" pitchFamily="34" charset="0"/>
                <a:sym typeface="Arial Black" pitchFamily="34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NeueLT Std Blk" pitchFamily="34" charset="0"/>
                <a:sym typeface="Arial Black" pitchFamily="34" charset="0"/>
              </a:defRPr>
            </a:lvl9pPr>
          </a:lstStyle>
          <a:p>
            <a:r>
              <a:rPr lang="en-US" sz="2600" i="0" dirty="0" smtClean="0"/>
              <a:t>Query Selection</a:t>
            </a:r>
            <a:endParaRPr lang="en-US" sz="2600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799" cy="5257800"/>
          </a:xfrm>
        </p:spPr>
        <p:txBody>
          <a:bodyPr/>
          <a:lstStyle/>
          <a:p>
            <a:r>
              <a:rPr lang="en-US" sz="2400" dirty="0" smtClean="0"/>
              <a:t>Select queries and reference docs</a:t>
            </a:r>
          </a:p>
          <a:p>
            <a:pPr lvl="1"/>
            <a:endParaRPr lang="en-US" dirty="0"/>
          </a:p>
          <a:p>
            <a:pPr lvl="1"/>
            <a:endParaRPr lang="en-US" sz="1800" dirty="0"/>
          </a:p>
          <a:p>
            <a:pPr marL="287337" lvl="1" indent="0">
              <a:buNone/>
            </a:pPr>
            <a:endParaRPr lang="en-US" sz="3200" dirty="0"/>
          </a:p>
          <a:p>
            <a:pPr lvl="1"/>
            <a:endParaRPr lang="en-US" sz="2400" dirty="0"/>
          </a:p>
          <a:p>
            <a:pPr lvl="1"/>
            <a:r>
              <a:rPr lang="en-US" dirty="0" smtClean="0"/>
              <a:t>Temporal Slot Filling queries comprised of</a:t>
            </a:r>
          </a:p>
          <a:p>
            <a:pPr lvl="2"/>
            <a:r>
              <a:rPr lang="en-US" dirty="0" smtClean="0"/>
              <a:t>Entity – </a:t>
            </a:r>
            <a:r>
              <a:rPr lang="en-US" dirty="0"/>
              <a:t>S</a:t>
            </a:r>
            <a:r>
              <a:rPr lang="en-US" dirty="0" smtClean="0"/>
              <a:t>lot – Filler</a:t>
            </a:r>
          </a:p>
          <a:p>
            <a:pPr lvl="1"/>
            <a:r>
              <a:rPr lang="en-US" dirty="0"/>
              <a:t>Rich queries (2-3 pieces of temporal info)</a:t>
            </a:r>
          </a:p>
          <a:p>
            <a:pPr lvl="1"/>
            <a:r>
              <a:rPr lang="en-US" dirty="0"/>
              <a:t>Evenly represent seven TSF slots </a:t>
            </a:r>
          </a:p>
          <a:p>
            <a:pPr lvl="2"/>
            <a:r>
              <a:rPr lang="en-US" i="1" dirty="0" err="1"/>
              <a:t>per:spouse</a:t>
            </a:r>
            <a:r>
              <a:rPr lang="en-US" i="1" dirty="0"/>
              <a:t>, </a:t>
            </a:r>
            <a:r>
              <a:rPr lang="en-US" i="1" dirty="0" err="1"/>
              <a:t>per:title</a:t>
            </a:r>
            <a:r>
              <a:rPr lang="en-US" i="1" dirty="0"/>
              <a:t>, </a:t>
            </a:r>
            <a:r>
              <a:rPr lang="en-US" i="1" dirty="0" err="1"/>
              <a:t>per:employee_or_member_of</a:t>
            </a:r>
            <a:r>
              <a:rPr lang="en-US" i="1" dirty="0"/>
              <a:t>, </a:t>
            </a:r>
            <a:r>
              <a:rPr lang="en-US" i="1" dirty="0" err="1"/>
              <a:t>per:cities_of_residence</a:t>
            </a:r>
            <a:r>
              <a:rPr lang="en-US" i="1" dirty="0"/>
              <a:t>, </a:t>
            </a:r>
            <a:r>
              <a:rPr lang="en-US" i="1" dirty="0" err="1"/>
              <a:t>per:statesorprovinces_of_residence</a:t>
            </a:r>
            <a:r>
              <a:rPr lang="en-US" i="1" dirty="0"/>
              <a:t>, </a:t>
            </a:r>
            <a:r>
              <a:rPr lang="en-US" i="1" dirty="0" err="1"/>
              <a:t>per:countries_of_residence</a:t>
            </a:r>
            <a:r>
              <a:rPr lang="en-US" i="1" dirty="0"/>
              <a:t>, </a:t>
            </a:r>
            <a:r>
              <a:rPr lang="en-US" i="1" dirty="0" err="1"/>
              <a:t>org:top_employee_members</a:t>
            </a:r>
            <a:endParaRPr lang="en-US" i="1" dirty="0"/>
          </a:p>
          <a:p>
            <a:r>
              <a:rPr lang="en-US" sz="2400" dirty="0" smtClean="0"/>
              <a:t>Link </a:t>
            </a:r>
            <a:r>
              <a:rPr lang="en-US" sz="2400" dirty="0" smtClean="0"/>
              <a:t>namestrings to KB or mark as NIL</a:t>
            </a:r>
            <a:endParaRPr lang="en-US" sz="2400" dirty="0"/>
          </a:p>
          <a:p>
            <a:endParaRPr lang="en-US" sz="2400" dirty="0" smtClean="0"/>
          </a:p>
        </p:txBody>
      </p:sp>
      <p:sp>
        <p:nvSpPr>
          <p:cNvPr id="7" name="Rectangle 6"/>
          <p:cNvSpPr/>
          <p:nvPr/>
        </p:nvSpPr>
        <p:spPr bwMode="auto">
          <a:xfrm>
            <a:off x="751352" y="1406895"/>
            <a:ext cx="5271760" cy="1791879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91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TAC KBP Evaluation Workshop – NIST, November 18-19, 2013</a:t>
            </a: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52" y="1408176"/>
            <a:ext cx="5266944" cy="1790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837935"/>
            <a:ext cx="2231136" cy="287628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9203" y="1965606"/>
            <a:ext cx="2452580" cy="192702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ounded Rectangle 9"/>
          <p:cNvSpPr/>
          <p:nvPr/>
        </p:nvSpPr>
        <p:spPr bwMode="auto">
          <a:xfrm>
            <a:off x="1097280" y="3675888"/>
            <a:ext cx="685800" cy="265176"/>
          </a:xfrm>
          <a:prstGeom prst="roundRect">
            <a:avLst/>
          </a:prstGeom>
          <a:noFill/>
          <a:ln w="254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1905000" y="3675888"/>
            <a:ext cx="548640" cy="265176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2590800" y="3672938"/>
            <a:ext cx="594360" cy="265176"/>
          </a:xfrm>
          <a:prstGeom prst="roundRect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2320786" y="2609410"/>
            <a:ext cx="1413013" cy="228600"/>
          </a:xfrm>
          <a:prstGeom prst="roundRect">
            <a:avLst/>
          </a:prstGeom>
          <a:noFill/>
          <a:ln w="254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3913632" y="2609410"/>
            <a:ext cx="914400" cy="22860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1435608" y="2852928"/>
            <a:ext cx="1161288" cy="228600"/>
          </a:xfrm>
          <a:prstGeom prst="roundRect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6581261" y="868680"/>
            <a:ext cx="1413013" cy="228600"/>
          </a:xfrm>
          <a:prstGeom prst="roundRect">
            <a:avLst/>
          </a:prstGeom>
          <a:noFill/>
          <a:ln w="254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046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/>
        </p:nvSpPr>
        <p:spPr bwMode="auto">
          <a:xfrm>
            <a:off x="2590800" y="198438"/>
            <a:ext cx="64008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ＭＳ Ｐゴシック" charset="0"/>
                <a:cs typeface="+mj-cs"/>
                <a:sym typeface="Arial Black" charset="0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HelveticaNeueLT Std Blk" pitchFamily="34" charset="0"/>
                <a:ea typeface="ＭＳ Ｐゴシック" charset="0"/>
                <a:sym typeface="Arial Black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HelveticaNeueLT Std Blk" pitchFamily="34" charset="0"/>
                <a:ea typeface="ＭＳ Ｐゴシック" charset="0"/>
                <a:sym typeface="Arial Black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HelveticaNeueLT Std Blk" pitchFamily="34" charset="0"/>
                <a:ea typeface="ＭＳ Ｐゴシック" charset="0"/>
                <a:sym typeface="Arial Black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HelveticaNeueLT Std Blk" pitchFamily="34" charset="0"/>
                <a:ea typeface="ＭＳ Ｐゴシック" charset="0"/>
                <a:sym typeface="Arial Black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NeueLT Std Blk" pitchFamily="34" charset="0"/>
                <a:sym typeface="Arial Black" pitchFamily="34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NeueLT Std Blk" pitchFamily="34" charset="0"/>
                <a:sym typeface="Arial Black" pitchFamily="34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NeueLT Std Blk" pitchFamily="34" charset="0"/>
                <a:sym typeface="Arial Black" pitchFamily="34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NeueLT Std Blk" pitchFamily="34" charset="0"/>
                <a:sym typeface="Arial Black" pitchFamily="34" charset="0"/>
              </a:defRPr>
            </a:lvl9pPr>
          </a:lstStyle>
          <a:p>
            <a:r>
              <a:rPr lang="en-US" sz="2600" i="0" dirty="0" smtClean="0"/>
              <a:t>Query Selection</a:t>
            </a:r>
            <a:endParaRPr lang="en-US" sz="2600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799" cy="5257800"/>
          </a:xfrm>
        </p:spPr>
        <p:txBody>
          <a:bodyPr/>
          <a:lstStyle/>
          <a:p>
            <a:r>
              <a:rPr lang="en-US" sz="2400" dirty="0" smtClean="0"/>
              <a:t>Select queries and reference docs</a:t>
            </a:r>
          </a:p>
          <a:p>
            <a:pPr lvl="1"/>
            <a:endParaRPr lang="en-US" dirty="0"/>
          </a:p>
          <a:p>
            <a:pPr lvl="1"/>
            <a:endParaRPr lang="en-US" sz="1800" dirty="0"/>
          </a:p>
          <a:p>
            <a:pPr marL="287337" lvl="1" indent="0">
              <a:buNone/>
            </a:pPr>
            <a:endParaRPr lang="en-US" sz="3200" dirty="0"/>
          </a:p>
          <a:p>
            <a:pPr lvl="1"/>
            <a:endParaRPr lang="en-US" sz="2400" dirty="0"/>
          </a:p>
          <a:p>
            <a:pPr lvl="1"/>
            <a:r>
              <a:rPr lang="en-US" dirty="0" smtClean="0"/>
              <a:t>Temporal Slot Filling queries comprised of</a:t>
            </a:r>
          </a:p>
          <a:p>
            <a:pPr lvl="2"/>
            <a:r>
              <a:rPr lang="en-US" dirty="0" smtClean="0"/>
              <a:t>Entity – </a:t>
            </a:r>
            <a:r>
              <a:rPr lang="en-US" dirty="0"/>
              <a:t>S</a:t>
            </a:r>
            <a:r>
              <a:rPr lang="en-US" dirty="0" smtClean="0"/>
              <a:t>lot – Filler</a:t>
            </a:r>
          </a:p>
          <a:p>
            <a:pPr lvl="1"/>
            <a:r>
              <a:rPr lang="en-US" dirty="0"/>
              <a:t>Rich queries (2-3 pieces of temporal info)</a:t>
            </a:r>
          </a:p>
          <a:p>
            <a:pPr lvl="1"/>
            <a:r>
              <a:rPr lang="en-US" dirty="0"/>
              <a:t>Evenly represent seven TSF slots </a:t>
            </a:r>
          </a:p>
          <a:p>
            <a:pPr lvl="2"/>
            <a:r>
              <a:rPr lang="en-US" i="1" dirty="0" err="1"/>
              <a:t>per:spouse</a:t>
            </a:r>
            <a:r>
              <a:rPr lang="en-US" i="1" dirty="0"/>
              <a:t>, </a:t>
            </a:r>
            <a:r>
              <a:rPr lang="en-US" i="1" dirty="0" err="1"/>
              <a:t>per:title</a:t>
            </a:r>
            <a:r>
              <a:rPr lang="en-US" i="1" dirty="0"/>
              <a:t>, </a:t>
            </a:r>
            <a:r>
              <a:rPr lang="en-US" i="1" dirty="0" err="1"/>
              <a:t>per:employee_or_member_of</a:t>
            </a:r>
            <a:r>
              <a:rPr lang="en-US" i="1" dirty="0"/>
              <a:t>, </a:t>
            </a:r>
            <a:r>
              <a:rPr lang="en-US" i="1" dirty="0" err="1"/>
              <a:t>per:cities_of_residence</a:t>
            </a:r>
            <a:r>
              <a:rPr lang="en-US" i="1" dirty="0"/>
              <a:t>, </a:t>
            </a:r>
            <a:r>
              <a:rPr lang="en-US" i="1" dirty="0" err="1"/>
              <a:t>per:statesorprovinces_of_residence</a:t>
            </a:r>
            <a:r>
              <a:rPr lang="en-US" i="1" dirty="0"/>
              <a:t>, </a:t>
            </a:r>
            <a:r>
              <a:rPr lang="en-US" i="1" dirty="0" err="1"/>
              <a:t>per:countries_of_residence</a:t>
            </a:r>
            <a:r>
              <a:rPr lang="en-US" i="1" dirty="0"/>
              <a:t>, </a:t>
            </a:r>
            <a:r>
              <a:rPr lang="en-US" i="1" dirty="0" err="1"/>
              <a:t>org:top_employee_members</a:t>
            </a:r>
            <a:endParaRPr lang="en-US" i="1" dirty="0"/>
          </a:p>
          <a:p>
            <a:r>
              <a:rPr lang="en-US" sz="2400" dirty="0" smtClean="0"/>
              <a:t>Link </a:t>
            </a:r>
            <a:r>
              <a:rPr lang="en-US" sz="2400" dirty="0" smtClean="0"/>
              <a:t>namestrings to KB or mark as NIL</a:t>
            </a:r>
            <a:endParaRPr lang="en-US" sz="2400" dirty="0"/>
          </a:p>
          <a:p>
            <a:endParaRPr lang="en-US" sz="2400" dirty="0" smtClean="0"/>
          </a:p>
        </p:txBody>
      </p:sp>
      <p:sp>
        <p:nvSpPr>
          <p:cNvPr id="7" name="Rectangle 6"/>
          <p:cNvSpPr/>
          <p:nvPr/>
        </p:nvSpPr>
        <p:spPr bwMode="auto">
          <a:xfrm>
            <a:off x="751352" y="1406895"/>
            <a:ext cx="5271760" cy="1791879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91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TAC KBP Evaluation Workshop – NIST, November 18-19, 2013</a:t>
            </a: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52" y="1408176"/>
            <a:ext cx="5266944" cy="1790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837935"/>
            <a:ext cx="2231136" cy="287628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9203" y="1965606"/>
            <a:ext cx="2452580" cy="192702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ounded Rectangle 9"/>
          <p:cNvSpPr/>
          <p:nvPr/>
        </p:nvSpPr>
        <p:spPr bwMode="auto">
          <a:xfrm>
            <a:off x="1097280" y="3675888"/>
            <a:ext cx="685800" cy="265176"/>
          </a:xfrm>
          <a:prstGeom prst="roundRect">
            <a:avLst/>
          </a:prstGeom>
          <a:noFill/>
          <a:ln w="254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1905000" y="3675888"/>
            <a:ext cx="548640" cy="265176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2590800" y="3672938"/>
            <a:ext cx="594360" cy="265176"/>
          </a:xfrm>
          <a:prstGeom prst="roundRect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2320786" y="2609410"/>
            <a:ext cx="1413013" cy="228600"/>
          </a:xfrm>
          <a:prstGeom prst="roundRect">
            <a:avLst/>
          </a:prstGeom>
          <a:noFill/>
          <a:ln w="254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3913632" y="2609410"/>
            <a:ext cx="914400" cy="22860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1435608" y="2852928"/>
            <a:ext cx="1161288" cy="228600"/>
          </a:xfrm>
          <a:prstGeom prst="roundRect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6581261" y="868680"/>
            <a:ext cx="1413013" cy="228600"/>
          </a:xfrm>
          <a:prstGeom prst="roundRect">
            <a:avLst/>
          </a:prstGeom>
          <a:noFill/>
          <a:ln w="254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7154849" y="1993392"/>
            <a:ext cx="1161288" cy="228600"/>
          </a:xfrm>
          <a:prstGeom prst="roundRect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228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198438"/>
            <a:ext cx="6400800" cy="792162"/>
          </a:xfrm>
        </p:spPr>
        <p:txBody>
          <a:bodyPr/>
          <a:lstStyle/>
          <a:p>
            <a:r>
              <a:rPr lang="en-US" sz="2600" dirty="0" smtClean="0"/>
              <a:t>Annotation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53000"/>
          </a:xfrm>
        </p:spPr>
        <p:txBody>
          <a:bodyPr/>
          <a:lstStyle/>
          <a:p>
            <a:r>
              <a:rPr lang="en-US" dirty="0"/>
              <a:t>For each query annotator spends up to 2 hours searching </a:t>
            </a:r>
            <a:r>
              <a:rPr lang="en-US" dirty="0" smtClean="0"/>
              <a:t>for temporal </a:t>
            </a:r>
            <a:r>
              <a:rPr lang="en-US" dirty="0"/>
              <a:t>information for targeted relation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sz="1200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Annotators exhaustively add temporal information to system answers marked correct during assessment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TAC KBP Evaluation Workshop – NIST, November 18-19, 2013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43" y="1864756"/>
            <a:ext cx="5733288" cy="145075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555580" y="1824512"/>
            <a:ext cx="25122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i="0" dirty="0" smtClean="0">
                <a:latin typeface="+mn-lt"/>
              </a:rPr>
              <a:t>Ronnie James Dio</a:t>
            </a:r>
          </a:p>
          <a:p>
            <a:pPr algn="l"/>
            <a:r>
              <a:rPr lang="en-US" sz="1200" dirty="0" smtClean="0">
                <a:latin typeface="+mn-lt"/>
              </a:rPr>
              <a:t>per:employee_or_member_of:</a:t>
            </a:r>
          </a:p>
          <a:p>
            <a:pPr algn="l"/>
            <a:r>
              <a:rPr lang="en-US" sz="1200" i="0" dirty="0" smtClean="0">
                <a:latin typeface="+mn-lt"/>
              </a:rPr>
              <a:t>Black Sabbath</a:t>
            </a:r>
          </a:p>
          <a:p>
            <a:pPr algn="l"/>
            <a:endParaRPr lang="en-US" sz="1200" i="0" dirty="0">
              <a:latin typeface="+mn-lt"/>
            </a:endParaRPr>
          </a:p>
          <a:p>
            <a:pPr algn="l"/>
            <a:r>
              <a:rPr lang="en-US" sz="1200" i="0" dirty="0" smtClean="0">
                <a:solidFill>
                  <a:srgbClr val="CC0099"/>
                </a:solidFill>
                <a:latin typeface="+mn-lt"/>
              </a:rPr>
              <a:t>BEGIN 1979-XX-XX</a:t>
            </a:r>
          </a:p>
          <a:p>
            <a:pPr algn="l"/>
            <a:r>
              <a:rPr lang="en-US" sz="1200" i="0" dirty="0" smtClean="0">
                <a:solidFill>
                  <a:srgbClr val="0070C0"/>
                </a:solidFill>
                <a:latin typeface="+mn-lt"/>
              </a:rPr>
              <a:t>END    </a:t>
            </a:r>
            <a:r>
              <a:rPr lang="en-US" sz="800" i="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1200" i="0" dirty="0" smtClean="0">
                <a:solidFill>
                  <a:srgbClr val="0070C0"/>
                </a:solidFill>
                <a:latin typeface="+mn-lt"/>
              </a:rPr>
              <a:t>1982-XX-XX</a:t>
            </a:r>
            <a:endParaRPr lang="en-US" sz="1200" i="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>
            <a:off x="3581400" y="2206487"/>
            <a:ext cx="859536" cy="228600"/>
          </a:xfrm>
          <a:prstGeom prst="roundRect">
            <a:avLst/>
          </a:prstGeom>
          <a:noFill/>
          <a:ln w="25400" cap="flat" cmpd="sng" algn="ctr">
            <a:solidFill>
              <a:srgbClr val="CC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4440936" y="2206487"/>
            <a:ext cx="676656" cy="228600"/>
          </a:xfrm>
          <a:prstGeom prst="roundRect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9694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198438"/>
            <a:ext cx="6400800" cy="792162"/>
          </a:xfrm>
        </p:spPr>
        <p:txBody>
          <a:bodyPr/>
          <a:lstStyle/>
          <a:p>
            <a:r>
              <a:rPr lang="en-US" sz="2600" dirty="0" smtClean="0"/>
              <a:t>Annotation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53000"/>
          </a:xfrm>
        </p:spPr>
        <p:txBody>
          <a:bodyPr/>
          <a:lstStyle/>
          <a:p>
            <a:r>
              <a:rPr lang="en-US" dirty="0"/>
              <a:t>For each query annotator spends up to 2 hours searching for temporal information for targeted relation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sz="1200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Annotators exhaustively add temporal information to system answers marked correct during assessment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TAC KBP Evaluation Workshop – NIST, November 18-19, 2013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43" y="1864756"/>
            <a:ext cx="5733288" cy="145075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555580" y="1824512"/>
            <a:ext cx="25122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i="0" dirty="0" smtClean="0">
                <a:latin typeface="+mn-lt"/>
              </a:rPr>
              <a:t>Ronnie James Dio</a:t>
            </a:r>
          </a:p>
          <a:p>
            <a:pPr algn="l"/>
            <a:r>
              <a:rPr lang="en-US" sz="1200" dirty="0" smtClean="0">
                <a:latin typeface="+mn-lt"/>
              </a:rPr>
              <a:t>per:employee_or_member_of:</a:t>
            </a:r>
          </a:p>
          <a:p>
            <a:pPr algn="l"/>
            <a:r>
              <a:rPr lang="en-US" sz="1200" i="0" dirty="0" smtClean="0">
                <a:latin typeface="+mn-lt"/>
              </a:rPr>
              <a:t>Black Sabbath</a:t>
            </a:r>
          </a:p>
          <a:p>
            <a:pPr algn="l"/>
            <a:endParaRPr lang="en-US" sz="1200" i="0" dirty="0">
              <a:latin typeface="+mn-lt"/>
            </a:endParaRPr>
          </a:p>
          <a:p>
            <a:pPr algn="l"/>
            <a:r>
              <a:rPr lang="en-US" sz="1200" i="0" dirty="0" smtClean="0">
                <a:solidFill>
                  <a:srgbClr val="CC0099"/>
                </a:solidFill>
                <a:latin typeface="+mn-lt"/>
              </a:rPr>
              <a:t>BEGIN 1979-XX-XX</a:t>
            </a:r>
          </a:p>
          <a:p>
            <a:pPr algn="l"/>
            <a:r>
              <a:rPr lang="en-US" sz="1200" i="0" dirty="0" smtClean="0">
                <a:solidFill>
                  <a:srgbClr val="0070C0"/>
                </a:solidFill>
                <a:latin typeface="+mn-lt"/>
              </a:rPr>
              <a:t>END    </a:t>
            </a:r>
            <a:r>
              <a:rPr lang="en-US" sz="800" i="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1200" i="0" dirty="0" smtClean="0">
                <a:solidFill>
                  <a:srgbClr val="0070C0"/>
                </a:solidFill>
                <a:latin typeface="+mn-lt"/>
              </a:rPr>
              <a:t>1982-XX-XX</a:t>
            </a:r>
            <a:endParaRPr lang="en-US" sz="1200" i="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>
            <a:off x="3581400" y="2206487"/>
            <a:ext cx="859536" cy="228600"/>
          </a:xfrm>
          <a:prstGeom prst="roundRect">
            <a:avLst/>
          </a:prstGeom>
          <a:noFill/>
          <a:ln w="25400" cap="flat" cmpd="sng" algn="ctr">
            <a:solidFill>
              <a:srgbClr val="CC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4440936" y="2206487"/>
            <a:ext cx="676656" cy="228600"/>
          </a:xfrm>
          <a:prstGeom prst="roundRect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468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198438"/>
            <a:ext cx="6400800" cy="792162"/>
          </a:xfrm>
        </p:spPr>
        <p:txBody>
          <a:bodyPr/>
          <a:lstStyle/>
          <a:p>
            <a:r>
              <a:rPr lang="en-US" sz="2600" dirty="0" smtClean="0"/>
              <a:t>Assessment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53000"/>
          </a:xfrm>
        </p:spPr>
        <p:txBody>
          <a:bodyPr/>
          <a:lstStyle/>
          <a:p>
            <a:r>
              <a:rPr lang="en-US" dirty="0" smtClean="0"/>
              <a:t>Assess </a:t>
            </a:r>
            <a:r>
              <a:rPr lang="en-US" dirty="0"/>
              <a:t>validity of fillers &amp;</a:t>
            </a:r>
            <a:r>
              <a:rPr lang="en-US" dirty="0" smtClean="0"/>
              <a:t> </a:t>
            </a:r>
            <a:r>
              <a:rPr lang="en-US" dirty="0"/>
              <a:t>justification from humans &amp;</a:t>
            </a:r>
            <a:r>
              <a:rPr lang="en-US" dirty="0" smtClean="0"/>
              <a:t> systems</a:t>
            </a:r>
          </a:p>
          <a:p>
            <a:pPr lvl="1"/>
            <a:r>
              <a:rPr lang="en-US" dirty="0" smtClean="0"/>
              <a:t>Filler</a:t>
            </a:r>
          </a:p>
          <a:p>
            <a:pPr lvl="2"/>
            <a:r>
              <a:rPr lang="en-US" dirty="0" smtClean="0"/>
              <a:t>Correct – meets </a:t>
            </a:r>
            <a:r>
              <a:rPr lang="en-US" dirty="0"/>
              <a:t>the </a:t>
            </a:r>
            <a:r>
              <a:rPr lang="en-US" dirty="0" smtClean="0"/>
              <a:t>slot requirements and </a:t>
            </a:r>
            <a:r>
              <a:rPr lang="en-US" b="1" dirty="0" smtClean="0"/>
              <a:t>entity</a:t>
            </a:r>
            <a:r>
              <a:rPr lang="en-US" dirty="0" smtClean="0"/>
              <a:t> supported in document</a:t>
            </a:r>
          </a:p>
          <a:p>
            <a:pPr lvl="2"/>
            <a:r>
              <a:rPr lang="en-US" dirty="0" smtClean="0"/>
              <a:t>Wrong – doesn’t meet slot requirements and/or </a:t>
            </a:r>
            <a:r>
              <a:rPr lang="en-US" b="1" dirty="0" smtClean="0"/>
              <a:t>entity</a:t>
            </a:r>
            <a:r>
              <a:rPr lang="en-US" dirty="0" smtClean="0"/>
              <a:t> not supported in doc</a:t>
            </a:r>
          </a:p>
          <a:p>
            <a:pPr lvl="1"/>
            <a:r>
              <a:rPr lang="en-US" dirty="0" smtClean="0"/>
              <a:t>Predicate</a:t>
            </a:r>
            <a:endParaRPr lang="en-US" dirty="0" smtClean="0"/>
          </a:p>
          <a:p>
            <a:pPr lvl="2"/>
            <a:r>
              <a:rPr lang="en-US" dirty="0" smtClean="0"/>
              <a:t>Correct, Wrong, Inexact-Short, Inexact-Long</a:t>
            </a:r>
          </a:p>
          <a:p>
            <a:pPr lvl="1"/>
            <a:r>
              <a:rPr lang="en-US" dirty="0" smtClean="0"/>
              <a:t>Subject/Object</a:t>
            </a:r>
          </a:p>
          <a:p>
            <a:pPr lvl="2"/>
            <a:r>
              <a:rPr lang="en-US" dirty="0" smtClean="0"/>
              <a:t>Correct, Wrong, </a:t>
            </a:r>
            <a:r>
              <a:rPr lang="en-US" dirty="0" smtClean="0"/>
              <a:t>Inexact</a:t>
            </a:r>
          </a:p>
          <a:p>
            <a:r>
              <a:rPr lang="en-US" dirty="0"/>
              <a:t>In TSF only the entity must be supported by the source document, not the </a:t>
            </a:r>
            <a:r>
              <a:rPr lang="en-US" dirty="0" smtClean="0"/>
              <a:t>string</a:t>
            </a:r>
          </a:p>
          <a:p>
            <a:pPr lvl="1"/>
            <a:r>
              <a:rPr lang="en-US" dirty="0" smtClean="0"/>
              <a:t>No ‘Inexact’ fillers in TSF</a:t>
            </a:r>
          </a:p>
          <a:p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TAC KBP Evaluation Workshop – NIST, November 18-19, 2013</a:t>
            </a:r>
          </a:p>
        </p:txBody>
      </p:sp>
    </p:spTree>
    <p:extLst>
      <p:ext uri="{BB962C8B-B14F-4D97-AF65-F5344CB8AC3E}">
        <p14:creationId xmlns:p14="http://schemas.microsoft.com/office/powerpoint/2010/main" val="18788936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198438"/>
            <a:ext cx="6400800" cy="792162"/>
          </a:xfrm>
        </p:spPr>
        <p:txBody>
          <a:bodyPr/>
          <a:lstStyle/>
          <a:p>
            <a:r>
              <a:rPr lang="en-US" sz="2600" dirty="0" smtClean="0"/>
              <a:t>Justification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4953000"/>
          </a:xfrm>
        </p:spPr>
        <p:txBody>
          <a:bodyPr/>
          <a:lstStyle/>
          <a:p>
            <a:r>
              <a:rPr lang="en-US" dirty="0"/>
              <a:t>Justification is the </a:t>
            </a:r>
            <a:r>
              <a:rPr lang="en-US" dirty="0" smtClean="0"/>
              <a:t>string(s) </a:t>
            </a:r>
            <a:r>
              <a:rPr lang="en-US" dirty="0"/>
              <a:t>of text that </a:t>
            </a:r>
            <a:r>
              <a:rPr lang="en-US" dirty="0" smtClean="0"/>
              <a:t>show </a:t>
            </a:r>
            <a:r>
              <a:rPr lang="en-US" dirty="0"/>
              <a:t>a relation </a:t>
            </a:r>
            <a:r>
              <a:rPr lang="en-US" dirty="0" smtClean="0"/>
              <a:t>is </a:t>
            </a:r>
            <a:r>
              <a:rPr lang="en-US" dirty="0"/>
              <a:t>true</a:t>
            </a:r>
            <a:endParaRPr lang="en-US" dirty="0" smtClean="0"/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Predicate: </a:t>
            </a:r>
            <a:r>
              <a:rPr lang="en-US" dirty="0"/>
              <a:t>Includes all three pieces of information necessary to justify the entity/slot/filler relation</a:t>
            </a:r>
            <a:endParaRPr lang="en-US" dirty="0" smtClean="0"/>
          </a:p>
          <a:p>
            <a:pPr lvl="1"/>
            <a:r>
              <a:rPr lang="en-US" dirty="0" smtClean="0"/>
              <a:t>Subject: proves the entity’s involvement in the relation</a:t>
            </a:r>
          </a:p>
          <a:p>
            <a:pPr lvl="1"/>
            <a:r>
              <a:rPr lang="en-US" dirty="0" smtClean="0"/>
              <a:t>Object: proves the filler’s involvement in the relation</a:t>
            </a:r>
          </a:p>
          <a:p>
            <a:pPr lvl="1"/>
            <a:r>
              <a:rPr lang="en-US" dirty="0" smtClean="0"/>
              <a:t>Each </a:t>
            </a:r>
            <a:r>
              <a:rPr lang="en-US" dirty="0"/>
              <a:t>part can be comprised of up to two, discontiguous strings</a:t>
            </a:r>
          </a:p>
          <a:p>
            <a:pPr lvl="2"/>
            <a:r>
              <a:rPr lang="en-US" dirty="0" smtClean="0"/>
              <a:t>&lt;Ronnie James Dio – per:countries_of_residence</a:t>
            </a:r>
            <a:r>
              <a:rPr lang="en-US" dirty="0"/>
              <a:t> </a:t>
            </a:r>
            <a:r>
              <a:rPr lang="en-US" dirty="0" smtClean="0"/>
              <a:t>– United States&gt;</a:t>
            </a:r>
            <a:endParaRPr lang="en-US" i="1" dirty="0"/>
          </a:p>
          <a:p>
            <a:pPr lvl="3"/>
            <a:r>
              <a:rPr lang="en-US" dirty="0"/>
              <a:t>Predicate 1: </a:t>
            </a:r>
            <a:r>
              <a:rPr lang="en-US" dirty="0" smtClean="0"/>
              <a:t>Dio died at his home in Los Angeles</a:t>
            </a:r>
            <a:endParaRPr lang="en-US" i="1" dirty="0"/>
          </a:p>
          <a:p>
            <a:pPr lvl="3"/>
            <a:r>
              <a:rPr lang="en-US" dirty="0"/>
              <a:t>Predicate 2: </a:t>
            </a:r>
            <a:r>
              <a:rPr lang="en-US" dirty="0" smtClean="0"/>
              <a:t>Los Angeles, the second-most populous city in the US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457200" y="6400800"/>
            <a:ext cx="6096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TAC KBP Evaluation Workshop – NIST, November 18-19, 2013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14800" y="152396"/>
            <a:ext cx="3581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0" dirty="0">
                <a:latin typeface="HelveticaNeueLT Std Blk"/>
              </a:rPr>
              <a:t>New in 2013: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886968" y="1444752"/>
            <a:ext cx="5271760" cy="1499859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91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967" y="1451378"/>
            <a:ext cx="5271761" cy="1493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291470" y="1460133"/>
            <a:ext cx="2395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i="0" dirty="0" smtClean="0">
                <a:solidFill>
                  <a:srgbClr val="3333FF"/>
                </a:solidFill>
                <a:latin typeface="+mn-lt"/>
              </a:rPr>
              <a:t>Ronnie James Dio</a:t>
            </a:r>
          </a:p>
          <a:p>
            <a:pPr algn="l"/>
            <a:r>
              <a:rPr lang="en-US" sz="1200" i="0" dirty="0">
                <a:latin typeface="+mn-lt"/>
              </a:rPr>
              <a:t>-</a:t>
            </a:r>
            <a:r>
              <a:rPr lang="en-US" sz="1200" i="0" dirty="0" smtClean="0">
                <a:latin typeface="+mn-lt"/>
              </a:rPr>
              <a:t> </a:t>
            </a:r>
            <a:r>
              <a:rPr lang="en-US" sz="1200" dirty="0" smtClean="0">
                <a:latin typeface="+mn-lt"/>
              </a:rPr>
              <a:t>per:employee_or_member_of:</a:t>
            </a:r>
            <a:endParaRPr lang="en-US" sz="1200" i="0" dirty="0">
              <a:latin typeface="+mn-lt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967740" y="2386584"/>
            <a:ext cx="4480560" cy="524642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987552" y="3054096"/>
            <a:ext cx="1242060" cy="310896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987552" y="3749040"/>
            <a:ext cx="993648" cy="310896"/>
          </a:xfrm>
          <a:prstGeom prst="roundRect">
            <a:avLst/>
          </a:prstGeom>
          <a:noFill/>
          <a:ln w="254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987552" y="4151376"/>
            <a:ext cx="917448" cy="310896"/>
          </a:xfrm>
          <a:prstGeom prst="roundRect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2438400" y="2404872"/>
            <a:ext cx="1447800" cy="228600"/>
          </a:xfrm>
          <a:prstGeom prst="roundRect">
            <a:avLst/>
          </a:prstGeom>
          <a:noFill/>
          <a:ln w="254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1552956" y="2660904"/>
            <a:ext cx="1190244" cy="228600"/>
          </a:xfrm>
          <a:prstGeom prst="roundRect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pic>
        <p:nvPicPr>
          <p:cNvPr id="16" name="Picture 7" descr="http://upload.wikimedia.org/wikipedia/commons/9/94/Black_Sabbath_(Logo)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553">
            <a:off x="6517099" y="1950411"/>
            <a:ext cx="1218009" cy="619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76997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5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5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13" grpId="0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HelveticaNeueLT Std Bl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18905</TotalTime>
  <Pages>0</Pages>
  <Words>668</Words>
  <Characters>0</Characters>
  <Application>Microsoft Office PowerPoint</Application>
  <PresentationFormat>On-screen Show (4:3)</PresentationFormat>
  <Lines>0</Lines>
  <Paragraphs>169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Custom Design</vt:lpstr>
      <vt:lpstr>PowerPoint Presentation</vt:lpstr>
      <vt:lpstr>2013 Source Corpus</vt:lpstr>
      <vt:lpstr>PowerPoint Presentation</vt:lpstr>
      <vt:lpstr>PowerPoint Presentation</vt:lpstr>
      <vt:lpstr>PowerPoint Presentation</vt:lpstr>
      <vt:lpstr>Annotation</vt:lpstr>
      <vt:lpstr>Annotation</vt:lpstr>
      <vt:lpstr>Assessment</vt:lpstr>
      <vt:lpstr>Justification</vt:lpstr>
      <vt:lpstr>2014 Discoveries</vt:lpstr>
      <vt:lpstr>Delivered 2013 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LDC</dc:creator>
  <cp:lastModifiedBy>Joe Ellis</cp:lastModifiedBy>
  <cp:revision>952</cp:revision>
  <dcterms:modified xsi:type="dcterms:W3CDTF">2013-11-18T04:16:57Z</dcterms:modified>
</cp:coreProperties>
</file>