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0" r:id="rId4"/>
    <p:sldId id="261" r:id="rId5"/>
    <p:sldId id="263" r:id="rId6"/>
    <p:sldId id="262" r:id="rId7"/>
    <p:sldId id="264" r:id="rId8"/>
    <p:sldId id="265" r:id="rId9"/>
    <p:sldId id="266" r:id="rId10"/>
    <p:sldId id="268" r:id="rId11"/>
    <p:sldId id="258" r:id="rId12"/>
    <p:sldId id="259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18" autoAdjust="0"/>
    <p:restoredTop sz="94660"/>
  </p:normalViewPr>
  <p:slideViewPr>
    <p:cSldViewPr snapToGrid="0" snapToObjects="1">
      <p:cViewPr>
        <p:scale>
          <a:sx n="95" d="100"/>
          <a:sy n="95" d="100"/>
        </p:scale>
        <p:origin x="-1504" y="-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4A1D0-D03C-3845-B5FF-05B50A4EB98C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A9DDB-F4B0-0A46-A0CD-B98C59A97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13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10F2-4BCF-DE4A-9581-8C5F547A9EA1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57AA-4A4D-2C48-B0F6-C526C028AE9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85800" y="3680640"/>
            <a:ext cx="7772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236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10F2-4BCF-DE4A-9581-8C5F547A9EA1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57AA-4A4D-2C48-B0F6-C526C028AE9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494720"/>
            <a:ext cx="8229600" cy="86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29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10F2-4BCF-DE4A-9581-8C5F547A9EA1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57AA-4A4D-2C48-B0F6-C526C028A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9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10F2-4BCF-DE4A-9581-8C5F547A9EA1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57AA-4A4D-2C48-B0F6-C526C028AE9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94720"/>
            <a:ext cx="8229600" cy="86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43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10F2-4BCF-DE4A-9581-8C5F547A9EA1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57AA-4A4D-2C48-B0F6-C526C028A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07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10F2-4BCF-DE4A-9581-8C5F547A9EA1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57AA-4A4D-2C48-B0F6-C526C028AE9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94720"/>
            <a:ext cx="8229600" cy="86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73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10F2-4BCF-DE4A-9581-8C5F547A9EA1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57AA-4A4D-2C48-B0F6-C526C028AE9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494720"/>
            <a:ext cx="8229600" cy="86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14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10F2-4BCF-DE4A-9581-8C5F547A9EA1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57AA-4A4D-2C48-B0F6-C526C028AE97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494720"/>
            <a:ext cx="8229600" cy="86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36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10F2-4BCF-DE4A-9581-8C5F547A9EA1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57AA-4A4D-2C48-B0F6-C526C028A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4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10F2-4BCF-DE4A-9581-8C5F547A9EA1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57AA-4A4D-2C48-B0F6-C526C028A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3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10F2-4BCF-DE4A-9581-8C5F547A9EA1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57AA-4A4D-2C48-B0F6-C526C028A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2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310F2-4BCF-DE4A-9581-8C5F547A9EA1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157AA-4A4D-2C48-B0F6-C526C028A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6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Overview of the TAC2013 Knowledge Base Population Evaluation:</a:t>
            </a:r>
            <a:br>
              <a:rPr lang="en-US" sz="3600" dirty="0" smtClean="0"/>
            </a:br>
            <a:r>
              <a:rPr lang="en-US" sz="3600" b="1" dirty="0" smtClean="0"/>
              <a:t>Temporal Slot Filling 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Mihai Surdeanu</a:t>
            </a:r>
          </a:p>
          <a:p>
            <a:endParaRPr lang="en-US" dirty="0" smtClean="0"/>
          </a:p>
          <a:p>
            <a:r>
              <a:rPr lang="en-US" dirty="0" smtClean="0"/>
              <a:t>with a lot help from: </a:t>
            </a:r>
            <a:r>
              <a:rPr lang="en-US" dirty="0" err="1" smtClean="0"/>
              <a:t>Hoa</a:t>
            </a:r>
            <a:r>
              <a:rPr lang="en-US" dirty="0" smtClean="0"/>
              <a:t> Dang, Joe Ellis, </a:t>
            </a:r>
            <a:r>
              <a:rPr lang="en-US" dirty="0" err="1" smtClean="0"/>
              <a:t>Heng</a:t>
            </a:r>
            <a:r>
              <a:rPr lang="en-US" dirty="0" smtClean="0"/>
              <a:t> </a:t>
            </a:r>
            <a:r>
              <a:rPr lang="en-US" dirty="0" err="1" smtClean="0"/>
              <a:t>Ji</a:t>
            </a:r>
            <a:r>
              <a:rPr lang="en-US" dirty="0" smtClean="0"/>
              <a:t>, Ralph </a:t>
            </a:r>
            <a:r>
              <a:rPr lang="en-US" dirty="0" err="1" smtClean="0"/>
              <a:t>Grishman</a:t>
            </a:r>
            <a:r>
              <a:rPr lang="en-US" dirty="0" smtClean="0"/>
              <a:t>, and Taylor Cassidy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35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3-11-13 at 3.14.3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689132"/>
            <a:ext cx="3921125" cy="81962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28190"/>
          </a:xfrm>
        </p:spPr>
        <p:txBody>
          <a:bodyPr>
            <a:normAutofit/>
          </a:bodyPr>
          <a:lstStyle/>
          <a:p>
            <a:r>
              <a:rPr lang="en-US" dirty="0" smtClean="0"/>
              <a:t>For each query:	</a:t>
            </a:r>
          </a:p>
          <a:p>
            <a:pPr lvl="1"/>
            <a:r>
              <a:rPr lang="en-US" dirty="0" smtClean="0"/>
              <a:t>System output S = &lt;t1, t2, t3, t4&gt;</a:t>
            </a:r>
          </a:p>
          <a:p>
            <a:pPr lvl="1"/>
            <a:r>
              <a:rPr lang="en-US" dirty="0" smtClean="0"/>
              <a:t>Gold tuple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g</a:t>
            </a:r>
            <a:r>
              <a:rPr lang="en-US" dirty="0" smtClean="0"/>
              <a:t> = &lt;g1, g2, g3, g4&gt;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Individual query score: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Overall:</a:t>
            </a:r>
          </a:p>
        </p:txBody>
      </p:sp>
      <p:pic>
        <p:nvPicPr>
          <p:cNvPr id="4" name="Picture 3" descr="Screen Shot 2013-11-13 at 3.11.5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5" y="3628189"/>
            <a:ext cx="3349625" cy="8380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Metric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959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6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pic>
        <p:nvPicPr>
          <p:cNvPr id="6" name="Picture 5" descr="Screen Shot 2013-11-12 at 2.27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625" y="1659618"/>
            <a:ext cx="7143750" cy="4724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766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9317547"/>
              </p:ext>
            </p:extLst>
          </p:nvPr>
        </p:nvGraphicFramePr>
        <p:xfrm>
          <a:off x="1127124" y="2710815"/>
          <a:ext cx="6892926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7642"/>
                <a:gridCol w="1893359"/>
                <a:gridCol w="2701925"/>
              </a:tblGrid>
              <a:tr h="370840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Teams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Submissions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2011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7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2013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5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16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859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72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273 queries</a:t>
            </a:r>
          </a:p>
          <a:p>
            <a:r>
              <a:rPr lang="en-US" dirty="0" smtClean="0"/>
              <a:t>Only 201 were actually scored</a:t>
            </a:r>
          </a:p>
          <a:p>
            <a:pPr lvl="1"/>
            <a:r>
              <a:rPr lang="en-US" dirty="0" smtClean="0"/>
              <a:t>5 dropped because neither LDC nor systems found correct fillers</a:t>
            </a:r>
          </a:p>
          <a:p>
            <a:pPr lvl="1"/>
            <a:r>
              <a:rPr lang="en-US" dirty="0" smtClean="0"/>
              <a:t>67 dropped because gold annotations had an invalid temporal interval </a:t>
            </a:r>
          </a:p>
          <a:p>
            <a:pPr lvl="2"/>
            <a:r>
              <a:rPr lang="en-US" dirty="0" smtClean="0"/>
              <a:t>Valid interval: T1 ≤ T2, T3 ≤ T4, and T1 </a:t>
            </a:r>
            <a:r>
              <a:rPr lang="en-US" dirty="0"/>
              <a:t>≤</a:t>
            </a:r>
            <a:r>
              <a:rPr lang="en-US" dirty="0" smtClean="0"/>
              <a:t> T4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941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and Baseline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Justification ignored (for now) in scoring</a:t>
            </a:r>
          </a:p>
          <a:p>
            <a:endParaRPr lang="en-US" dirty="0" smtClean="0"/>
          </a:p>
          <a:p>
            <a:r>
              <a:rPr lang="en-US" dirty="0" smtClean="0"/>
              <a:t>DCT-WITHIN baseline of </a:t>
            </a:r>
            <a:r>
              <a:rPr lang="en-US" dirty="0" err="1" smtClean="0"/>
              <a:t>Ji</a:t>
            </a:r>
            <a:r>
              <a:rPr lang="en-US" dirty="0" smtClean="0"/>
              <a:t> et al. (2011)</a:t>
            </a:r>
          </a:p>
          <a:p>
            <a:pPr lvl="1"/>
            <a:r>
              <a:rPr lang="en-US" dirty="0" smtClean="0"/>
              <a:t>Assumption: the relation is valid at the doc date</a:t>
            </a:r>
          </a:p>
          <a:p>
            <a:pPr lvl="1"/>
            <a:r>
              <a:rPr lang="en-US" dirty="0" smtClean="0"/>
              <a:t>Tuple: &lt;-</a:t>
            </a:r>
            <a:r>
              <a:rPr lang="en-US" dirty="0"/>
              <a:t>∞</a:t>
            </a:r>
            <a:r>
              <a:rPr lang="en-US" dirty="0" smtClean="0"/>
              <a:t>, doc date, doc date, +∞&gt;</a:t>
            </a:r>
          </a:p>
        </p:txBody>
      </p:sp>
    </p:spTree>
    <p:extLst>
      <p:ext uri="{BB962C8B-B14F-4D97-AF65-F5344CB8AC3E}">
        <p14:creationId xmlns:p14="http://schemas.microsoft.com/office/powerpoint/2010/main" val="1936523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85750" y="2134067"/>
            <a:ext cx="9121848" cy="3476249"/>
            <a:chOff x="285750" y="2134067"/>
            <a:chExt cx="9121848" cy="3476249"/>
          </a:xfrm>
        </p:grpSpPr>
        <p:pic>
          <p:nvPicPr>
            <p:cNvPr id="4" name="Picture 3" descr="Screen Shot 2013-11-13 at 3.38.28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750" y="3083177"/>
              <a:ext cx="8686800" cy="2527139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2419684" y="2941054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20807" y="2941054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154997" y="2941054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29292" y="2943966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823379" y="2946877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697671" y="2943966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585335" y="2923054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 rot="19190352">
              <a:off x="2073225" y="2267108"/>
              <a:ext cx="27496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org:top_members_employees</a:t>
              </a:r>
              <a:endParaRPr lang="en-US" sz="16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 rot="19190352">
              <a:off x="3068801" y="2418514"/>
              <a:ext cx="217239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per:cities_of_residence</a:t>
              </a:r>
              <a:endParaRPr lang="en-US" sz="16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 rot="19190352">
              <a:off x="3807221" y="2284835"/>
              <a:ext cx="25243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per:countries_of_residence</a:t>
              </a:r>
              <a:endParaRPr lang="en-US" sz="16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 rot="19190352">
              <a:off x="4562543" y="2305018"/>
              <a:ext cx="27622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per:employee_or_member_of</a:t>
              </a:r>
              <a:endParaRPr lang="en-US" sz="16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 rot="19190352">
              <a:off x="5701972" y="2799708"/>
              <a:ext cx="11251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per:spouse</a:t>
              </a:r>
              <a:endParaRPr lang="en-US" sz="16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 rot="19190352">
              <a:off x="6245354" y="2134067"/>
              <a:ext cx="31622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per:stateorprovinces_of_residence</a:t>
              </a:r>
              <a:endParaRPr lang="en-US" sz="16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 rot="19190352">
              <a:off x="7494330" y="2870931"/>
              <a:ext cx="8771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per:title</a:t>
              </a:r>
              <a:endParaRPr lang="en-US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496165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85750" y="2134067"/>
            <a:ext cx="9121848" cy="3476249"/>
            <a:chOff x="285750" y="2134067"/>
            <a:chExt cx="9121848" cy="3476249"/>
          </a:xfrm>
        </p:grpSpPr>
        <p:pic>
          <p:nvPicPr>
            <p:cNvPr id="4" name="Picture 3" descr="Screen Shot 2013-11-13 at 3.38.28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750" y="3083177"/>
              <a:ext cx="8686800" cy="2527139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2419684" y="2941054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20807" y="2941054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154997" y="2941054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29292" y="2943966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823379" y="2946877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697671" y="2943966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585335" y="2923054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 rot="19190352">
              <a:off x="2073225" y="2267108"/>
              <a:ext cx="27496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org:top_members_employees</a:t>
              </a:r>
              <a:endParaRPr lang="en-US" sz="16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 rot="19190352">
              <a:off x="3068801" y="2418514"/>
              <a:ext cx="217239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per:cities_of_residence</a:t>
              </a:r>
              <a:endParaRPr lang="en-US" sz="16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 rot="19190352">
              <a:off x="3807221" y="2284835"/>
              <a:ext cx="25243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per:countries_of_residence</a:t>
              </a:r>
              <a:endParaRPr lang="en-US" sz="16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 rot="19190352">
              <a:off x="4562543" y="2305018"/>
              <a:ext cx="27622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per:employee_or_member_of</a:t>
              </a:r>
              <a:endParaRPr lang="en-US" sz="16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 rot="19190352">
              <a:off x="5701972" y="2799708"/>
              <a:ext cx="11251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per:spouse</a:t>
              </a:r>
              <a:endParaRPr lang="en-US" sz="16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 rot="19190352">
              <a:off x="6245354" y="2134067"/>
              <a:ext cx="31622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per:stateorprovinces_of_residence</a:t>
              </a:r>
              <a:endParaRPr lang="en-US" sz="16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 rot="19190352">
              <a:off x="7494330" y="2870931"/>
              <a:ext cx="8771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per:title</a:t>
              </a:r>
              <a:endParaRPr lang="en-US" sz="1600" b="1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8154737" y="3738144"/>
            <a:ext cx="837418" cy="646698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ular Callout 20"/>
          <p:cNvSpPr/>
          <p:nvPr/>
        </p:nvSpPr>
        <p:spPr>
          <a:xfrm>
            <a:off x="5029292" y="3481046"/>
            <a:ext cx="2833634" cy="2063247"/>
          </a:xfrm>
          <a:prstGeom prst="wedgeRoundRectCallout">
            <a:avLst>
              <a:gd name="adj1" fmla="val 56946"/>
              <a:gd name="adj2" fmla="val -2757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2/5 systems outperformed the baseline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3/4 did in 2011</a:t>
            </a:r>
          </a:p>
        </p:txBody>
      </p:sp>
    </p:spTree>
    <p:extLst>
      <p:ext uri="{BB962C8B-B14F-4D97-AF65-F5344CB8AC3E}">
        <p14:creationId xmlns:p14="http://schemas.microsoft.com/office/powerpoint/2010/main" val="3302384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85750" y="2134067"/>
            <a:ext cx="9121848" cy="3476249"/>
            <a:chOff x="285750" y="2134067"/>
            <a:chExt cx="9121848" cy="3476249"/>
          </a:xfrm>
        </p:grpSpPr>
        <p:pic>
          <p:nvPicPr>
            <p:cNvPr id="4" name="Picture 3" descr="Screen Shot 2013-11-13 at 3.38.28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750" y="3083177"/>
              <a:ext cx="8686800" cy="2527139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2419684" y="2941054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20807" y="2941054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154997" y="2941054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29292" y="2943966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823379" y="2946877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697671" y="2943966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585335" y="2923054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 rot="19190352">
              <a:off x="2073225" y="2267108"/>
              <a:ext cx="27496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org:top_members_employees</a:t>
              </a:r>
              <a:endParaRPr lang="en-US" sz="16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 rot="19190352">
              <a:off x="3068801" y="2418514"/>
              <a:ext cx="217239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per:cities_of_residence</a:t>
              </a:r>
              <a:endParaRPr lang="en-US" sz="16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 rot="19190352">
              <a:off x="3807221" y="2284835"/>
              <a:ext cx="25243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per:countries_of_residence</a:t>
              </a:r>
              <a:endParaRPr lang="en-US" sz="16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 rot="19190352">
              <a:off x="4562543" y="2305018"/>
              <a:ext cx="27622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per:employee_or_member_of</a:t>
              </a:r>
              <a:endParaRPr lang="en-US" sz="16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 rot="19190352">
              <a:off x="5701972" y="2799708"/>
              <a:ext cx="11251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per:spouse</a:t>
              </a:r>
              <a:endParaRPr lang="en-US" sz="16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 rot="19190352">
              <a:off x="6245354" y="2134067"/>
              <a:ext cx="31622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per:stateorprovinces_of_residence</a:t>
              </a:r>
              <a:endParaRPr lang="en-US" sz="16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 rot="19190352">
              <a:off x="7494330" y="2870931"/>
              <a:ext cx="8771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per:title</a:t>
              </a:r>
              <a:endParaRPr lang="en-US" sz="1600" b="1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8154737" y="3738144"/>
            <a:ext cx="837418" cy="339224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ular Callout 20"/>
          <p:cNvSpPr/>
          <p:nvPr/>
        </p:nvSpPr>
        <p:spPr>
          <a:xfrm>
            <a:off x="5470450" y="3481046"/>
            <a:ext cx="2392476" cy="2063247"/>
          </a:xfrm>
          <a:prstGeom prst="wedgeRoundRectCallout">
            <a:avLst>
              <a:gd name="adj1" fmla="val 56946"/>
              <a:gd name="adj2" fmla="val -2757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Perspective: </a:t>
            </a:r>
          </a:p>
          <a:p>
            <a:pPr algn="ctr"/>
            <a:r>
              <a:rPr lang="en-US" sz="2400" dirty="0" smtClean="0"/>
              <a:t>Top system is at 48% of human performance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135132" y="5286967"/>
            <a:ext cx="837418" cy="323349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84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Temporal Slot filling (TSF): grounds fillers extracted by SF by finding the start and end dates when they were valid.</a:t>
            </a:r>
          </a:p>
          <a:p>
            <a:r>
              <a:rPr lang="en-US" dirty="0" smtClean="0"/>
              <a:t>This was the 2</a:t>
            </a:r>
            <a:r>
              <a:rPr lang="en-US" baseline="30000" dirty="0" smtClean="0"/>
              <a:t>nd</a:t>
            </a:r>
            <a:r>
              <a:rPr lang="en-US" dirty="0" smtClean="0"/>
              <a:t> year for a KBP TSF evaluation </a:t>
            </a:r>
          </a:p>
          <a:p>
            <a:pPr lvl="1"/>
            <a:r>
              <a:rPr lang="en-US" dirty="0" smtClean="0"/>
              <a:t>There was a pilot evaluation in 2011</a:t>
            </a:r>
          </a:p>
          <a:p>
            <a:r>
              <a:rPr lang="en-US" dirty="0" smtClean="0"/>
              <a:t>A few new things this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65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85750" y="2134067"/>
            <a:ext cx="9121848" cy="3476249"/>
            <a:chOff x="285750" y="2134067"/>
            <a:chExt cx="9121848" cy="3476249"/>
          </a:xfrm>
        </p:grpSpPr>
        <p:pic>
          <p:nvPicPr>
            <p:cNvPr id="4" name="Picture 3" descr="Screen Shot 2013-11-13 at 3.38.28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750" y="3083177"/>
              <a:ext cx="8686800" cy="2527139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2419684" y="2941054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20807" y="2941054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154997" y="2941054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29292" y="2943966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823379" y="2946877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697671" y="2943966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585335" y="2923054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 rot="19190352">
              <a:off x="2073225" y="2267108"/>
              <a:ext cx="27496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org:top_members_employees</a:t>
              </a:r>
              <a:endParaRPr lang="en-US" sz="16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 rot="19190352">
              <a:off x="3068801" y="2418514"/>
              <a:ext cx="217239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per:cities_of_residence</a:t>
              </a:r>
              <a:endParaRPr lang="en-US" sz="16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 rot="19190352">
              <a:off x="3807221" y="2284835"/>
              <a:ext cx="25243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per:countries_of_residence</a:t>
              </a:r>
              <a:endParaRPr lang="en-US" sz="16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 rot="19190352">
              <a:off x="4562543" y="2305018"/>
              <a:ext cx="27622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per:employee_or_member_of</a:t>
              </a:r>
              <a:endParaRPr lang="en-US" sz="16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 rot="19190352">
              <a:off x="5701972" y="2799708"/>
              <a:ext cx="11251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per:spouse</a:t>
              </a:r>
              <a:endParaRPr lang="en-US" sz="16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 rot="19190352">
              <a:off x="6245354" y="2134067"/>
              <a:ext cx="31622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per:stateorprovinces_of_residence</a:t>
              </a:r>
              <a:endParaRPr lang="en-US" sz="16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 rot="19190352">
              <a:off x="7494330" y="2870931"/>
              <a:ext cx="8771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per:title</a:t>
              </a:r>
              <a:endParaRPr lang="en-US" sz="1600" b="1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3064627" y="3756527"/>
            <a:ext cx="837418" cy="1582008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902045" y="3756527"/>
            <a:ext cx="837418" cy="1582008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472658" y="3756527"/>
            <a:ext cx="837418" cy="1582008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ular Callout 22"/>
          <p:cNvSpPr/>
          <p:nvPr/>
        </p:nvSpPr>
        <p:spPr>
          <a:xfrm>
            <a:off x="3220638" y="5761790"/>
            <a:ext cx="4499624" cy="892082"/>
          </a:xfrm>
          <a:prstGeom prst="wedgeRoundRectCallout">
            <a:avLst>
              <a:gd name="adj1" fmla="val -26539"/>
              <a:gd name="adj2" fmla="val -7553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Locations of residence tend to perform worse than average</a:t>
            </a:r>
          </a:p>
        </p:txBody>
      </p:sp>
    </p:spTree>
    <p:extLst>
      <p:ext uri="{BB962C8B-B14F-4D97-AF65-F5344CB8AC3E}">
        <p14:creationId xmlns:p14="http://schemas.microsoft.com/office/powerpoint/2010/main" val="2562403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85750" y="2134067"/>
            <a:ext cx="9121848" cy="3476249"/>
            <a:chOff x="285750" y="2134067"/>
            <a:chExt cx="9121848" cy="3476249"/>
          </a:xfrm>
        </p:grpSpPr>
        <p:pic>
          <p:nvPicPr>
            <p:cNvPr id="4" name="Picture 3" descr="Screen Shot 2013-11-13 at 3.38.28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750" y="3083177"/>
              <a:ext cx="8686800" cy="2527139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2419684" y="2941054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20807" y="2941054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154997" y="2941054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29292" y="2943966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823379" y="2946877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697671" y="2943966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585335" y="2923054"/>
              <a:ext cx="441158" cy="427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 rot="19190352">
              <a:off x="2073225" y="2267108"/>
              <a:ext cx="27496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org:top_members_employees</a:t>
              </a:r>
              <a:endParaRPr lang="en-US" sz="16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 rot="19190352">
              <a:off x="3068801" y="2418514"/>
              <a:ext cx="217239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per:cities_of_residence</a:t>
              </a:r>
              <a:endParaRPr lang="en-US" sz="16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 rot="19190352">
              <a:off x="3807221" y="2284835"/>
              <a:ext cx="25243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per:countries_of_residence</a:t>
              </a:r>
              <a:endParaRPr lang="en-US" sz="16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 rot="19190352">
              <a:off x="4562543" y="2305018"/>
              <a:ext cx="27622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per:employee_or_member_of</a:t>
              </a:r>
              <a:endParaRPr lang="en-US" sz="16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 rot="19190352">
              <a:off x="5701972" y="2799708"/>
              <a:ext cx="11251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per:spouse</a:t>
              </a:r>
              <a:endParaRPr lang="en-US" sz="16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 rot="19190352">
              <a:off x="6245354" y="2134067"/>
              <a:ext cx="31622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per:stateorprovinces_of_residence</a:t>
              </a:r>
              <a:endParaRPr lang="en-US" sz="16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 rot="19190352">
              <a:off x="7494330" y="2870931"/>
              <a:ext cx="8771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per:title</a:t>
              </a:r>
              <a:endParaRPr lang="en-US" sz="1600" b="1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2227209" y="3756527"/>
            <a:ext cx="837418" cy="1582008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739463" y="3756527"/>
            <a:ext cx="837418" cy="1582008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ular Callout 22"/>
          <p:cNvSpPr/>
          <p:nvPr/>
        </p:nvSpPr>
        <p:spPr>
          <a:xfrm>
            <a:off x="3220638" y="5761790"/>
            <a:ext cx="4499624" cy="892082"/>
          </a:xfrm>
          <a:prstGeom prst="wedgeRoundRectCallout">
            <a:avLst>
              <a:gd name="adj1" fmla="val -7525"/>
              <a:gd name="adj2" fmla="val -8152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Employment relations tend to perform better than average</a:t>
            </a:r>
          </a:p>
        </p:txBody>
      </p:sp>
    </p:spTree>
    <p:extLst>
      <p:ext uri="{BB962C8B-B14F-4D97-AF65-F5344CB8AC3E}">
        <p14:creationId xmlns:p14="http://schemas.microsoft.com/office/powerpoint/2010/main" val="943433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groups used distant supervision (DS) to assign labels to &lt;entity, filler, date&gt; tuples</a:t>
            </a:r>
          </a:p>
          <a:p>
            <a:pPr lvl="1"/>
            <a:r>
              <a:rPr lang="en-US" dirty="0" smtClean="0"/>
              <a:t>Training data:</a:t>
            </a:r>
          </a:p>
          <a:p>
            <a:pPr lvl="2"/>
            <a:r>
              <a:rPr lang="en-US" dirty="0" smtClean="0"/>
              <a:t>Freebase (structured) </a:t>
            </a:r>
            <a:r>
              <a:rPr lang="en-US" dirty="0"/>
              <a:t>–</a:t>
            </a:r>
            <a:r>
              <a:rPr lang="en-US" dirty="0" smtClean="0"/>
              <a:t> RPI, UNED </a:t>
            </a:r>
          </a:p>
          <a:p>
            <a:pPr lvl="2"/>
            <a:r>
              <a:rPr lang="en-US" dirty="0" smtClean="0"/>
              <a:t>Wikipedia </a:t>
            </a:r>
            <a:r>
              <a:rPr lang="en-US" dirty="0" err="1" smtClean="0"/>
              <a:t>infoboxes</a:t>
            </a:r>
            <a:r>
              <a:rPr lang="en-US" dirty="0" smtClean="0"/>
              <a:t> (semi-structured) – Microsoft</a:t>
            </a:r>
          </a:p>
          <a:p>
            <a:pPr lvl="1"/>
            <a:r>
              <a:rPr lang="en-US" dirty="0" smtClean="0"/>
              <a:t>Labels: Start, End, In, Start-And-End</a:t>
            </a:r>
          </a:p>
          <a:p>
            <a:r>
              <a:rPr lang="en-US" dirty="0" smtClean="0"/>
              <a:t>Ensemble models for DS (RPI)</a:t>
            </a:r>
          </a:p>
          <a:p>
            <a:pPr lvl="1"/>
            <a:r>
              <a:rPr lang="en-US" dirty="0" smtClean="0"/>
              <a:t>Explicit features + tree kernels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050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model to clean up DS noise (Microsoft)</a:t>
            </a:r>
          </a:p>
          <a:p>
            <a:pPr lvl="1"/>
            <a:r>
              <a:rPr lang="en-US" dirty="0" smtClean="0"/>
              <a:t>Learns that </a:t>
            </a:r>
            <a:r>
              <a:rPr lang="en-US" i="1" dirty="0" smtClean="0"/>
              <a:t>n</a:t>
            </a:r>
            <a:r>
              <a:rPr lang="en-US" dirty="0" smtClean="0"/>
              <a:t>-grams such as “FILLER and ENTITY were married” are indicative of </a:t>
            </a:r>
            <a:r>
              <a:rPr lang="en-US" dirty="0" err="1" smtClean="0"/>
              <a:t>per:spouse</a:t>
            </a:r>
            <a:endParaRPr lang="en-US" dirty="0" smtClean="0"/>
          </a:p>
          <a:p>
            <a:pPr lvl="1"/>
            <a:r>
              <a:rPr lang="en-US" dirty="0" smtClean="0"/>
              <a:t>These </a:t>
            </a:r>
            <a:r>
              <a:rPr lang="en-US" i="1" dirty="0" smtClean="0"/>
              <a:t>n</a:t>
            </a:r>
            <a:r>
              <a:rPr lang="en-US" dirty="0" smtClean="0"/>
              <a:t>-grams then used in a boosted decision tree classifier, which identifies noisy tuples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233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Slight increase in participation</a:t>
            </a:r>
          </a:p>
          <a:p>
            <a:r>
              <a:rPr lang="en-US" dirty="0" smtClean="0"/>
              <a:t>On average, performance worse than in 2011</a:t>
            </a:r>
          </a:p>
          <a:p>
            <a:pPr lvl="1"/>
            <a:r>
              <a:rPr lang="en-US" dirty="0" smtClean="0"/>
              <a:t>2/5 systems outperformed the baseline vs. 3/4 </a:t>
            </a:r>
          </a:p>
          <a:p>
            <a:pPr lvl="1"/>
            <a:r>
              <a:rPr lang="en-US" dirty="0" smtClean="0"/>
              <a:t>New and complex task!</a:t>
            </a:r>
          </a:p>
          <a:p>
            <a:r>
              <a:rPr lang="en-US" dirty="0" smtClean="0"/>
              <a:t>Notable contributions</a:t>
            </a:r>
          </a:p>
          <a:p>
            <a:pPr lvl="1"/>
            <a:r>
              <a:rPr lang="en-US" dirty="0" smtClean="0"/>
              <a:t>Noise reduction for TSF</a:t>
            </a:r>
          </a:p>
          <a:p>
            <a:pPr lvl="1"/>
            <a:r>
              <a:rPr lang="en-US" dirty="0" smtClean="0"/>
              <a:t>Ensemble models for TSF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376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~ New: Seven Slots Considered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er:spouse</a:t>
            </a:r>
            <a:endParaRPr lang="en-US" dirty="0" smtClean="0"/>
          </a:p>
          <a:p>
            <a:r>
              <a:rPr lang="en-US" dirty="0" err="1"/>
              <a:t>p</a:t>
            </a:r>
            <a:r>
              <a:rPr lang="en-US" dirty="0" err="1" smtClean="0"/>
              <a:t>er:title</a:t>
            </a:r>
            <a:endParaRPr lang="en-US" dirty="0" smtClean="0"/>
          </a:p>
          <a:p>
            <a:r>
              <a:rPr lang="en-US" dirty="0" err="1" smtClean="0"/>
              <a:t>per:employee_or_member_of</a:t>
            </a:r>
            <a:endParaRPr lang="en-US" dirty="0" smtClean="0"/>
          </a:p>
          <a:p>
            <a:r>
              <a:rPr lang="en-US" dirty="0" err="1" smtClean="0"/>
              <a:t>per:cities_of_residence</a:t>
            </a:r>
            <a:endParaRPr lang="en-US" dirty="0" smtClean="0"/>
          </a:p>
          <a:p>
            <a:r>
              <a:rPr lang="en-US" dirty="0" err="1" smtClean="0"/>
              <a:t>per:statesorprovinces_of_residence</a:t>
            </a:r>
            <a:endParaRPr lang="en-US" dirty="0" smtClean="0"/>
          </a:p>
          <a:p>
            <a:r>
              <a:rPr lang="en-US" dirty="0" err="1" smtClean="0"/>
              <a:t>per:countries_of_residence</a:t>
            </a:r>
            <a:endParaRPr lang="en-US" dirty="0" smtClean="0"/>
          </a:p>
          <a:p>
            <a:r>
              <a:rPr lang="en-US" dirty="0" err="1" smtClean="0"/>
              <a:t>org:top_employees</a:t>
            </a:r>
            <a:r>
              <a:rPr lang="en-US" dirty="0" smtClean="0"/>
              <a:t>/members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71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New: Input Queries</a:t>
            </a:r>
            <a:endParaRPr lang="en-US" dirty="0"/>
          </a:p>
        </p:txBody>
      </p:sp>
      <p:pic>
        <p:nvPicPr>
          <p:cNvPr id="4" name="Picture 3" descr="Screen Shot 2013-11-13 at 2.47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140" y="2380881"/>
            <a:ext cx="7908660" cy="376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072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New: Input Queries</a:t>
            </a:r>
            <a:endParaRPr lang="en-US" dirty="0"/>
          </a:p>
        </p:txBody>
      </p:sp>
      <p:pic>
        <p:nvPicPr>
          <p:cNvPr id="4" name="Picture 3" descr="Screen Shot 2013-11-13 at 2.47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140" y="2380881"/>
            <a:ext cx="7908660" cy="37627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3251" y="3079750"/>
            <a:ext cx="8207374" cy="104775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4162798" y="4486275"/>
            <a:ext cx="3949327" cy="736600"/>
          </a:xfrm>
          <a:prstGeom prst="wedgeRoundRectCallout">
            <a:avLst>
              <a:gd name="adj1" fmla="val 20388"/>
              <a:gd name="adj2" fmla="val -8190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Both entity and filler given!</a:t>
            </a:r>
          </a:p>
        </p:txBody>
      </p:sp>
    </p:spTree>
    <p:extLst>
      <p:ext uri="{BB962C8B-B14F-4D97-AF65-F5344CB8AC3E}">
        <p14:creationId xmlns:p14="http://schemas.microsoft.com/office/powerpoint/2010/main" val="2916474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New: Input Queries</a:t>
            </a:r>
            <a:endParaRPr lang="en-US" dirty="0"/>
          </a:p>
        </p:txBody>
      </p:sp>
      <p:pic>
        <p:nvPicPr>
          <p:cNvPr id="4" name="Picture 3" descr="Screen Shot 2013-11-13 at 2.47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140" y="2380881"/>
            <a:ext cx="7908660" cy="37627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3251" y="4111625"/>
            <a:ext cx="3794124" cy="104775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3353172" y="2835275"/>
            <a:ext cx="4965327" cy="736600"/>
          </a:xfrm>
          <a:prstGeom prst="wedgeRoundRectCallout">
            <a:avLst>
              <a:gd name="adj1" fmla="val -38299"/>
              <a:gd name="adj2" fmla="val 9482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Provenances and justification given!</a:t>
            </a:r>
          </a:p>
        </p:txBody>
      </p:sp>
    </p:spTree>
    <p:extLst>
      <p:ext uri="{BB962C8B-B14F-4D97-AF65-F5344CB8AC3E}">
        <p14:creationId xmlns:p14="http://schemas.microsoft.com/office/powerpoint/2010/main" val="2916474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New: Provenance of Dates</a:t>
            </a:r>
            <a:endParaRPr lang="en-US" dirty="0"/>
          </a:p>
        </p:txBody>
      </p:sp>
      <p:pic>
        <p:nvPicPr>
          <p:cNvPr id="3" name="Picture 2" descr="Screen Shot 2013-11-13 at 2.56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250" y="2145969"/>
            <a:ext cx="7461308" cy="414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923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New: Provenance of Dates</a:t>
            </a:r>
            <a:endParaRPr lang="en-US" dirty="0"/>
          </a:p>
        </p:txBody>
      </p:sp>
      <p:pic>
        <p:nvPicPr>
          <p:cNvPr id="3" name="Picture 2" descr="Screen Shot 2013-11-13 at 2.56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250" y="2145969"/>
            <a:ext cx="7461308" cy="414053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127874" y="5048250"/>
            <a:ext cx="1444683" cy="492125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08274" y="2882900"/>
            <a:ext cx="1530351" cy="492125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2273672" y="3962399"/>
            <a:ext cx="4965327" cy="942975"/>
          </a:xfrm>
          <a:prstGeom prst="wedgeRoundRectCallout">
            <a:avLst>
              <a:gd name="adj1" fmla="val -27109"/>
              <a:gd name="adj2" fmla="val -10129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Provenance of date mentions used for normalization must be reported!</a:t>
            </a:r>
          </a:p>
        </p:txBody>
      </p:sp>
    </p:spTree>
    <p:extLst>
      <p:ext uri="{BB962C8B-B14F-4D97-AF65-F5344CB8AC3E}">
        <p14:creationId xmlns:p14="http://schemas.microsoft.com/office/powerpoint/2010/main" val="4260899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Metric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Same four-tuple used to represent dates: [T1 T2 T3 T4]</a:t>
            </a:r>
          </a:p>
          <a:p>
            <a:pPr lvl="1"/>
            <a:r>
              <a:rPr lang="en-US" sz="3200" dirty="0" smtClean="0"/>
              <a:t>Relation is true for period beginning between T1 and T2</a:t>
            </a:r>
          </a:p>
          <a:p>
            <a:pPr lvl="1"/>
            <a:r>
              <a:rPr lang="en-US" sz="3200" dirty="0" smtClean="0"/>
              <a:t>Relation is true for period ending between T3 and T4</a:t>
            </a:r>
          </a:p>
          <a:p>
            <a:r>
              <a:rPr lang="en-US" sz="3600" dirty="0" smtClean="0"/>
              <a:t>Has limitations</a:t>
            </a:r>
          </a:p>
          <a:p>
            <a:pPr lvl="1"/>
            <a:r>
              <a:rPr lang="en-US" sz="3200" dirty="0" smtClean="0"/>
              <a:t>Recurring events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75649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2796</TotalTime>
  <Words>523</Words>
  <Application>Microsoft Macintosh PowerPoint</Application>
  <PresentationFormat>On-screen Show (4:3)</PresentationFormat>
  <Paragraphs>129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Overview of the TAC2013 Knowledge Base Population Evaluation: Temporal Slot Filling </vt:lpstr>
      <vt:lpstr>Introduction</vt:lpstr>
      <vt:lpstr>~ New: Seven Slots Considered</vt:lpstr>
      <vt:lpstr>New: Input Queries</vt:lpstr>
      <vt:lpstr>New: Input Queries</vt:lpstr>
      <vt:lpstr>New: Input Queries</vt:lpstr>
      <vt:lpstr>New: Provenance of Dates</vt:lpstr>
      <vt:lpstr>New: Provenance of Dates</vt:lpstr>
      <vt:lpstr>Scoring Metric</vt:lpstr>
      <vt:lpstr>Scoring Metric</vt:lpstr>
      <vt:lpstr>participants</vt:lpstr>
      <vt:lpstr>Participants</vt:lpstr>
      <vt:lpstr>Participation Summary</vt:lpstr>
      <vt:lpstr>results</vt:lpstr>
      <vt:lpstr>Data</vt:lpstr>
      <vt:lpstr>Scoring and Baseline</vt:lpstr>
      <vt:lpstr>Results</vt:lpstr>
      <vt:lpstr>Results</vt:lpstr>
      <vt:lpstr>Results</vt:lpstr>
      <vt:lpstr>Results</vt:lpstr>
      <vt:lpstr>Results</vt:lpstr>
      <vt:lpstr>Technology</vt:lpstr>
      <vt:lpstr>Technology</vt:lpstr>
      <vt:lpstr>Conclusions</vt:lpstr>
    </vt:vector>
  </TitlesOfParts>
  <Company>UA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Mihai Surdeanu</dc:creator>
  <cp:lastModifiedBy>Mihai Surdeanu</cp:lastModifiedBy>
  <cp:revision>515</cp:revision>
  <dcterms:created xsi:type="dcterms:W3CDTF">2013-07-26T18:41:15Z</dcterms:created>
  <dcterms:modified xsi:type="dcterms:W3CDTF">2013-11-15T22:28:13Z</dcterms:modified>
</cp:coreProperties>
</file>