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68" r:id="rId2"/>
    <p:sldMasterId id="2147486088" r:id="rId3"/>
    <p:sldMasterId id="2147486094" r:id="rId4"/>
    <p:sldMasterId id="2147486100" r:id="rId5"/>
    <p:sldMasterId id="2147486106" r:id="rId6"/>
    <p:sldMasterId id="2147486112" r:id="rId7"/>
    <p:sldMasterId id="2147486131" r:id="rId8"/>
    <p:sldMasterId id="2147486138" r:id="rId9"/>
    <p:sldMasterId id="2147486145" r:id="rId10"/>
    <p:sldMasterId id="2147486150" r:id="rId11"/>
    <p:sldMasterId id="2147486157" r:id="rId12"/>
    <p:sldMasterId id="2147486163" r:id="rId13"/>
    <p:sldMasterId id="2147486170" r:id="rId14"/>
    <p:sldMasterId id="2147486205" r:id="rId15"/>
    <p:sldMasterId id="2147486213" r:id="rId16"/>
    <p:sldMasterId id="2147486220" r:id="rId17"/>
    <p:sldMasterId id="2147486227" r:id="rId18"/>
    <p:sldMasterId id="2147486234" r:id="rId19"/>
    <p:sldMasterId id="2147486259" r:id="rId20"/>
    <p:sldMasterId id="2147486267" r:id="rId21"/>
    <p:sldMasterId id="2147486279" r:id="rId22"/>
    <p:sldMasterId id="2147486283" r:id="rId23"/>
  </p:sldMasterIdLst>
  <p:notesMasterIdLst>
    <p:notesMasterId r:id="rId41"/>
  </p:notesMasterIdLst>
  <p:handoutMasterIdLst>
    <p:handoutMasterId r:id="rId42"/>
  </p:handoutMasterIdLst>
  <p:sldIdLst>
    <p:sldId id="2080" r:id="rId24"/>
    <p:sldId id="2103" r:id="rId25"/>
    <p:sldId id="2104" r:id="rId26"/>
    <p:sldId id="2105" r:id="rId27"/>
    <p:sldId id="2083" r:id="rId28"/>
    <p:sldId id="2084" r:id="rId29"/>
    <p:sldId id="2085" r:id="rId30"/>
    <p:sldId id="2102" r:id="rId31"/>
    <p:sldId id="2087" r:id="rId32"/>
    <p:sldId id="2088" r:id="rId33"/>
    <p:sldId id="2089" r:id="rId34"/>
    <p:sldId id="2090" r:id="rId35"/>
    <p:sldId id="2097" r:id="rId36"/>
    <p:sldId id="2098" r:id="rId37"/>
    <p:sldId id="2099" r:id="rId38"/>
    <p:sldId id="2100" r:id="rId39"/>
    <p:sldId id="2101" r:id="rId4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6EA"/>
    <a:srgbClr val="FAE2F6"/>
    <a:srgbClr val="170981"/>
    <a:srgbClr val="800000"/>
    <a:srgbClr val="534E2F"/>
    <a:srgbClr val="3B37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7435" autoAdjust="0"/>
  </p:normalViewPr>
  <p:slideViewPr>
    <p:cSldViewPr>
      <p:cViewPr>
        <p:scale>
          <a:sx n="70" d="100"/>
          <a:sy n="70" d="100"/>
        </p:scale>
        <p:origin x="-14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F1 (%)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SFV2015 KB 12 4</c:v>
                </c:pt>
                <c:pt idx="1">
                  <c:v>SFV2015 KB 12 1</c:v>
                </c:pt>
                <c:pt idx="2">
                  <c:v>SFV2015 KB 12 5</c:v>
                </c:pt>
                <c:pt idx="3">
                  <c:v>SFV2015 KB 12 3</c:v>
                </c:pt>
                <c:pt idx="4">
                  <c:v>SFV2015 SF 03 3</c:v>
                </c:pt>
                <c:pt idx="5">
                  <c:v>SFV2015 KB 12 2</c:v>
                </c:pt>
                <c:pt idx="6">
                  <c:v>SFV2015 KB 03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30.1</c:v>
                </c:pt>
                <c:pt idx="1">
                  <c:v>30.4</c:v>
                </c:pt>
                <c:pt idx="2">
                  <c:v>30.9</c:v>
                </c:pt>
                <c:pt idx="3">
                  <c:v>29.6</c:v>
                </c:pt>
                <c:pt idx="4">
                  <c:v>31.4</c:v>
                </c:pt>
                <c:pt idx="5">
                  <c:v>33.799999999999997</c:v>
                </c:pt>
                <c:pt idx="6">
                  <c:v>30.5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Filtered F1 (%)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SFV2015 KB 12 4</c:v>
                </c:pt>
                <c:pt idx="1">
                  <c:v>SFV2015 KB 12 1</c:v>
                </c:pt>
                <c:pt idx="2">
                  <c:v>SFV2015 KB 12 5</c:v>
                </c:pt>
                <c:pt idx="3">
                  <c:v>SFV2015 KB 12 3</c:v>
                </c:pt>
                <c:pt idx="4">
                  <c:v>SFV2015 SF 03 3</c:v>
                </c:pt>
                <c:pt idx="5">
                  <c:v>SFV2015 KB 12 2</c:v>
                </c:pt>
                <c:pt idx="6">
                  <c:v>SFV2015 KB 03 2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36.700000000000003</c:v>
                </c:pt>
                <c:pt idx="1">
                  <c:v>34.9</c:v>
                </c:pt>
                <c:pt idx="2">
                  <c:v>34.299999999999997</c:v>
                </c:pt>
                <c:pt idx="3">
                  <c:v>33.700000000000003</c:v>
                </c:pt>
                <c:pt idx="4">
                  <c:v>31.4</c:v>
                </c:pt>
                <c:pt idx="5">
                  <c:v>33.1</c:v>
                </c:pt>
                <c:pt idx="6">
                  <c:v>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99520"/>
        <c:axId val="101000320"/>
      </c:barChart>
      <c:catAx>
        <c:axId val="10069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00320"/>
        <c:crosses val="autoZero"/>
        <c:auto val="1"/>
        <c:lblAlgn val="ctr"/>
        <c:lblOffset val="100"/>
        <c:noMultiLvlLbl val="0"/>
      </c:catAx>
      <c:valAx>
        <c:axId val="101000320"/>
        <c:scaling>
          <c:orientation val="minMax"/>
          <c:min val="2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9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8805774278215"/>
          <c:y val="0.21402312992125988"/>
          <c:w val="0.23931826263652528"/>
          <c:h val="0.15766532048823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82C5-1B87-49B6-801A-5D9E03686E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MS PGothic" pitchFamily="34" charset="-128"/>
              </a:rPr>
              <a:t>Mays, 50, died in his sleep at his tampa home the morning of june 28. dependency type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F9A93D1-044F-490D-A574-715025C3FAE0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0" dirty="0" smtClean="0"/>
                  <a:t>We divided responses into 6 fields.</a:t>
                </a:r>
                <a:endParaRPr lang="en-US" sz="1200" b="0" kern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2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kern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200" b="0" i="1" kern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200" kern="0" dirty="0" smtClean="0"/>
                  <a:t>: responses submitted by at least two teams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200" b="0" i="1" kern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12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2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 ker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200" b="0" i="1" kern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200" kern="0" dirty="0" smtClean="0"/>
                  <a:t>: responses submitted by only one team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200" i="1" ker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kern="0" dirty="0" smtClean="0"/>
              </a:p>
              <a:p>
                <a:r>
                  <a:rPr lang="en-US" sz="1200" kern="0" dirty="0" smtClean="0"/>
                  <a:t>We keep all the responses which are</a:t>
                </a:r>
                <a:endParaRPr lang="en-US" sz="1100" kern="0" dirty="0" smtClean="0"/>
              </a:p>
              <a:p>
                <a:pPr marL="0" indent="0">
                  <a:buNone/>
                </a:pPr>
                <a:r>
                  <a:rPr lang="en-US" sz="1100" kern="0" dirty="0"/>
                  <a:t> </a:t>
                </a:r>
                <a:r>
                  <a:rPr lang="en-US" sz="1100" kern="0" dirty="0" smtClean="0"/>
                  <a:t>    </a:t>
                </a:r>
                <a:r>
                  <a:rPr lang="en-US" sz="1200" kern="0" dirty="0" smtClean="0"/>
                  <a:t>supported by multiple strong or relatively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strong teams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latin typeface="Cambria Math"/>
                          </a:rPr>
                          <m:t>[</m:t>
                        </m:r>
                        <m:r>
                          <a:rPr lang="en-US" sz="1200" b="0" i="1" kern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200" b="0" i="1" kern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2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</a:rPr>
                          <m:t>2</m:t>
                        </m:r>
                        <m:r>
                          <a:rPr lang="en-US" sz="1200" i="1" ker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200" b="0" i="0" kern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2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200" i="1" kern="0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1200" b="0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  <a:ea typeface="Cambria Math"/>
                          </a:rPr>
                          <m:t>22</m:t>
                        </m:r>
                      </m:sub>
                    </m:sSub>
                    <m:r>
                      <a:rPr lang="en-US" sz="1200" b="0" i="1" kern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1200" kern="0" dirty="0" smtClean="0"/>
              </a:p>
              <a:p>
                <a:r>
                  <a:rPr lang="en-US" sz="1200" kern="0" dirty="0" smtClean="0"/>
                  <a:t>We discard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b="0" i="1" kern="0" smtClean="0">
                            <a:latin typeface="Cambria Math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200" kern="0" dirty="0" smtClean="0"/>
                  <a:t> which only contributes</a:t>
                </a:r>
                <a:endParaRPr lang="en-US" sz="1200" b="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200" b="0" kern="0" dirty="0" smtClean="0"/>
                  <a:t>    less than</a:t>
                </a:r>
                <a14:m>
                  <m:oMath xmlns:m="http://schemas.openxmlformats.org/officeDocument/2006/math">
                    <m:r>
                      <a:rPr lang="en-US" sz="1200" b="0" i="1" kern="0" smtClean="0">
                        <a:latin typeface="Cambria Math"/>
                      </a:rPr>
                      <m:t> 3%</m:t>
                    </m:r>
                  </m:oMath>
                </a14:m>
                <a:r>
                  <a:rPr lang="en-US" sz="1200" kern="0" dirty="0" smtClean="0"/>
                  <a:t> correct claims.</a:t>
                </a:r>
              </a:p>
              <a:p>
                <a:r>
                  <a:rPr lang="en-US" sz="1200" kern="0" dirty="0" smtClean="0"/>
                  <a:t>A response in the remaining fields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will be kept once it satisfies slot-specific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trigger and type constraints </a:t>
                </a:r>
                <a:r>
                  <a:rPr lang="en-US" sz="1000" kern="0" dirty="0" smtClean="0"/>
                  <a:t>(Yu et al., 2015).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0" dirty="0" smtClean="0"/>
                  <a:t>We divided responses into 6 fields.</a:t>
                </a:r>
                <a:endParaRPr lang="en-US" sz="1200" b="0" kern="0" dirty="0" smtClean="0"/>
              </a:p>
              <a:p>
                <a:r>
                  <a:rPr lang="en-US" sz="1200" b="0" i="0" kern="0" smtClean="0">
                    <a:latin typeface="Cambria Math"/>
                  </a:rPr>
                  <a:t>𝐴_(𝑖_1 )</a:t>
                </a:r>
                <a:r>
                  <a:rPr lang="en-US" sz="1200" kern="0" dirty="0" smtClean="0"/>
                  <a:t>: responses submitted by at least two teams in  </a:t>
                </a:r>
                <a:r>
                  <a:rPr lang="en-US" sz="1200" b="0" i="0" kern="0" smtClean="0">
                    <a:latin typeface="Cambria Math"/>
                  </a:rPr>
                  <a:t>𝑇</a:t>
                </a:r>
                <a:r>
                  <a:rPr lang="en-US" sz="1200" b="0" i="0" kern="0">
                    <a:latin typeface="Cambria Math"/>
                  </a:rPr>
                  <a:t>_</a:t>
                </a:r>
                <a:r>
                  <a:rPr lang="en-US" sz="1200" b="0" i="0" kern="0" smtClean="0">
                    <a:latin typeface="Cambria Math"/>
                  </a:rPr>
                  <a:t>𝑖</a:t>
                </a:r>
                <a:endParaRPr lang="en-US" sz="120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200" b="0" i="0" kern="0" smtClean="0">
                    <a:latin typeface="Cambria Math"/>
                  </a:rPr>
                  <a:t>     </a:t>
                </a:r>
                <a:r>
                  <a:rPr lang="en-US" sz="1200" i="0" kern="0">
                    <a:latin typeface="Cambria Math"/>
                  </a:rPr>
                  <a:t>𝐴</a:t>
                </a:r>
                <a:r>
                  <a:rPr lang="en-US" sz="1200" i="0" kern="0" smtClean="0">
                    <a:latin typeface="Cambria Math"/>
                  </a:rPr>
                  <a:t>_(</a:t>
                </a:r>
                <a:r>
                  <a:rPr lang="en-US" sz="1200" i="0" kern="0">
                    <a:latin typeface="Cambria Math"/>
                  </a:rPr>
                  <a:t>𝑖_</a:t>
                </a:r>
                <a:r>
                  <a:rPr lang="en-US" sz="1200" b="0" i="0" kern="0" smtClean="0">
                    <a:latin typeface="Cambria Math"/>
                  </a:rPr>
                  <a:t>2 )</a:t>
                </a:r>
                <a:r>
                  <a:rPr lang="en-US" sz="1200" kern="0" dirty="0" smtClean="0"/>
                  <a:t>: responses submitted by only one team in </a:t>
                </a:r>
                <a:r>
                  <a:rPr lang="en-US" sz="1200" i="0" kern="0">
                    <a:latin typeface="Cambria Math"/>
                  </a:rPr>
                  <a:t>𝑇_𝑖</a:t>
                </a:r>
                <a:endParaRPr lang="en-US" sz="1200" kern="0" dirty="0" smtClean="0"/>
              </a:p>
              <a:p>
                <a:r>
                  <a:rPr lang="en-US" sz="1200" kern="0" dirty="0" smtClean="0"/>
                  <a:t>We keep all the responses which are</a:t>
                </a:r>
                <a:endParaRPr lang="en-US" sz="1100" kern="0" dirty="0" smtClean="0"/>
              </a:p>
              <a:p>
                <a:pPr marL="0" indent="0">
                  <a:buNone/>
                </a:pPr>
                <a:r>
                  <a:rPr lang="en-US" sz="1100" kern="0" dirty="0"/>
                  <a:t> </a:t>
                </a:r>
                <a:r>
                  <a:rPr lang="en-US" sz="1100" kern="0" dirty="0" smtClean="0"/>
                  <a:t>    </a:t>
                </a:r>
                <a:r>
                  <a:rPr lang="en-US" sz="1200" kern="0" dirty="0" smtClean="0"/>
                  <a:t>supported by multiple strong or relatively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strong teams </a:t>
                </a:r>
                <a:r>
                  <a:rPr lang="en-US" sz="1200" b="0" i="0" kern="0" smtClean="0">
                    <a:latin typeface="Cambria Math"/>
                  </a:rPr>
                  <a:t>〖[𝐴〗_11, </a:t>
                </a:r>
                <a:r>
                  <a:rPr lang="en-US" sz="1200" i="0" kern="0">
                    <a:latin typeface="Cambria Math"/>
                  </a:rPr>
                  <a:t>𝐴_</a:t>
                </a:r>
                <a:r>
                  <a:rPr lang="en-US" sz="1200" b="0" i="0" kern="0" smtClean="0">
                    <a:latin typeface="Cambria Math"/>
                  </a:rPr>
                  <a:t>2</a:t>
                </a:r>
                <a:r>
                  <a:rPr lang="en-US" sz="1200" i="0" kern="0">
                    <a:latin typeface="Cambria Math"/>
                  </a:rPr>
                  <a:t>1</a:t>
                </a:r>
                <a:r>
                  <a:rPr lang="en-US" sz="1200" b="0" i="0" kern="0" smtClean="0">
                    <a:latin typeface="Cambria Math"/>
                  </a:rPr>
                  <a:t>, </a:t>
                </a:r>
                <a:r>
                  <a:rPr lang="en-US" sz="1200" i="0" kern="0">
                    <a:latin typeface="Cambria Math"/>
                  </a:rPr>
                  <a:t>𝐴_</a:t>
                </a:r>
                <a:r>
                  <a:rPr lang="en-US" sz="1200" b="0" i="0" kern="0" smtClean="0">
                    <a:latin typeface="Cambria Math"/>
                  </a:rPr>
                  <a:t>12</a:t>
                </a:r>
                <a:r>
                  <a:rPr lang="en-US" sz="1200" i="0" kern="0" smtClean="0">
                    <a:latin typeface="Cambria Math"/>
                    <a:ea typeface="Cambria Math"/>
                  </a:rPr>
                  <a:t>∩</a:t>
                </a:r>
                <a:r>
                  <a:rPr lang="en-US" sz="1200" b="0" i="0" kern="0" smtClean="0">
                    <a:latin typeface="Cambria Math"/>
                    <a:ea typeface="Cambria Math"/>
                  </a:rPr>
                  <a:t>𝐴_22]</a:t>
                </a:r>
                <a:endParaRPr lang="en-US" sz="1200" kern="0" dirty="0" smtClean="0"/>
              </a:p>
              <a:p>
                <a:r>
                  <a:rPr lang="en-US" sz="1200" kern="0" dirty="0" smtClean="0"/>
                  <a:t>We discard </a:t>
                </a:r>
                <a:r>
                  <a:rPr lang="en-US" sz="1200" i="0" kern="0">
                    <a:latin typeface="Cambria Math"/>
                  </a:rPr>
                  <a:t>𝐴_</a:t>
                </a:r>
                <a:r>
                  <a:rPr lang="en-US" sz="1200" b="0" i="0" kern="0" smtClean="0">
                    <a:latin typeface="Cambria Math"/>
                  </a:rPr>
                  <a:t>32</a:t>
                </a:r>
                <a:r>
                  <a:rPr lang="en-US" sz="1200" kern="0" dirty="0" smtClean="0"/>
                  <a:t> which only contributes</a:t>
                </a:r>
                <a:endParaRPr lang="en-US" sz="1200" b="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200" b="0" kern="0" dirty="0" smtClean="0"/>
                  <a:t>    less than</a:t>
                </a:r>
                <a:r>
                  <a:rPr lang="en-US" sz="1200" b="0" i="0" kern="0" smtClean="0">
                    <a:latin typeface="Cambria Math"/>
                  </a:rPr>
                  <a:t> 3%</a:t>
                </a:r>
                <a:r>
                  <a:rPr lang="en-US" sz="1200" kern="0" dirty="0" smtClean="0"/>
                  <a:t> correct claims.</a:t>
                </a:r>
              </a:p>
              <a:p>
                <a:r>
                  <a:rPr lang="en-US" sz="1200" kern="0" dirty="0" smtClean="0"/>
                  <a:t>A response in the remaining fields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will be kept once it satisfies slot-specific</a:t>
                </a:r>
              </a:p>
              <a:p>
                <a:pPr marL="0" indent="0">
                  <a:buNone/>
                </a:pPr>
                <a:r>
                  <a:rPr lang="en-US" sz="1200" kern="0" dirty="0"/>
                  <a:t> </a:t>
                </a:r>
                <a:r>
                  <a:rPr lang="en-US" sz="1200" kern="0" dirty="0" smtClean="0"/>
                  <a:t>   trigger and type constraints </a:t>
                </a:r>
                <a:r>
                  <a:rPr lang="en-US" sz="1000" kern="0" dirty="0" smtClean="0"/>
                  <a:t>(Yu et al., 2015).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0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98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461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7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84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6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48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19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1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0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26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1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39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27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19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484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910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90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935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14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536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69429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81750"/>
            <a:ext cx="3603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8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06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38632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9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32261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06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22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6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72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1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4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96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4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7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94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7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3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72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84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89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39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63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.jpeg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1.jpeg"/><Relationship Id="rId4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  <p:sldLayoutId id="2147486215" r:id="rId2"/>
    <p:sldLayoutId id="2147486216" r:id="rId3"/>
    <p:sldLayoutId id="2147486217" r:id="rId4"/>
    <p:sldLayoutId id="2147486218" r:id="rId5"/>
    <p:sldLayoutId id="21474862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5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8" r:id="rId1"/>
    <p:sldLayoutId id="2147486229" r:id="rId2"/>
    <p:sldLayoutId id="2147486230" r:id="rId3"/>
    <p:sldLayoutId id="2147486231" r:id="rId4"/>
    <p:sldLayoutId id="2147486232" r:id="rId5"/>
    <p:sldLayoutId id="21474862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0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266" r:id="rId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548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8" r:id="rId1"/>
    <p:sldLayoutId id="2147486269" r:id="rId2"/>
    <p:sldLayoutId id="2147486270" r:id="rId3"/>
    <p:sldLayoutId id="2147486271" r:id="rId4"/>
    <p:sldLayoutId id="2147486272" r:id="rId5"/>
    <p:sldLayoutId id="2147486273" r:id="rId6"/>
    <p:sldLayoutId id="2147486274" r:id="rId7"/>
    <p:sldLayoutId id="2147486275" r:id="rId8"/>
    <p:sldLayoutId id="2147486276" r:id="rId9"/>
    <p:sldLayoutId id="2147486277" r:id="rId10"/>
    <p:sldLayoutId id="21474862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3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0" r:id="rId1"/>
    <p:sldLayoutId id="2147486281" r:id="rId2"/>
    <p:sldLayoutId id="2147486282" r:id="rId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3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8" y="3429000"/>
            <a:ext cx="8914258" cy="27045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Dian Yu and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Heng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Ji</a:t>
            </a:r>
            <a:endParaRPr 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{yud2,,</a:t>
            </a:r>
            <a:r>
              <a:rPr 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jih}@</a:t>
            </a:r>
            <a:r>
              <a:rPr lang="en-US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rpi.edu</a:t>
            </a:r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9144000" cy="1295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Filtering without Sympathy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011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7" y="2286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Evaluation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634037"/>
          </a:xfrm>
        </p:spPr>
        <p:txBody>
          <a:bodyPr/>
          <a:lstStyle/>
          <a:p>
            <a:r>
              <a:rPr lang="en-US" sz="2400" dirty="0" smtClean="0"/>
              <a:t>Our method can improve almost all top CSSF systems considering both hops (CSLDC level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Boost the best F-score to 36.8%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767529"/>
              </p:ext>
            </p:extLst>
          </p:nvPr>
        </p:nvGraphicFramePr>
        <p:xfrm>
          <a:off x="762000" y="2133600"/>
          <a:ext cx="7874000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984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But We Failed to Improve Weak Teams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21" y="1066800"/>
                <a:ext cx="8839200" cy="5100637"/>
              </a:xfrm>
            </p:spPr>
            <p:txBody>
              <a:bodyPr/>
              <a:lstStyle/>
              <a:p>
                <a:r>
                  <a:rPr lang="en-US" sz="2400" dirty="0" smtClean="0"/>
                  <a:t>Compared </a:t>
                </a:r>
                <a:r>
                  <a:rPr lang="en-US" sz="2400" dirty="0"/>
                  <a:t>with the SF </a:t>
                </a:r>
                <a:r>
                  <a:rPr lang="en-US" sz="2400" dirty="0" smtClean="0"/>
                  <a:t>task (14.43% 2014 SF), </a:t>
                </a:r>
                <a:r>
                  <a:rPr lang="en-US" sz="2400" dirty="0"/>
                  <a:t>CSSF runs </a:t>
                </a:r>
                <a:r>
                  <a:rPr lang="en-US" sz="2400" dirty="0" smtClean="0"/>
                  <a:t>have relatively </a:t>
                </a:r>
                <a:r>
                  <a:rPr lang="en-US" sz="2400" dirty="0"/>
                  <a:t>lower </a:t>
                </a:r>
                <a:r>
                  <a:rPr lang="en-US" sz="2400" dirty="0" smtClean="0"/>
                  <a:t>recall (9.44% on average) </a:t>
                </a:r>
                <a:r>
                  <a:rPr lang="en-US" sz="2400" dirty="0"/>
                  <a:t>and therefore </a:t>
                </a:r>
                <a:r>
                  <a:rPr lang="en-US" sz="2400" dirty="0" smtClean="0"/>
                  <a:t>the filtering task becomes more challenging</a:t>
                </a:r>
              </a:p>
              <a:p>
                <a:r>
                  <a:rPr lang="en-US" sz="2400" dirty="0" smtClean="0"/>
                  <a:t>Heuristic argument: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Suppose we fix the recall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,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denotes the F score with precision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denotes the F score with precision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        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 rate of increase of F score is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 smtClean="0"/>
                  <a:t>. Therefore, when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is small, the increase will be insignificant.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21" y="1066800"/>
                <a:ext cx="8839200" cy="5100637"/>
              </a:xfrm>
              <a:blipFill rotWithShape="1">
                <a:blip r:embed="rId2"/>
                <a:stretch>
                  <a:fillRect l="-1034" t="-836" r="-1241" b="-7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72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Majority Voting also Fails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963"/>
            <a:ext cx="8763000" cy="5100637"/>
          </a:xfrm>
        </p:spPr>
        <p:txBody>
          <a:bodyPr/>
          <a:lstStyle/>
          <a:p>
            <a:r>
              <a:rPr lang="en-US" altLang="zh-CN" sz="2400" dirty="0" smtClean="0"/>
              <a:t>80</a:t>
            </a:r>
            <a:r>
              <a:rPr lang="en-US" sz="2400" dirty="0" smtClean="0"/>
              <a:t>% of the true responses are produced only by 1 or 2 of </a:t>
            </a:r>
          </a:p>
          <a:p>
            <a:pPr marL="0" indent="0">
              <a:buNone/>
            </a:pPr>
            <a:r>
              <a:rPr lang="en-US" sz="2400" dirty="0" smtClean="0"/>
              <a:t>         the 19 CSSF teams (SF13 62%)</a:t>
            </a:r>
            <a:endParaRPr lang="en-US" altLang="zh-CN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Our strategy of discarding all the responses in A32 leads to the failure of filtering for weak runs</a:t>
            </a:r>
          </a:p>
          <a:p>
            <a:endParaRPr lang="en-US" sz="2400" b="0" dirty="0"/>
          </a:p>
          <a:p>
            <a:r>
              <a:rPr lang="en-US" sz="2400" dirty="0" smtClean="0"/>
              <a:t>Is it possible to develop a universal filter to make everyone happy, before CSSF performance gets more “reasonable”?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610668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CSSF </a:t>
            </a:r>
            <a:r>
              <a:rPr 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Errors: </a:t>
            </a:r>
            <a:r>
              <a:rPr lang="en-US" altLang="zh-CN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 Tagging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40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Query</a:t>
            </a:r>
            <a:r>
              <a:rPr lang="en-US" sz="1800" dirty="0" smtClean="0"/>
              <a:t>:</a:t>
            </a:r>
            <a:r>
              <a:rPr lang="en-US" sz="1800" dirty="0"/>
              <a:t> Annenberg Foundation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i="1" dirty="0" smtClean="0"/>
              <a:t>Slot type</a:t>
            </a:r>
            <a:r>
              <a:rPr lang="en-US" sz="1800" dirty="0" smtClean="0"/>
              <a:t>: </a:t>
            </a:r>
            <a:r>
              <a:rPr lang="en-US" sz="1800" dirty="0" err="1" smtClean="0"/>
              <a:t>org:alternate_names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Annenberg Foundation based on Walter </a:t>
            </a:r>
            <a:r>
              <a:rPr lang="en-US" sz="1800" dirty="0" err="1">
                <a:solidFill>
                  <a:srgbClr val="FF0000"/>
                </a:solidFill>
              </a:rPr>
              <a:t>Anneberg's</a:t>
            </a:r>
            <a:r>
              <a:rPr lang="en-US" sz="1800" dirty="0">
                <a:solidFill>
                  <a:srgbClr val="FF0000"/>
                </a:solidFill>
              </a:rPr>
              <a:t> prominent successes</a:t>
            </a:r>
            <a:r>
              <a:rPr lang="en-US" sz="1800" dirty="0"/>
              <a:t> was the creation o </a:t>
            </a:r>
            <a:r>
              <a:rPr lang="en-US" sz="1800" dirty="0" smtClean="0"/>
              <a:t>patron…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gpe:residents_of_country</a:t>
            </a:r>
            <a:r>
              <a:rPr lang="en-US" altLang="zh-CN" sz="1800" dirty="0"/>
              <a:t>	</a:t>
            </a:r>
          </a:p>
          <a:p>
            <a:pPr marL="0" indent="0">
              <a:buNone/>
            </a:pPr>
            <a:r>
              <a:rPr lang="en-US" altLang="zh-CN" sz="1800" dirty="0"/>
              <a:t>k for "boot polish" </a:t>
            </a:r>
            <a:r>
              <a:rPr lang="en-US" altLang="zh-CN" sz="1800" dirty="0">
                <a:solidFill>
                  <a:srgbClr val="FF0000"/>
                </a:solidFill>
              </a:rPr>
              <a:t>:P </a:t>
            </a:r>
            <a:r>
              <a:rPr lang="en-US" altLang="zh-CN" sz="1800" dirty="0"/>
              <a:t>I have no idea why they </a:t>
            </a:r>
            <a:r>
              <a:rPr lang="en-US" altLang="zh-CN" sz="1800" dirty="0" smtClean="0"/>
              <a:t>ask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 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gpe:residents_of_country</a:t>
            </a:r>
            <a:r>
              <a:rPr lang="en-US" altLang="zh-CN" sz="1800" dirty="0" smtClean="0"/>
              <a:t> </a:t>
            </a:r>
          </a:p>
          <a:p>
            <a:pPr marL="0" indent="0">
              <a:buNone/>
            </a:pPr>
            <a:r>
              <a:rPr lang="en-US" altLang="zh-CN" sz="1800" dirty="0" smtClean="0"/>
              <a:t>a </a:t>
            </a:r>
            <a:r>
              <a:rPr lang="en-US" altLang="zh-CN" sz="1800" dirty="0"/>
              <a:t>question for you. Why is </a:t>
            </a:r>
            <a:r>
              <a:rPr lang="en-US" altLang="zh-CN" sz="1800" dirty="0">
                <a:solidFill>
                  <a:srgbClr val="00B0F0"/>
                </a:solidFill>
              </a:rPr>
              <a:t>Poland </a:t>
            </a:r>
            <a:r>
              <a:rPr lang="en-US" altLang="zh-CN" sz="1800" dirty="0"/>
              <a:t>mainly a Catholic country instead of a </a:t>
            </a:r>
            <a:r>
              <a:rPr lang="en-US" altLang="zh-CN" sz="1800" dirty="0">
                <a:solidFill>
                  <a:srgbClr val="FF0000"/>
                </a:solidFill>
              </a:rPr>
              <a:t>Orthodox</a:t>
            </a:r>
            <a:r>
              <a:rPr lang="en-US" altLang="zh-CN" sz="1800" dirty="0"/>
              <a:t> country? I mean Germany is right </a:t>
            </a:r>
            <a:r>
              <a:rPr lang="en-US" altLang="zh-CN" sz="1800" dirty="0" smtClean="0"/>
              <a:t>next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Seattle Sounders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org:member_of </a:t>
            </a:r>
          </a:p>
          <a:p>
            <a:pPr marL="0" indent="0">
              <a:buNone/>
            </a:pPr>
            <a:r>
              <a:rPr lang="en-US" altLang="zh-CN" sz="1800" dirty="0" smtClean="0"/>
              <a:t>We </a:t>
            </a:r>
            <a:r>
              <a:rPr lang="en-US" altLang="zh-CN" sz="1800" dirty="0"/>
              <a:t>always respected them</a:t>
            </a:r>
            <a:r>
              <a:rPr lang="en-US" altLang="zh-CN" sz="1800" dirty="0" smtClean="0"/>
              <a:t>.‘‘ </a:t>
            </a:r>
            <a:r>
              <a:rPr lang="en-US" altLang="zh-CN" sz="1800" dirty="0"/>
              <a:t>Tonight, the contemporary Rowdies of the new NASL renew a long-dormant grudge with the </a:t>
            </a:r>
            <a:r>
              <a:rPr lang="en-US" altLang="zh-CN" sz="1800" dirty="0">
                <a:solidFill>
                  <a:srgbClr val="00B0F0"/>
                </a:solidFill>
              </a:rPr>
              <a:t>Seattle Sounders </a:t>
            </a:r>
            <a:r>
              <a:rPr lang="en-US" altLang="zh-CN" sz="1800" dirty="0">
                <a:solidFill>
                  <a:srgbClr val="FF0000"/>
                </a:solidFill>
              </a:rPr>
              <a:t>of Major League </a:t>
            </a:r>
            <a:r>
              <a:rPr lang="en-US" altLang="zh-CN" sz="1800" dirty="0" smtClean="0">
                <a:solidFill>
                  <a:srgbClr val="FF0000"/>
                </a:solidFill>
              </a:rPr>
              <a:t>Soccer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079640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CSSF Errors: </a:t>
            </a:r>
            <a:r>
              <a:rPr lang="en-US" altLang="zh-CN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Lack of Sufficient Lexical Evidence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  <a:r>
              <a:rPr lang="en-US" altLang="zh-CN" sz="1800" dirty="0"/>
              <a:t>	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gpe:residents_of_country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two </a:t>
            </a:r>
            <a:r>
              <a:rPr lang="en-US" altLang="zh-CN" sz="1800" dirty="0"/>
              <a:t>gals Kinga and </a:t>
            </a:r>
            <a:r>
              <a:rPr lang="en-US" altLang="zh-CN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Pasiak.Dem</a:t>
            </a:r>
            <a:r>
              <a:rPr lang="en-US" altLang="zh-CN" sz="1800" dirty="0"/>
              <a:t> are </a:t>
            </a:r>
            <a:r>
              <a:rPr lang="en-US" altLang="zh-CN" sz="1800" dirty="0">
                <a:solidFill>
                  <a:srgbClr val="00B050"/>
                </a:solidFill>
              </a:rPr>
              <a:t>from</a:t>
            </a:r>
            <a:r>
              <a:rPr lang="en-US" altLang="zh-CN" sz="1800" dirty="0"/>
              <a:t> </a:t>
            </a:r>
            <a:r>
              <a:rPr lang="en-US" altLang="zh-CN" sz="1800" dirty="0" err="1">
                <a:solidFill>
                  <a:srgbClr val="00B0F0"/>
                </a:solidFill>
              </a:rPr>
              <a:t>poland</a:t>
            </a:r>
            <a:r>
              <a:rPr lang="en-US" altLang="zh-CN" sz="1800" dirty="0"/>
              <a:t> and guy of name </a:t>
            </a:r>
            <a:r>
              <a:rPr lang="en-US" altLang="zh-CN" sz="1800" dirty="0" err="1"/>
              <a:t>Konrad.Thank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gpe:residents_of_country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this </a:t>
            </a:r>
            <a:r>
              <a:rPr lang="en-US" altLang="zh-CN" sz="1800" dirty="0"/>
              <a:t>day in 10/13/05 * 1779, </a:t>
            </a:r>
            <a:r>
              <a:rPr lang="en-US" altLang="zh-CN" sz="1800" dirty="0">
                <a:solidFill>
                  <a:srgbClr val="00B0F0"/>
                </a:solidFill>
              </a:rPr>
              <a:t>Polish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nobleman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Casimir Pulaski </a:t>
            </a:r>
            <a:r>
              <a:rPr lang="en-US" altLang="zh-CN" sz="1800" dirty="0"/>
              <a:t>was killed while fighting for American independence during the Revolutionary War Battle of Savannah, Ga. * </a:t>
            </a:r>
            <a:r>
              <a:rPr lang="en-US" altLang="zh-CN" sz="1800" dirty="0" smtClean="0"/>
              <a:t>1811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Syracuse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gpe:births_in_city</a:t>
            </a:r>
            <a:r>
              <a:rPr lang="en-US" altLang="zh-CN" sz="1800" dirty="0"/>
              <a:t>	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Mallory</a:t>
            </a:r>
            <a:r>
              <a:rPr lang="en-US" altLang="zh-CN" sz="1800" dirty="0"/>
              <a:t> Livingston (red dress), </a:t>
            </a:r>
            <a:r>
              <a:rPr lang="en-US" altLang="zh-CN" sz="1800" dirty="0">
                <a:solidFill>
                  <a:srgbClr val="00B050"/>
                </a:solidFill>
              </a:rPr>
              <a:t>of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rgbClr val="00B0F0"/>
                </a:solidFill>
              </a:rPr>
              <a:t>Syracuse</a:t>
            </a:r>
            <a:r>
              <a:rPr lang="en-US" altLang="zh-CN" sz="1800" dirty="0"/>
              <a:t>, was one of the speakers that addressed members and supporters of the LGBTQ community during the news conference outside City </a:t>
            </a:r>
            <a:r>
              <a:rPr lang="en-US" altLang="zh-CN" sz="1800" dirty="0" smtClean="0"/>
              <a:t>Hall.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/>
              <a:t>gpe:residents_of_country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smtClean="0"/>
              <a:t>Solution </a:t>
            </a:r>
            <a:r>
              <a:rPr lang="en-US" altLang="zh-CN" sz="1800" dirty="0"/>
              <a:t>in </a:t>
            </a:r>
            <a:r>
              <a:rPr lang="en-US" altLang="zh-CN" sz="1800" dirty="0">
                <a:solidFill>
                  <a:srgbClr val="00B0F0"/>
                </a:solidFill>
              </a:rPr>
              <a:t>Poland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Karl </a:t>
            </a:r>
            <a:r>
              <a:rPr lang="en-US" altLang="zh-CN" sz="1800" dirty="0" err="1">
                <a:solidFill>
                  <a:srgbClr val="FF0000"/>
                </a:solidFill>
              </a:rPr>
              <a:t>Schleunes</a:t>
            </a:r>
            <a:r>
              <a:rPr lang="en-US" altLang="zh-CN" sz="1800" dirty="0"/>
              <a:t>' The Twisted Road to </a:t>
            </a:r>
            <a:r>
              <a:rPr lang="en-US" altLang="zh-CN" sz="1800" dirty="0" err="1"/>
              <a:t>Auschwi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594803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CSSF </a:t>
            </a:r>
            <a:r>
              <a:rPr 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Errors: </a:t>
            </a:r>
            <a:r>
              <a:rPr lang="en-US" altLang="zh-CN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Filler Constraint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6172200"/>
          </a:xfrm>
        </p:spPr>
        <p:txBody>
          <a:bodyPr/>
          <a:lstStyle/>
          <a:p>
            <a:r>
              <a:rPr lang="en-US" altLang="zh-CN" sz="1800" b="1" dirty="0"/>
              <a:t> </a:t>
            </a:r>
            <a:r>
              <a:rPr lang="en-US" altLang="zh-CN" sz="1800" u="sng" dirty="0"/>
              <a:t>Filler should be a single person</a:t>
            </a:r>
            <a:r>
              <a:rPr lang="en-US" altLang="zh-CN" sz="1800" u="sng" dirty="0" smtClean="0"/>
              <a:t>.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 err="1" smtClean="0"/>
              <a:t>gpe:residents_of_country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smtClean="0"/>
              <a:t>… get </a:t>
            </a:r>
            <a:r>
              <a:rPr lang="en-US" altLang="zh-CN" sz="1800" dirty="0"/>
              <a:t>- only 5% of Polish </a:t>
            </a:r>
            <a:r>
              <a:rPr lang="en-US" altLang="zh-CN" sz="1800" dirty="0">
                <a:solidFill>
                  <a:srgbClr val="FF0000"/>
                </a:solidFill>
              </a:rPr>
              <a:t>Jews</a:t>
            </a:r>
            <a:r>
              <a:rPr lang="en-US" altLang="zh-CN" sz="1800" dirty="0"/>
              <a:t> survived, and 5% of </a:t>
            </a:r>
            <a:r>
              <a:rPr lang="en-US" altLang="zh-CN" sz="1800" dirty="0" err="1" smtClean="0"/>
              <a:t>ethn</a:t>
            </a:r>
            <a:r>
              <a:rPr lang="en-US" altLang="zh-CN" sz="1800" dirty="0" smtClean="0"/>
              <a:t>…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Poland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 </a:t>
            </a:r>
            <a:r>
              <a:rPr lang="en-US" altLang="zh-CN" sz="1800" dirty="0" err="1" smtClean="0"/>
              <a:t>gpe:residents_of_country</a:t>
            </a:r>
            <a:r>
              <a:rPr lang="en-US" altLang="zh-CN" sz="1800" dirty="0"/>
              <a:t>		</a:t>
            </a:r>
          </a:p>
          <a:p>
            <a:pPr marL="0" indent="0">
              <a:buNone/>
            </a:pPr>
            <a:r>
              <a:rPr lang="en-US" altLang="zh-CN" sz="1800" dirty="0"/>
              <a:t>PROTESTS While </a:t>
            </a:r>
            <a:r>
              <a:rPr lang="en-US" altLang="zh-CN" sz="1800" dirty="0">
                <a:solidFill>
                  <a:srgbClr val="FF0000"/>
                </a:solidFill>
              </a:rPr>
              <a:t>thousands of Polish labor union </a:t>
            </a:r>
            <a:r>
              <a:rPr lang="en-US" altLang="zh-CN" sz="1800" dirty="0" smtClean="0">
                <a:solidFill>
                  <a:srgbClr val="FF0000"/>
                </a:solidFill>
              </a:rPr>
              <a:t>members</a:t>
            </a:r>
          </a:p>
          <a:p>
            <a:pPr marL="0" indent="0"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u="sng" dirty="0"/>
              <a:t>Filler should be an organization.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</a:t>
            </a:r>
            <a:r>
              <a:rPr lang="en-US" altLang="zh-CN" sz="1800" dirty="0"/>
              <a:t>Timothy F. Geithner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per:employee_or_member_of</a:t>
            </a:r>
            <a:r>
              <a:rPr lang="en-US" altLang="zh-CN" sz="1800" dirty="0"/>
              <a:t>	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B0F0"/>
                </a:solidFill>
              </a:rPr>
              <a:t>Timothy F. Geithner </a:t>
            </a:r>
            <a:r>
              <a:rPr lang="en-US" altLang="zh-CN" sz="1800" dirty="0"/>
              <a:t>will join the private equity firm Warburg </a:t>
            </a:r>
            <a:r>
              <a:rPr lang="en-US" altLang="zh-CN" sz="1800" dirty="0" err="1"/>
              <a:t>Pincus</a:t>
            </a:r>
            <a:r>
              <a:rPr lang="en-US" altLang="zh-CN" sz="1800" dirty="0"/>
              <a:t> as </a:t>
            </a:r>
            <a:r>
              <a:rPr lang="en-US" altLang="zh-CN" sz="1800" dirty="0" smtClean="0">
                <a:solidFill>
                  <a:srgbClr val="FF0000"/>
                </a:solidFill>
              </a:rPr>
              <a:t>president</a:t>
            </a:r>
          </a:p>
          <a:p>
            <a:pPr marL="0" indent="0"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u="sng" dirty="0"/>
              <a:t>Query!= Filler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Annenberg Foundation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 </a:t>
            </a:r>
            <a:r>
              <a:rPr lang="en-US" altLang="zh-CN" sz="1800" dirty="0" err="1" smtClean="0"/>
              <a:t>org:alternate_names</a:t>
            </a:r>
            <a:r>
              <a:rPr lang="en-US" altLang="zh-CN" sz="1800" dirty="0"/>
              <a:t>	</a:t>
            </a:r>
            <a:r>
              <a:rPr lang="en-US" altLang="zh-CN" sz="1800" dirty="0" err="1"/>
              <a:t>Annenburg</a:t>
            </a:r>
            <a:r>
              <a:rPr lang="en-US" altLang="zh-CN" sz="1800" dirty="0"/>
              <a:t> Foundation	</a:t>
            </a:r>
          </a:p>
          <a:p>
            <a:pPr marL="0" indent="0">
              <a:buNone/>
            </a:pPr>
            <a:r>
              <a:rPr lang="en-US" altLang="zh-CN" sz="1800" dirty="0"/>
              <a:t>The </a:t>
            </a:r>
            <a:r>
              <a:rPr lang="en-US" altLang="zh-CN" sz="1800" dirty="0" err="1">
                <a:solidFill>
                  <a:srgbClr val="FF0000"/>
                </a:solidFill>
              </a:rPr>
              <a:t>Annenburg</a:t>
            </a:r>
            <a:r>
              <a:rPr lang="en-US" altLang="zh-CN" sz="1800" dirty="0">
                <a:solidFill>
                  <a:srgbClr val="FF0000"/>
                </a:solidFill>
              </a:rPr>
              <a:t> Foundation </a:t>
            </a:r>
            <a:r>
              <a:rPr lang="en-US" altLang="zh-CN" sz="1800" dirty="0"/>
              <a:t>is a non-profit charity. </a:t>
            </a:r>
            <a:r>
              <a:rPr lang="en-US" altLang="zh-CN" sz="1800" dirty="0" err="1"/>
              <a:t>Affd</a:t>
            </a:r>
            <a:r>
              <a:rPr lang="en-US" altLang="zh-CN" sz="1800" dirty="0"/>
              <a:t> a "metaphor". The </a:t>
            </a:r>
            <a:r>
              <a:rPr lang="en-US" altLang="zh-CN" sz="1800" dirty="0" err="1"/>
              <a:t>Annenburg</a:t>
            </a:r>
            <a:r>
              <a:rPr lang="en-US" altLang="zh-CN" sz="1800" dirty="0"/>
              <a:t> Foundation is a non-profit charity. </a:t>
            </a:r>
            <a:r>
              <a:rPr lang="en-US" altLang="zh-CN" sz="1800" dirty="0" err="1"/>
              <a:t>Aff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564049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CSSF </a:t>
            </a:r>
            <a:r>
              <a:rPr 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Errors: W</a:t>
            </a:r>
            <a:r>
              <a:rPr lang="en-US" altLang="zh-CN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ithin sentence IE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400" b="1" i="1" dirty="0" smtClean="0"/>
              <a:t>Query</a:t>
            </a:r>
            <a:r>
              <a:rPr lang="en-US" altLang="zh-CN" sz="1400" dirty="0" smtClean="0"/>
              <a:t>: Poland</a:t>
            </a:r>
          </a:p>
          <a:p>
            <a:pPr marL="0" indent="0">
              <a:buNone/>
            </a:pPr>
            <a:r>
              <a:rPr lang="en-US" altLang="zh-CN" sz="1400" b="1" i="1" dirty="0" smtClean="0"/>
              <a:t>Slot type</a:t>
            </a:r>
            <a:r>
              <a:rPr lang="en-US" altLang="zh-CN" sz="1400" dirty="0" smtClean="0"/>
              <a:t>: </a:t>
            </a:r>
            <a:r>
              <a:rPr lang="en-US" altLang="zh-CN" sz="1400" dirty="0" err="1"/>
              <a:t>gpe:residents_of_country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sz="1400" dirty="0" smtClean="0"/>
              <a:t>Prince</a:t>
            </a:r>
            <a:r>
              <a:rPr lang="en-US" altLang="zh-CN" sz="1400" dirty="0" smtClean="0"/>
              <a:t>-Elector </a:t>
            </a:r>
            <a:r>
              <a:rPr lang="en-US" altLang="zh-CN" sz="1400" dirty="0"/>
              <a:t>of Saxony and King of </a:t>
            </a:r>
            <a:r>
              <a:rPr lang="en-US" altLang="zh-CN" sz="1400" dirty="0">
                <a:solidFill>
                  <a:srgbClr val="00B0F0"/>
                </a:solidFill>
              </a:rPr>
              <a:t>Poland</a:t>
            </a:r>
            <a:r>
              <a:rPr lang="en-US" altLang="zh-CN" sz="1400" dirty="0"/>
              <a:t>, and </a:t>
            </a:r>
            <a:r>
              <a:rPr lang="en-US" altLang="zh-CN" sz="1400" dirty="0">
                <a:solidFill>
                  <a:srgbClr val="FF0000"/>
                </a:solidFill>
              </a:rPr>
              <a:t>Maria Josepha</a:t>
            </a:r>
            <a:r>
              <a:rPr lang="en-US" altLang="zh-CN" sz="1400" dirty="0"/>
              <a:t> of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b="1" i="1" dirty="0" smtClean="0"/>
              <a:t>Query</a:t>
            </a:r>
            <a:r>
              <a:rPr lang="en-US" altLang="zh-CN" sz="1400" dirty="0" smtClean="0"/>
              <a:t>:</a:t>
            </a:r>
            <a:r>
              <a:rPr lang="en-US" altLang="zh-CN" sz="1400" dirty="0"/>
              <a:t> Traditional Anglican Communion</a:t>
            </a:r>
          </a:p>
          <a:p>
            <a:pPr marL="0" indent="0">
              <a:buNone/>
            </a:pPr>
            <a:r>
              <a:rPr lang="en-US" altLang="zh-CN" sz="1400" b="1" i="1" dirty="0" smtClean="0"/>
              <a:t>Slot type</a:t>
            </a:r>
            <a:r>
              <a:rPr lang="en-US" altLang="zh-CN" sz="1400" dirty="0" smtClean="0"/>
              <a:t>: </a:t>
            </a:r>
            <a:r>
              <a:rPr lang="en-US" altLang="zh-CN" sz="1400" dirty="0" err="1" smtClean="0"/>
              <a:t>org:country_of_headquarters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The </a:t>
            </a:r>
            <a:r>
              <a:rPr lang="en-US" altLang="zh-CN" sz="1400" dirty="0">
                <a:solidFill>
                  <a:srgbClr val="FF0000"/>
                </a:solidFill>
              </a:rPr>
              <a:t>American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branch</a:t>
            </a:r>
            <a:r>
              <a:rPr lang="en-US" altLang="zh-CN" sz="1400" dirty="0"/>
              <a:t> of the largest association of Anglican churches worldwide, </a:t>
            </a:r>
            <a:r>
              <a:rPr lang="en-US" altLang="zh-CN" sz="1400" dirty="0">
                <a:solidFill>
                  <a:srgbClr val="00B0F0"/>
                </a:solidFill>
              </a:rPr>
              <a:t>the Anglican Communion</a:t>
            </a:r>
            <a:r>
              <a:rPr lang="en-US" altLang="zh-CN" sz="1400" dirty="0"/>
              <a:t>, is "The Episcopal Church." As noted, it is in jeopardy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b="1" i="1" dirty="0" smtClean="0"/>
              <a:t>Query</a:t>
            </a:r>
            <a:r>
              <a:rPr lang="en-US" altLang="zh-CN" sz="1400" dirty="0" smtClean="0"/>
              <a:t>:  </a:t>
            </a:r>
            <a:r>
              <a:rPr lang="en-US" altLang="zh-CN" sz="1400" dirty="0"/>
              <a:t>Los </a:t>
            </a:r>
            <a:r>
              <a:rPr lang="en-US" altLang="zh-CN" sz="1400" dirty="0" smtClean="0"/>
              <a:t>Angeles</a:t>
            </a:r>
          </a:p>
          <a:p>
            <a:pPr marL="0" indent="0">
              <a:buNone/>
            </a:pPr>
            <a:r>
              <a:rPr lang="en-US" altLang="zh-CN" sz="1400" b="1" i="1" dirty="0" smtClean="0"/>
              <a:t>Slot type</a:t>
            </a:r>
            <a:r>
              <a:rPr lang="en-US" altLang="zh-CN" sz="1400" dirty="0" smtClean="0"/>
              <a:t>: </a:t>
            </a:r>
            <a:r>
              <a:rPr lang="en-US" altLang="zh-CN" sz="1400" dirty="0" err="1" smtClean="0"/>
              <a:t>gpe:organizations_founded</a:t>
            </a:r>
            <a:r>
              <a:rPr lang="en-US" altLang="zh-CN" sz="1400" dirty="0"/>
              <a:t>	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Spears </a:t>
            </a:r>
            <a:r>
              <a:rPr lang="en-US" altLang="zh-CN" sz="1400" dirty="0"/>
              <a:t>taken from home in ambulance By KEITH ST. CLAIR, </a:t>
            </a:r>
            <a:r>
              <a:rPr lang="en-US" altLang="zh-CN" sz="1400" dirty="0">
                <a:solidFill>
                  <a:srgbClr val="FF0000"/>
                </a:solidFill>
              </a:rPr>
              <a:t>Associated Press </a:t>
            </a:r>
            <a:r>
              <a:rPr lang="en-US" altLang="zh-CN" sz="1400" dirty="0"/>
              <a:t>Writer 9 minutes ago </a:t>
            </a:r>
            <a:r>
              <a:rPr lang="en-US" altLang="zh-CN" sz="1400" dirty="0">
                <a:solidFill>
                  <a:srgbClr val="00B0F0"/>
                </a:solidFill>
              </a:rPr>
              <a:t>LOS ANGELES</a:t>
            </a:r>
            <a:r>
              <a:rPr lang="en-US" altLang="zh-CN" sz="1400" dirty="0"/>
              <a:t> - Britney Spears was taken from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b="1" i="1" dirty="0" smtClean="0"/>
              <a:t>Query</a:t>
            </a:r>
            <a:r>
              <a:rPr lang="en-US" altLang="zh-CN" sz="1400" dirty="0" smtClean="0"/>
              <a:t>: World Bank</a:t>
            </a:r>
          </a:p>
          <a:p>
            <a:pPr marL="0" indent="0">
              <a:buNone/>
            </a:pPr>
            <a:r>
              <a:rPr lang="en-US" altLang="zh-CN" sz="1400" b="1" i="1" dirty="0" smtClean="0"/>
              <a:t>Slot type</a:t>
            </a:r>
            <a:r>
              <a:rPr lang="en-US" altLang="zh-CN" sz="1400" dirty="0" smtClean="0"/>
              <a:t>: </a:t>
            </a:r>
            <a:r>
              <a:rPr lang="en-US" altLang="zh-CN" sz="1400" dirty="0" err="1" smtClean="0"/>
              <a:t>org:political_religious_affiliation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 smtClean="0"/>
              <a:t>Representatives </a:t>
            </a:r>
            <a:r>
              <a:rPr lang="en-US" altLang="zh-CN" sz="1400" dirty="0"/>
              <a:t>of Burundi's main partners, including the United Nations Office in </a:t>
            </a:r>
            <a:r>
              <a:rPr lang="en-US" altLang="zh-CN" sz="1400" dirty="0">
                <a:solidFill>
                  <a:srgbClr val="FF0000"/>
                </a:solidFill>
              </a:rPr>
              <a:t>Burundi</a:t>
            </a:r>
            <a:r>
              <a:rPr lang="en-US" altLang="zh-CN" sz="1400" dirty="0"/>
              <a:t> (BNUB), the </a:t>
            </a:r>
            <a:r>
              <a:rPr lang="en-US" altLang="zh-CN" sz="1400" dirty="0">
                <a:solidFill>
                  <a:srgbClr val="00B0F0"/>
                </a:solidFill>
              </a:rPr>
              <a:t>World Bank</a:t>
            </a:r>
            <a:r>
              <a:rPr lang="en-US" altLang="zh-CN" sz="1400" dirty="0"/>
              <a:t>, the European Union (EU), the International Monetary Fund (IMF),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b="1" i="1" dirty="0" smtClean="0"/>
              <a:t>Query</a:t>
            </a:r>
            <a:r>
              <a:rPr lang="en-US" altLang="zh-CN" sz="1400" dirty="0" smtClean="0"/>
              <a:t>: Poland</a:t>
            </a:r>
          </a:p>
          <a:p>
            <a:pPr marL="0" indent="0">
              <a:buNone/>
            </a:pPr>
            <a:r>
              <a:rPr lang="en-US" altLang="zh-CN" sz="1400" b="1" i="1" dirty="0" smtClean="0"/>
              <a:t>Slot type</a:t>
            </a:r>
            <a:r>
              <a:rPr lang="en-US" altLang="zh-CN" sz="1400" dirty="0" smtClean="0"/>
              <a:t>: </a:t>
            </a:r>
            <a:r>
              <a:rPr lang="en-US" altLang="zh-CN" sz="1400" dirty="0" err="1" smtClean="0"/>
              <a:t>gpe:residents_of_country</a:t>
            </a:r>
            <a:r>
              <a:rPr lang="en-US" altLang="zh-CN" sz="1400" dirty="0"/>
              <a:t>		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Wil Anderson </a:t>
            </a:r>
            <a:r>
              <a:rPr lang="en-US" altLang="zh-CN" sz="1400" dirty="0"/>
              <a:t>is annoying with his nail </a:t>
            </a:r>
            <a:r>
              <a:rPr lang="en-US" altLang="zh-CN" sz="1400" dirty="0">
                <a:solidFill>
                  <a:srgbClr val="00B0F0"/>
                </a:solidFill>
              </a:rPr>
              <a:t>polish</a:t>
            </a:r>
            <a:r>
              <a:rPr lang="en-US" altLang="zh-CN" sz="1400" dirty="0"/>
              <a:t> but Dave Hughes makes that show. He reminds me of Elliott Gob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424563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CSSF/SF Errors: </a:t>
            </a:r>
            <a:r>
              <a:rPr lang="en-US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Entity Disambiguation</a:t>
            </a:r>
            <a:endParaRPr lang="en-US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Traditional </a:t>
            </a:r>
            <a:r>
              <a:rPr lang="en-US" altLang="zh-CN" sz="1800" dirty="0"/>
              <a:t>Anglican </a:t>
            </a:r>
            <a:r>
              <a:rPr lang="en-US" altLang="zh-CN" sz="1800" dirty="0" smtClean="0"/>
              <a:t>Communion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</a:t>
            </a:r>
            <a:r>
              <a:rPr lang="en-US" altLang="zh-CN" sz="1800" b="1" i="1" dirty="0" smtClean="0"/>
              <a:t> </a:t>
            </a:r>
            <a:r>
              <a:rPr lang="en-US" altLang="zh-CN" sz="1800" dirty="0" err="1" smtClean="0"/>
              <a:t>org:country_of_headquarters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Australia</a:t>
            </a:r>
            <a:r>
              <a:rPr lang="en-US" altLang="zh-CN" sz="1800" dirty="0"/>
              <a:t>	d I'll have to have an Aussie </a:t>
            </a:r>
            <a:r>
              <a:rPr lang="en-US" altLang="zh-CN" sz="1800" dirty="0">
                <a:solidFill>
                  <a:srgbClr val="FF0000"/>
                </a:solidFill>
              </a:rPr>
              <a:t>Anglican</a:t>
            </a:r>
            <a:r>
              <a:rPr lang="en-US" altLang="zh-CN" sz="1800" dirty="0"/>
              <a:t> provide the </a:t>
            </a:r>
            <a:r>
              <a:rPr lang="en-US" altLang="zh-CN" sz="1800" dirty="0" err="1"/>
              <a:t>specif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i="1" dirty="0" smtClean="0"/>
              <a:t>Query</a:t>
            </a:r>
            <a:r>
              <a:rPr lang="en-US" altLang="zh-CN" sz="1800" dirty="0" smtClean="0"/>
              <a:t>: </a:t>
            </a:r>
            <a:r>
              <a:rPr lang="en-US" altLang="zh-CN" sz="1800" dirty="0"/>
              <a:t>Bain </a:t>
            </a:r>
            <a:r>
              <a:rPr lang="en-US" altLang="zh-CN" sz="1800" dirty="0" smtClean="0"/>
              <a:t>Capital</a:t>
            </a:r>
          </a:p>
          <a:p>
            <a:pPr marL="0" indent="0">
              <a:buNone/>
            </a:pPr>
            <a:r>
              <a:rPr lang="en-US" altLang="zh-CN" sz="1800" b="1" i="1" dirty="0" smtClean="0"/>
              <a:t>Slot type</a:t>
            </a:r>
            <a:r>
              <a:rPr lang="en-US" altLang="zh-CN" sz="1800" dirty="0" smtClean="0"/>
              <a:t>: </a:t>
            </a:r>
            <a:r>
              <a:rPr lang="en-US" altLang="zh-CN" sz="1800" dirty="0"/>
              <a:t>Democrats</a:t>
            </a:r>
          </a:p>
          <a:p>
            <a:pPr marL="0" indent="0">
              <a:buNone/>
            </a:pPr>
            <a:r>
              <a:rPr lang="en-US" altLang="zh-CN" sz="1800" dirty="0" smtClean="0"/>
              <a:t>Dear </a:t>
            </a:r>
            <a:r>
              <a:rPr lang="en-US" altLang="zh-CN" sz="1800" dirty="0"/>
              <a:t>idiot, Most of the </a:t>
            </a:r>
            <a:r>
              <a:rPr lang="en-US" altLang="zh-CN" sz="1800" dirty="0">
                <a:solidFill>
                  <a:srgbClr val="FF0000"/>
                </a:solidFill>
              </a:rPr>
              <a:t>Bain</a:t>
            </a:r>
            <a:r>
              <a:rPr lang="en-US" altLang="zh-CN" sz="1800" dirty="0"/>
              <a:t> board are Democrats who support Obama. </a:t>
            </a:r>
          </a:p>
        </p:txBody>
      </p:sp>
    </p:spTree>
    <p:extLst>
      <p:ext uri="{BB962C8B-B14F-4D97-AF65-F5344CB8AC3E}">
        <p14:creationId xmlns:p14="http://schemas.microsoft.com/office/powerpoint/2010/main" val="1708634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5334000" y="1580349"/>
            <a:ext cx="1412232" cy="1388474"/>
          </a:xfrm>
          <a:prstGeom prst="ellipse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578601" y="1540880"/>
            <a:ext cx="1412232" cy="1388474"/>
          </a:xfrm>
          <a:prstGeom prst="ellipse">
            <a:avLst/>
          </a:prstGeom>
          <a:solidFill>
            <a:schemeClr val="accent3">
              <a:alpha val="7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599442" y="4196401"/>
            <a:ext cx="429758" cy="4517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1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352800" y="4648200"/>
            <a:ext cx="16200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800" b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      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Response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 &lt;Claim, Evidence&gt; 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110720" y="3045408"/>
            <a:ext cx="376449" cy="383592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1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681630" y="1185446"/>
            <a:ext cx="989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System</a:t>
            </a:r>
            <a:endParaRPr lang="en-US" altLang="zh-CN" sz="1600" b="1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132779" y="1557754"/>
            <a:ext cx="376374" cy="4106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1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991306" y="3739201"/>
            <a:ext cx="429758" cy="4517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2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304042" y="4191000"/>
            <a:ext cx="429758" cy="4517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3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695433" y="3031387"/>
            <a:ext cx="376374" cy="410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4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9240" y="1185446"/>
            <a:ext cx="1143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Source</a:t>
            </a:r>
            <a:endParaRPr lang="en-US" altLang="zh-CN" sz="1600" b="1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186151" y="3041306"/>
            <a:ext cx="376449" cy="383592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663925" y="1730157"/>
            <a:ext cx="376449" cy="383592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3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631432" y="3031388"/>
            <a:ext cx="376374" cy="4106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5</a:t>
            </a: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1614850" y="2024419"/>
            <a:ext cx="376374" cy="4106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457433" y="2319754"/>
            <a:ext cx="376374" cy="4106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3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193032" y="2054423"/>
            <a:ext cx="1407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d</a:t>
            </a: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iscussion forum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78" name="AutoShape 22"/>
          <p:cNvCxnSpPr>
            <a:cxnSpLocks noChangeShapeType="1"/>
            <a:stCxn id="9" idx="3"/>
            <a:endCxn id="39" idx="7"/>
          </p:cNvCxnSpPr>
          <p:nvPr/>
        </p:nvCxnSpPr>
        <p:spPr bwMode="auto">
          <a:xfrm flipH="1">
            <a:off x="1936105" y="1908244"/>
            <a:ext cx="251793" cy="176310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22"/>
          <p:cNvCxnSpPr>
            <a:cxnSpLocks noChangeShapeType="1"/>
            <a:stCxn id="48" idx="2"/>
            <a:endCxn id="39" idx="6"/>
          </p:cNvCxnSpPr>
          <p:nvPr/>
        </p:nvCxnSpPr>
        <p:spPr bwMode="auto">
          <a:xfrm flipH="1" flipV="1">
            <a:off x="1991224" y="2229732"/>
            <a:ext cx="466209" cy="295335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2"/>
          <p:cNvCxnSpPr>
            <a:cxnSpLocks noChangeShapeType="1"/>
            <a:stCxn id="9" idx="4"/>
            <a:endCxn id="48" idx="1"/>
          </p:cNvCxnSpPr>
          <p:nvPr/>
        </p:nvCxnSpPr>
        <p:spPr bwMode="auto">
          <a:xfrm>
            <a:off x="2320966" y="1968379"/>
            <a:ext cx="191586" cy="411510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864577" y="2848049"/>
            <a:ext cx="1121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news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497832" y="3121223"/>
            <a:ext cx="1407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w</a:t>
            </a: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eb document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718484" y="1597223"/>
            <a:ext cx="608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user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46" name="AutoShape 22"/>
          <p:cNvCxnSpPr>
            <a:cxnSpLocks noChangeShapeType="1"/>
            <a:stCxn id="12" idx="0"/>
          </p:cNvCxnSpPr>
          <p:nvPr/>
        </p:nvCxnSpPr>
        <p:spPr bwMode="auto">
          <a:xfrm flipH="1" flipV="1">
            <a:off x="1803037" y="2435044"/>
            <a:ext cx="80583" cy="596343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6252199" y="1921953"/>
            <a:ext cx="376449" cy="383592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4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" name="Oval 16"/>
          <p:cNvSpPr>
            <a:spLocks noChangeArrowheads="1"/>
          </p:cNvSpPr>
          <p:nvPr/>
        </p:nvSpPr>
        <p:spPr bwMode="auto">
          <a:xfrm>
            <a:off x="5704299" y="2314491"/>
            <a:ext cx="376449" cy="383592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5</a:t>
            </a:r>
            <a:endParaRPr lang="en-US" altLang="zh-CN" sz="2400" baseline="-250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628648" y="1941592"/>
            <a:ext cx="608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run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69" name="AutoShape 22"/>
          <p:cNvCxnSpPr>
            <a:cxnSpLocks noChangeShapeType="1"/>
            <a:stCxn id="16" idx="5"/>
            <a:endCxn id="58" idx="2"/>
          </p:cNvCxnSpPr>
          <p:nvPr/>
        </p:nvCxnSpPr>
        <p:spPr bwMode="auto">
          <a:xfrm>
            <a:off x="5985244" y="2057573"/>
            <a:ext cx="266955" cy="56176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22"/>
          <p:cNvCxnSpPr>
            <a:cxnSpLocks noChangeShapeType="1"/>
            <a:stCxn id="16" idx="4"/>
            <a:endCxn id="60" idx="0"/>
          </p:cNvCxnSpPr>
          <p:nvPr/>
        </p:nvCxnSpPr>
        <p:spPr bwMode="auto">
          <a:xfrm>
            <a:off x="5852150" y="2113749"/>
            <a:ext cx="40374" cy="200742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22"/>
          <p:cNvCxnSpPr>
            <a:cxnSpLocks noChangeShapeType="1"/>
            <a:stCxn id="60" idx="6"/>
            <a:endCxn id="58" idx="3"/>
          </p:cNvCxnSpPr>
          <p:nvPr/>
        </p:nvCxnSpPr>
        <p:spPr bwMode="auto">
          <a:xfrm flipV="1">
            <a:off x="6080748" y="2249369"/>
            <a:ext cx="226581" cy="256918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/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2071807" y="3236700"/>
            <a:ext cx="559625" cy="1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22"/>
          <p:cNvCxnSpPr>
            <a:cxnSpLocks noChangeShapeType="1"/>
            <a:stCxn id="17" idx="1"/>
            <a:endCxn id="48" idx="4"/>
          </p:cNvCxnSpPr>
          <p:nvPr/>
        </p:nvCxnSpPr>
        <p:spPr bwMode="auto">
          <a:xfrm flipH="1" flipV="1">
            <a:off x="2645620" y="2730379"/>
            <a:ext cx="40931" cy="361144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22"/>
          <p:cNvCxnSpPr>
            <a:cxnSpLocks noChangeShapeType="1"/>
            <a:stCxn id="17" idx="2"/>
            <a:endCxn id="39" idx="5"/>
          </p:cNvCxnSpPr>
          <p:nvPr/>
        </p:nvCxnSpPr>
        <p:spPr bwMode="auto">
          <a:xfrm flipH="1" flipV="1">
            <a:off x="1936105" y="2374909"/>
            <a:ext cx="695327" cy="861792"/>
          </a:xfrm>
          <a:prstGeom prst="straightConnector1">
            <a:avLst/>
          </a:prstGeom>
          <a:noFill/>
          <a:ln w="15875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22"/>
          <p:cNvCxnSpPr>
            <a:cxnSpLocks noChangeShapeType="1"/>
            <a:stCxn id="11" idx="7"/>
            <a:endCxn id="10" idx="3"/>
          </p:cNvCxnSpPr>
          <p:nvPr/>
        </p:nvCxnSpPr>
        <p:spPr bwMode="auto">
          <a:xfrm flipV="1">
            <a:off x="3670863" y="4124836"/>
            <a:ext cx="383380" cy="132328"/>
          </a:xfrm>
          <a:prstGeom prst="straightConnector1">
            <a:avLst/>
          </a:prstGeom>
          <a:noFill/>
          <a:ln w="1587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22"/>
          <p:cNvCxnSpPr>
            <a:cxnSpLocks noChangeShapeType="1"/>
            <a:stCxn id="4" idx="1"/>
            <a:endCxn id="10" idx="5"/>
          </p:cNvCxnSpPr>
          <p:nvPr/>
        </p:nvCxnSpPr>
        <p:spPr bwMode="auto">
          <a:xfrm flipH="1" flipV="1">
            <a:off x="4358127" y="4124836"/>
            <a:ext cx="304252" cy="137729"/>
          </a:xfrm>
          <a:prstGeom prst="straightConnector1">
            <a:avLst/>
          </a:prstGeom>
          <a:noFill/>
          <a:ln w="1587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22"/>
          <p:cNvCxnSpPr>
            <a:cxnSpLocks noChangeShapeType="1"/>
            <a:stCxn id="4" idx="2"/>
            <a:endCxn id="11" idx="6"/>
          </p:cNvCxnSpPr>
          <p:nvPr/>
        </p:nvCxnSpPr>
        <p:spPr bwMode="auto">
          <a:xfrm flipH="1" flipV="1">
            <a:off x="3733800" y="4416900"/>
            <a:ext cx="865642" cy="5401"/>
          </a:xfrm>
          <a:prstGeom prst="straightConnector1">
            <a:avLst/>
          </a:prstGeom>
          <a:noFill/>
          <a:ln w="1587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Oval 5"/>
          <p:cNvSpPr>
            <a:spLocks noChangeArrowheads="1"/>
          </p:cNvSpPr>
          <p:nvPr/>
        </p:nvSpPr>
        <p:spPr bwMode="auto">
          <a:xfrm>
            <a:off x="2326632" y="4190999"/>
            <a:ext cx="429758" cy="4517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4</a:t>
            </a:r>
          </a:p>
        </p:txBody>
      </p:sp>
      <p:sp>
        <p:nvSpPr>
          <p:cNvPr id="164" name="Oval 5"/>
          <p:cNvSpPr>
            <a:spLocks noChangeArrowheads="1"/>
          </p:cNvSpPr>
          <p:nvPr/>
        </p:nvSpPr>
        <p:spPr bwMode="auto">
          <a:xfrm>
            <a:off x="5475699" y="4196401"/>
            <a:ext cx="429758" cy="45179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r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5</a:t>
            </a:r>
          </a:p>
        </p:txBody>
      </p:sp>
      <p:cxnSp>
        <p:nvCxnSpPr>
          <p:cNvPr id="165" name="AutoShape 22"/>
          <p:cNvCxnSpPr>
            <a:cxnSpLocks noChangeShapeType="1"/>
            <a:stCxn id="11" idx="2"/>
            <a:endCxn id="163" idx="6"/>
          </p:cNvCxnSpPr>
          <p:nvPr/>
        </p:nvCxnSpPr>
        <p:spPr bwMode="auto">
          <a:xfrm flipH="1" flipV="1">
            <a:off x="2756390" y="4416899"/>
            <a:ext cx="547652" cy="1"/>
          </a:xfrm>
          <a:prstGeom prst="straightConnector1">
            <a:avLst/>
          </a:prstGeom>
          <a:noFill/>
          <a:ln w="1587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2"/>
          <p:cNvCxnSpPr>
            <a:cxnSpLocks noChangeShapeType="1"/>
            <a:stCxn id="164" idx="2"/>
            <a:endCxn id="4" idx="6"/>
          </p:cNvCxnSpPr>
          <p:nvPr/>
        </p:nvCxnSpPr>
        <p:spPr bwMode="auto">
          <a:xfrm flipH="1">
            <a:off x="5029200" y="4422301"/>
            <a:ext cx="446499" cy="0"/>
          </a:xfrm>
          <a:prstGeom prst="straightConnector1">
            <a:avLst/>
          </a:prstGeom>
          <a:noFill/>
          <a:ln w="1587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2"/>
          <p:cNvCxnSpPr>
            <a:cxnSpLocks noChangeShapeType="1"/>
            <a:stCxn id="163" idx="0"/>
            <a:endCxn id="12" idx="5"/>
          </p:cNvCxnSpPr>
          <p:nvPr/>
        </p:nvCxnSpPr>
        <p:spPr bwMode="auto">
          <a:xfrm flipH="1" flipV="1">
            <a:off x="2016688" y="3381877"/>
            <a:ext cx="524823" cy="809122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22"/>
          <p:cNvCxnSpPr>
            <a:cxnSpLocks noChangeShapeType="1"/>
            <a:stCxn id="10" idx="0"/>
            <a:endCxn id="17" idx="6"/>
          </p:cNvCxnSpPr>
          <p:nvPr/>
        </p:nvCxnSpPr>
        <p:spPr bwMode="auto">
          <a:xfrm flipH="1" flipV="1">
            <a:off x="3007806" y="3236701"/>
            <a:ext cx="1198379" cy="502500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22"/>
          <p:cNvCxnSpPr>
            <a:cxnSpLocks noChangeShapeType="1"/>
            <a:stCxn id="7" idx="0"/>
            <a:endCxn id="58" idx="4"/>
          </p:cNvCxnSpPr>
          <p:nvPr/>
        </p:nvCxnSpPr>
        <p:spPr bwMode="auto">
          <a:xfrm flipV="1">
            <a:off x="6298945" y="2305545"/>
            <a:ext cx="141479" cy="739863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22"/>
          <p:cNvCxnSpPr>
            <a:cxnSpLocks noChangeShapeType="1"/>
            <a:stCxn id="14" idx="7"/>
            <a:endCxn id="60" idx="4"/>
          </p:cNvCxnSpPr>
          <p:nvPr/>
        </p:nvCxnSpPr>
        <p:spPr bwMode="auto">
          <a:xfrm flipV="1">
            <a:off x="5507470" y="2698083"/>
            <a:ext cx="385054" cy="399399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AutoShape 22"/>
          <p:cNvCxnSpPr>
            <a:cxnSpLocks noChangeShapeType="1"/>
            <a:stCxn id="14" idx="6"/>
            <a:endCxn id="7" idx="2"/>
          </p:cNvCxnSpPr>
          <p:nvPr/>
        </p:nvCxnSpPr>
        <p:spPr bwMode="auto">
          <a:xfrm>
            <a:off x="5562600" y="3233102"/>
            <a:ext cx="548120" cy="4102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AutoShape 22"/>
          <p:cNvCxnSpPr>
            <a:cxnSpLocks noChangeShapeType="1"/>
            <a:stCxn id="60" idx="5"/>
            <a:endCxn id="7" idx="1"/>
          </p:cNvCxnSpPr>
          <p:nvPr/>
        </p:nvCxnSpPr>
        <p:spPr bwMode="auto">
          <a:xfrm>
            <a:off x="6025618" y="2641907"/>
            <a:ext cx="140232" cy="459677"/>
          </a:xfrm>
          <a:prstGeom prst="straightConnector1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" name="AutoShape 22"/>
          <p:cNvCxnSpPr>
            <a:cxnSpLocks noChangeShapeType="1"/>
            <a:stCxn id="10" idx="7"/>
            <a:endCxn id="60" idx="2"/>
          </p:cNvCxnSpPr>
          <p:nvPr/>
        </p:nvCxnSpPr>
        <p:spPr bwMode="auto">
          <a:xfrm flipV="1">
            <a:off x="4358127" y="2506287"/>
            <a:ext cx="1346172" cy="1299078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" name="AutoShape 22"/>
          <p:cNvCxnSpPr>
            <a:cxnSpLocks noChangeShapeType="1"/>
            <a:stCxn id="11" idx="0"/>
            <a:endCxn id="16" idx="2"/>
          </p:cNvCxnSpPr>
          <p:nvPr/>
        </p:nvCxnSpPr>
        <p:spPr bwMode="auto">
          <a:xfrm flipV="1">
            <a:off x="3518921" y="1921953"/>
            <a:ext cx="2145004" cy="2269047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AutoShape 22"/>
          <p:cNvCxnSpPr>
            <a:cxnSpLocks noChangeShapeType="1"/>
            <a:stCxn id="163" idx="7"/>
            <a:endCxn id="16" idx="2"/>
          </p:cNvCxnSpPr>
          <p:nvPr/>
        </p:nvCxnSpPr>
        <p:spPr bwMode="auto">
          <a:xfrm flipV="1">
            <a:off x="2693453" y="1921953"/>
            <a:ext cx="2970472" cy="2335210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AutoShape 22"/>
          <p:cNvCxnSpPr>
            <a:cxnSpLocks noChangeShapeType="1"/>
            <a:stCxn id="11" idx="1"/>
          </p:cNvCxnSpPr>
          <p:nvPr/>
        </p:nvCxnSpPr>
        <p:spPr bwMode="auto">
          <a:xfrm flipH="1" flipV="1">
            <a:off x="2819619" y="3442014"/>
            <a:ext cx="547360" cy="815150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22"/>
          <p:cNvCxnSpPr>
            <a:cxnSpLocks noChangeShapeType="1"/>
            <a:stCxn id="164" idx="0"/>
            <a:endCxn id="7" idx="4"/>
          </p:cNvCxnSpPr>
          <p:nvPr/>
        </p:nvCxnSpPr>
        <p:spPr bwMode="auto">
          <a:xfrm flipV="1">
            <a:off x="5690578" y="3429000"/>
            <a:ext cx="608367" cy="767401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AutoShape 22"/>
          <p:cNvCxnSpPr>
            <a:cxnSpLocks noChangeShapeType="1"/>
            <a:stCxn id="164" idx="1"/>
            <a:endCxn id="48" idx="6"/>
          </p:cNvCxnSpPr>
          <p:nvPr/>
        </p:nvCxnSpPr>
        <p:spPr bwMode="auto">
          <a:xfrm flipH="1" flipV="1">
            <a:off x="2833807" y="2525067"/>
            <a:ext cx="2704829" cy="1737498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AutoShape 22"/>
          <p:cNvCxnSpPr>
            <a:cxnSpLocks noChangeShapeType="1"/>
            <a:stCxn id="4" idx="0"/>
            <a:endCxn id="9" idx="6"/>
          </p:cNvCxnSpPr>
          <p:nvPr/>
        </p:nvCxnSpPr>
        <p:spPr bwMode="auto">
          <a:xfrm flipH="1" flipV="1">
            <a:off x="2509153" y="1763067"/>
            <a:ext cx="2305168" cy="2433334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AutoShape 22"/>
          <p:cNvCxnSpPr>
            <a:cxnSpLocks noChangeShapeType="1"/>
            <a:stCxn id="4" idx="7"/>
            <a:endCxn id="14" idx="4"/>
          </p:cNvCxnSpPr>
          <p:nvPr/>
        </p:nvCxnSpPr>
        <p:spPr bwMode="auto">
          <a:xfrm flipV="1">
            <a:off x="4966263" y="3424898"/>
            <a:ext cx="408113" cy="837667"/>
          </a:xfrm>
          <a:prstGeom prst="straightConnector1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990000"/>
                </a:solidFill>
                <a:latin typeface="Andalus" panose="02020603050405020304" pitchFamily="18" charset="-78"/>
                <a:ea typeface="MS PGothic" pitchFamily="34" charset="-128"/>
                <a:cs typeface="Andalus" panose="02020603050405020304" pitchFamily="18" charset="-78"/>
              </a:rPr>
              <a:t>Multi-dimensional Slot Filling Validation Filtering</a:t>
            </a:r>
            <a:endParaRPr lang="en-US" sz="3200" dirty="0">
              <a:solidFill>
                <a:srgbClr val="990000"/>
              </a:solidFill>
              <a:latin typeface="Andalus" panose="02020603050405020304" pitchFamily="18" charset="-78"/>
              <a:ea typeface="MS PGothic" pitchFamily="34" charset="-12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7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328613"/>
            <a:ext cx="80772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Linguistic Constraints to Verify Claims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137025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400" dirty="0" smtClean="0">
                <a:ea typeface="+mn-ea"/>
              </a:rPr>
              <a:t>Covert each claim to knowledge graphs by IE and dependency parsing (Yu et al., 2014)</a:t>
            </a:r>
            <a:endParaRPr lang="en-US" sz="2400" dirty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400" dirty="0" smtClean="0">
                <a:ea typeface="+mn-ea"/>
              </a:rPr>
              <a:t>Node Constraints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+mn-ea"/>
              </a:rPr>
              <a:t>Surface: stop words, lowercased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+mn-ea"/>
              </a:rPr>
              <a:t>Entity type, subtype and mention type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+mn-ea"/>
              </a:rPr>
              <a:t>Entity attributes mined by the NELL system (Carlson et al., 2010)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dirty="0" smtClean="0"/>
              <a:t>Path Constraints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/>
              <a:t>Trigger </a:t>
            </a:r>
            <a:r>
              <a:rPr lang="en-US" sz="2000" dirty="0"/>
              <a:t>phrases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/>
              <a:t>Relations </a:t>
            </a:r>
            <a:r>
              <a:rPr lang="en-US" sz="2000" dirty="0"/>
              <a:t>and events: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/>
              <a:t>Path </a:t>
            </a:r>
            <a:r>
              <a:rPr lang="en-US" sz="2000" dirty="0"/>
              <a:t>length:</a:t>
            </a:r>
          </a:p>
          <a:p>
            <a:pPr marL="457200" lvl="1" indent="0">
              <a:buFont typeface="Wingdings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marL="457200" lvl="1" indent="0">
              <a:buFont typeface="Wingdings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9625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38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ea typeface="+mj-ea"/>
              </a:rPr>
              <a:t>Linguistic Indicators:</a:t>
            </a:r>
            <a:br>
              <a:rPr lang="en-US" sz="3600" dirty="0" smtClean="0">
                <a:ea typeface="+mj-ea"/>
              </a:rPr>
            </a:br>
            <a:r>
              <a:rPr lang="en-US" sz="3600" dirty="0" smtClean="0">
                <a:ea typeface="+mj-ea"/>
              </a:rPr>
              <a:t> </a:t>
            </a:r>
            <a:r>
              <a:rPr lang="en-US" sz="2400" dirty="0" smtClean="0">
                <a:ea typeface="+mj-ea"/>
              </a:rPr>
              <a:t>Knowledge Graph Construction</a:t>
            </a:r>
            <a:endParaRPr lang="en-US" dirty="0">
              <a:ea typeface="+mj-ea"/>
            </a:endParaRPr>
          </a:p>
        </p:txBody>
      </p:sp>
      <p:grpSp>
        <p:nvGrpSpPr>
          <p:cNvPr id="27651" name="Group 38"/>
          <p:cNvGrpSpPr>
            <a:grpSpLocks/>
          </p:cNvGrpSpPr>
          <p:nvPr/>
        </p:nvGrpSpPr>
        <p:grpSpPr bwMode="auto">
          <a:xfrm>
            <a:off x="838200" y="1422400"/>
            <a:ext cx="7772400" cy="5207000"/>
            <a:chOff x="838200" y="457200"/>
            <a:chExt cx="7772400" cy="5486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5748004" y="1453616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645919" y="3328255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6234113" y="1833819"/>
              <a:ext cx="20637" cy="64231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 bwMode="auto">
            <a:xfrm rot="5400000">
              <a:off x="4729430" y="2774598"/>
              <a:ext cx="1423454" cy="1585913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 bwMode="auto">
            <a:xfrm>
              <a:off x="5727293" y="2476411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died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768323" y="3462872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753813" y="5106341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87412" y="4089728"/>
              <a:ext cx="106078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72462" y="2743200"/>
              <a:ext cx="1410863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Tampa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70732" y="1079632"/>
              <a:ext cx="1013678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38200" y="5245065"/>
              <a:ext cx="1421423" cy="380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June,28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7261225" y="3842710"/>
              <a:ext cx="14288" cy="126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 bwMode="auto">
            <a:xfrm rot="10800000">
              <a:off x="2286000" y="3123457"/>
              <a:ext cx="1409700" cy="1155824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 bwMode="auto">
            <a:xfrm rot="10800000" flipV="1">
              <a:off x="1549400" y="4279281"/>
              <a:ext cx="2038350" cy="965138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 bwMode="auto">
            <a:xfrm rot="10800000" flipV="1">
              <a:off x="5153025" y="2666815"/>
              <a:ext cx="574675" cy="660709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 bwMode="auto">
            <a:xfrm>
              <a:off x="6740525" y="2666815"/>
              <a:ext cx="534988" cy="796197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 bwMode="auto">
            <a:xfrm rot="16200000" flipH="1">
              <a:off x="5022447" y="3565495"/>
              <a:ext cx="826305" cy="2635250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 bwMode="auto">
            <a:xfrm rot="16200000" flipV="1">
              <a:off x="2921690" y="2893981"/>
              <a:ext cx="1157497" cy="1235075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95" name="TextBox 21"/>
            <p:cNvSpPr txBox="1">
              <a:spLocks noChangeArrowheads="1"/>
            </p:cNvSpPr>
            <p:nvPr/>
          </p:nvSpPr>
          <p:spPr bwMode="auto">
            <a:xfrm>
              <a:off x="4519795" y="1662668"/>
              <a:ext cx="11190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amod</a:t>
              </a:r>
            </a:p>
          </p:txBody>
        </p:sp>
        <p:sp>
          <p:nvSpPr>
            <p:cNvPr id="27696" name="TextBox 22"/>
            <p:cNvSpPr txBox="1">
              <a:spLocks noChangeArrowheads="1"/>
            </p:cNvSpPr>
            <p:nvPr/>
          </p:nvSpPr>
          <p:spPr bwMode="auto">
            <a:xfrm>
              <a:off x="6172200" y="1969568"/>
              <a:ext cx="1091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nsubj</a:t>
              </a:r>
            </a:p>
          </p:txBody>
        </p:sp>
        <p:sp>
          <p:nvSpPr>
            <p:cNvPr id="27697" name="TextBox 23"/>
            <p:cNvSpPr txBox="1">
              <a:spLocks noChangeArrowheads="1"/>
            </p:cNvSpPr>
            <p:nvPr/>
          </p:nvSpPr>
          <p:spPr bwMode="auto">
            <a:xfrm>
              <a:off x="5182398" y="2373868"/>
              <a:ext cx="91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aux</a:t>
              </a:r>
            </a:p>
          </p:txBody>
        </p:sp>
        <p:sp>
          <p:nvSpPr>
            <p:cNvPr id="27698" name="TextBox 24"/>
            <p:cNvSpPr txBox="1">
              <a:spLocks noChangeArrowheads="1"/>
            </p:cNvSpPr>
            <p:nvPr/>
          </p:nvSpPr>
          <p:spPr bwMode="auto">
            <a:xfrm>
              <a:off x="7238278" y="2820239"/>
              <a:ext cx="1296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prep_in</a:t>
              </a:r>
            </a:p>
          </p:txBody>
        </p:sp>
        <p:sp>
          <p:nvSpPr>
            <p:cNvPr id="27699" name="TextBox 25"/>
            <p:cNvSpPr txBox="1">
              <a:spLocks noChangeArrowheads="1"/>
            </p:cNvSpPr>
            <p:nvPr/>
          </p:nvSpPr>
          <p:spPr bwMode="auto">
            <a:xfrm>
              <a:off x="7238278" y="4126468"/>
              <a:ext cx="1296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poss</a:t>
              </a:r>
            </a:p>
          </p:txBody>
        </p:sp>
        <p:sp>
          <p:nvSpPr>
            <p:cNvPr id="27700" name="TextBox 26"/>
            <p:cNvSpPr txBox="1">
              <a:spLocks noChangeArrowheads="1"/>
            </p:cNvSpPr>
            <p:nvPr/>
          </p:nvSpPr>
          <p:spPr bwMode="auto">
            <a:xfrm>
              <a:off x="5333278" y="3810000"/>
              <a:ext cx="1296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prep_at</a:t>
              </a:r>
            </a:p>
          </p:txBody>
        </p:sp>
        <p:sp>
          <p:nvSpPr>
            <p:cNvPr id="27701" name="TextBox 27"/>
            <p:cNvSpPr txBox="1">
              <a:spLocks noChangeArrowheads="1"/>
            </p:cNvSpPr>
            <p:nvPr/>
          </p:nvSpPr>
          <p:spPr bwMode="auto">
            <a:xfrm>
              <a:off x="1523278" y="4541352"/>
              <a:ext cx="1296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prep_of</a:t>
              </a:r>
            </a:p>
          </p:txBody>
        </p:sp>
        <p:sp>
          <p:nvSpPr>
            <p:cNvPr id="27702" name="TextBox 28"/>
            <p:cNvSpPr txBox="1">
              <a:spLocks noChangeArrowheads="1"/>
            </p:cNvSpPr>
            <p:nvPr/>
          </p:nvSpPr>
          <p:spPr bwMode="auto">
            <a:xfrm>
              <a:off x="2973902" y="3974068"/>
              <a:ext cx="648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nn</a:t>
              </a:r>
            </a:p>
          </p:txBody>
        </p:sp>
        <p:sp>
          <p:nvSpPr>
            <p:cNvPr id="27703" name="TextBox 29"/>
            <p:cNvSpPr txBox="1">
              <a:spLocks noChangeArrowheads="1"/>
            </p:cNvSpPr>
            <p:nvPr/>
          </p:nvSpPr>
          <p:spPr bwMode="auto">
            <a:xfrm>
              <a:off x="5257800" y="4964668"/>
              <a:ext cx="1296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  <a:latin typeface="Tahoma" pitchFamily="34" charset="0"/>
                </a:rPr>
                <a:t>poss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2743200" y="3352615"/>
              <a:ext cx="2206625" cy="4616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ahoma"/>
                  <a:ea typeface="ＭＳ Ｐゴシック"/>
                </a:rPr>
                <a:t>  </a:t>
              </a:r>
              <a:r>
                <a:rPr lang="en-US" sz="1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ＭＳ Ｐゴシック"/>
                </a:rPr>
                <a:t>located_in</a:t>
              </a:r>
              <a:endParaRPr lang="en-US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ＭＳ Ｐゴシック"/>
              </a:endParaRPr>
            </a:p>
          </p:txBody>
        </p:sp>
        <p:cxnSp>
          <p:nvCxnSpPr>
            <p:cNvPr id="32" name="Elbow Connector 31"/>
            <p:cNvCxnSpPr/>
            <p:nvPr/>
          </p:nvCxnSpPr>
          <p:spPr bwMode="auto">
            <a:xfrm rot="10800000">
              <a:off x="3278188" y="1475864"/>
              <a:ext cx="2470150" cy="183995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06" name="Rectangle 3"/>
            <p:cNvSpPr>
              <a:spLocks noChangeArrowheads="1"/>
            </p:cNvSpPr>
            <p:nvPr/>
          </p:nvSpPr>
          <p:spPr bwMode="auto">
            <a:xfrm>
              <a:off x="4419600" y="838200"/>
              <a:ext cx="3604754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 eaLnBrk="1" hangingPunct="1"/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{PER.Individual, NAM, Billy Mays</a:t>
              </a:r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}</a:t>
              </a:r>
            </a:p>
            <a:p>
              <a:pPr algn="ctr" defTabSz="457200" eaLnBrk="1" hangingPunct="1"/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【</a:t>
              </a:r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Query</a:t>
              </a:r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】</a:t>
              </a:r>
              <a:endParaRPr lang="en-US" altLang="en-US" sz="16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707" name="Rectangle 7"/>
            <p:cNvSpPr>
              <a:spLocks noChangeArrowheads="1"/>
            </p:cNvSpPr>
            <p:nvPr/>
          </p:nvSpPr>
          <p:spPr bwMode="auto">
            <a:xfrm>
              <a:off x="1371600" y="457200"/>
              <a:ext cx="3780545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 eaLnBrk="1" hangingPunct="1"/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{NUM </a:t>
              </a:r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}</a:t>
              </a:r>
            </a:p>
            <a:p>
              <a:pPr algn="ctr" defTabSz="457200" eaLnBrk="1" hangingPunct="1"/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【</a:t>
              </a:r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Per:age</a:t>
              </a:r>
              <a:r>
                <a:rPr lang="en-US" altLang="zh-CN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】</a:t>
              </a:r>
              <a:endParaRPr lang="en-US" altLang="en-US" sz="16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708" name="Rectangle 6"/>
            <p:cNvSpPr>
              <a:spLocks noChangeArrowheads="1"/>
            </p:cNvSpPr>
            <p:nvPr/>
          </p:nvSpPr>
          <p:spPr bwMode="auto">
            <a:xfrm>
              <a:off x="6400800" y="2209800"/>
              <a:ext cx="22098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 eaLnBrk="1" hangingPunct="1"/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{Death-Trigger}</a:t>
              </a:r>
            </a:p>
          </p:txBody>
        </p:sp>
        <p:sp>
          <p:nvSpPr>
            <p:cNvPr id="27709" name="Rectangle 21"/>
            <p:cNvSpPr>
              <a:spLocks noChangeArrowheads="1"/>
            </p:cNvSpPr>
            <p:nvPr/>
          </p:nvSpPr>
          <p:spPr bwMode="auto">
            <a:xfrm>
              <a:off x="6279137" y="5283200"/>
              <a:ext cx="22098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 eaLnBrk="1" hangingPunct="1"/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{PER.Individual.PRO, Mays}</a:t>
              </a:r>
            </a:p>
          </p:txBody>
        </p:sp>
        <p:sp>
          <p:nvSpPr>
            <p:cNvPr id="27710" name="Rectangle 10"/>
            <p:cNvSpPr>
              <a:spLocks noChangeArrowheads="1"/>
            </p:cNvSpPr>
            <p:nvPr/>
          </p:nvSpPr>
          <p:spPr bwMode="auto">
            <a:xfrm>
              <a:off x="3124200" y="4370387"/>
              <a:ext cx="220980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 eaLnBrk="1" hangingPunct="1"/>
              <a:r>
                <a:rPr lang="en-US" altLang="en-US" sz="1600" b="1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{FAC.Building-Grounds.NOM}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0638">
            <a:off x="3898900" y="2119313"/>
            <a:ext cx="541337" cy="40798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5922">
            <a:off x="3413125" y="2609850"/>
            <a:ext cx="565150" cy="423863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0638">
            <a:off x="1707356" y="4399757"/>
            <a:ext cx="619125" cy="46513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26954">
            <a:off x="2219325" y="4130675"/>
            <a:ext cx="588963" cy="442913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0638">
            <a:off x="6724650" y="5018088"/>
            <a:ext cx="585787" cy="43973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14738" flipH="1">
            <a:off x="4521994" y="6088856"/>
            <a:ext cx="654050" cy="49053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0638">
            <a:off x="5648325" y="3867150"/>
            <a:ext cx="611188" cy="45878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0289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Tier Classification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763000" cy="5634037"/>
              </a:xfrm>
            </p:spPr>
            <p:txBody>
              <a:bodyPr/>
              <a:lstStyle/>
              <a:p>
                <a:r>
                  <a:rPr lang="en-US" sz="2400" dirty="0" smtClean="0"/>
                  <a:t>Assumption: A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claim</a:t>
                </a:r>
                <a:r>
                  <a:rPr lang="en-US" sz="2400" dirty="0"/>
                  <a:t> (i.e., combination of query entity, slot type, slot filler) is more likely to be true if it is supported by multiple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strong</a:t>
                </a:r>
                <a:r>
                  <a:rPr lang="en-US" sz="2400" dirty="0"/>
                  <a:t> teams.</a:t>
                </a:r>
              </a:p>
              <a:p>
                <a:r>
                  <a:rPr lang="en-US" sz="2400" dirty="0" smtClean="0"/>
                  <a:t>Problem</a:t>
                </a:r>
                <a:r>
                  <a:rPr lang="en-US" sz="2400" dirty="0"/>
                  <a:t>: how to classify a team as </a:t>
                </a:r>
                <a:r>
                  <a:rPr lang="en-US" sz="2400" b="1" dirty="0"/>
                  <a:t>strong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weak</a:t>
                </a:r>
                <a:r>
                  <a:rPr lang="en-US" sz="2400" dirty="0"/>
                  <a:t> with little/no prior knowledge</a:t>
                </a:r>
                <a:r>
                  <a:rPr lang="en-US" sz="2400" dirty="0" smtClean="0"/>
                  <a:t>?</a:t>
                </a:r>
                <a:endParaRPr lang="en-US" sz="2400" i="1" dirty="0" smtClean="0"/>
              </a:p>
              <a:p>
                <a:r>
                  <a:rPr lang="en-US" sz="2400" i="1" dirty="0" smtClean="0"/>
                  <a:t>Objective</a:t>
                </a:r>
                <a:r>
                  <a:rPr lang="en-US" sz="2400" dirty="0" smtClean="0"/>
                  <a:t>:  Estimate the performance of runs based on their initial credibility scores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 smtClean="0"/>
                  <a:t> and then categorize runs into 3 tiers (i.e., strong, relatively strong or relatively weak). </a:t>
                </a:r>
              </a:p>
              <a:p>
                <a:r>
                  <a:rPr lang="en-US" sz="2400" dirty="0" smtClean="0"/>
                  <a:t>When preliminary assessment results are available, the partial performance can also be used to initialize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b="0" dirty="0" smtClean="0"/>
                  <a:t> since a team is usually consistent regardless of individual queries.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763000" cy="5634037"/>
              </a:xfrm>
              <a:blipFill rotWithShape="1">
                <a:blip r:embed="rId2"/>
                <a:stretch>
                  <a:fillRect l="-278" t="-758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53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Initialization with No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rior knowledge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23963"/>
                <a:ext cx="8229600" cy="5634037"/>
              </a:xfrm>
            </p:spPr>
            <p:txBody>
              <a:bodyPr/>
              <a:lstStyle/>
              <a:p>
                <a:pPr>
                  <a:tabLst>
                    <a:tab pos="1943100" algn="l"/>
                  </a:tabLst>
                </a:pPr>
                <a:r>
                  <a:rPr lang="en-US" sz="2400" dirty="0" smtClean="0"/>
                  <a:t>We can still obtain reliable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 smtClean="0"/>
                  <a:t> by analyzing the common characteristics among various runs.</a:t>
                </a:r>
                <a:endParaRPr lang="en-US" sz="2400" dirty="0"/>
              </a:p>
              <a:p>
                <a:r>
                  <a:rPr lang="en-US" sz="2400" dirty="0" smtClean="0"/>
                  <a:t>Given the set of runs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and each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generates a set of claims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, we can construct a weighted undirected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=&lt;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Measure claim similarity on both sentence level and graph level</a:t>
                </a:r>
              </a:p>
              <a:p>
                <a:r>
                  <a:rPr lang="en-US" sz="2400" dirty="0" smtClean="0"/>
                  <a:t>We apply TextRank algorithm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Mihalcea</a:t>
                </a:r>
                <a:r>
                  <a:rPr lang="en-US" sz="2400" dirty="0"/>
                  <a:t>, 2004) </a:t>
                </a:r>
                <a:r>
                  <a:rPr lang="en-US" sz="2400" dirty="0" smtClean="0"/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b="0" dirty="0" smtClean="0"/>
                  <a:t> to obtain the initial credibility scores.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23963"/>
                <a:ext cx="8229600" cy="5634037"/>
              </a:xfrm>
              <a:blipFill rotWithShape="1">
                <a:blip r:embed="rId2"/>
                <a:stretch>
                  <a:fillRect l="-370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58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Tier Classification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4963"/>
                <a:ext cx="8229600" cy="5634037"/>
              </a:xfrm>
            </p:spPr>
            <p:txBody>
              <a:bodyPr/>
              <a:lstStyle/>
              <a:p>
                <a:r>
                  <a:rPr lang="en-US" sz="2400" dirty="0" smtClean="0"/>
                  <a:t>Task: finding two intervals within a set of credibility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0" dirty="0" smtClean="0"/>
                  <a:t> with optimal interval borders.</a:t>
                </a:r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r>
                  <a:rPr lang="en-US" sz="2400" dirty="0" smtClean="0"/>
                  <a:t>Apply Jenks optimization method to determine the best categorization of runs into three tiers</a:t>
                </a:r>
              </a:p>
              <a:p>
                <a:pPr lvl="1"/>
                <a:r>
                  <a:rPr lang="en-US" sz="2000" dirty="0" smtClean="0"/>
                  <a:t>minimize each tier’s average deviation from the tier mean</a:t>
                </a:r>
              </a:p>
              <a:p>
                <a:pPr lvl="1"/>
                <a:r>
                  <a:rPr lang="en-US" sz="2000" dirty="0" smtClean="0"/>
                  <a:t>maximize each tier’s deviation from the means of the other groups</a:t>
                </a:r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4963"/>
                <a:ext cx="8229600" cy="5634037"/>
              </a:xfrm>
              <a:blipFill rotWithShape="1">
                <a:blip r:embed="rId2"/>
                <a:stretch>
                  <a:fillRect l="-296" t="-75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315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Tier-specific Voting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 descr="segment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29" y="1152269"/>
            <a:ext cx="4332370" cy="35009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834385" y="1304775"/>
            <a:ext cx="482600" cy="13361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146006" y="1152269"/>
            <a:ext cx="2170979" cy="2301482"/>
          </a:xfrm>
          <a:custGeom>
            <a:avLst/>
            <a:gdLst>
              <a:gd name="connsiteX0" fmla="*/ 875579 w 2170979"/>
              <a:gd name="connsiteY0" fmla="*/ 2400300 h 2400300"/>
              <a:gd name="connsiteX1" fmla="*/ 50079 w 2170979"/>
              <a:gd name="connsiteY1" fmla="*/ 685800 h 2400300"/>
              <a:gd name="connsiteX2" fmla="*/ 2170979 w 2170979"/>
              <a:gd name="connsiteY2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79" h="2400300">
                <a:moveTo>
                  <a:pt x="875579" y="2400300"/>
                </a:moveTo>
                <a:cubicBezTo>
                  <a:pt x="354879" y="1743075"/>
                  <a:pt x="-165821" y="1085850"/>
                  <a:pt x="50079" y="685800"/>
                </a:cubicBezTo>
                <a:cubicBezTo>
                  <a:pt x="265979" y="285750"/>
                  <a:pt x="2170979" y="0"/>
                  <a:pt x="217097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20185" y="1304775"/>
            <a:ext cx="546100" cy="155842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711" y="838200"/>
            <a:ext cx="905096" cy="369332"/>
          </a:xfrm>
          <a:prstGeom prst="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Keep</a:t>
            </a:r>
            <a:endParaRPr lang="en-US" sz="1800" dirty="0"/>
          </a:p>
        </p:txBody>
      </p:sp>
      <p:cxnSp>
        <p:nvCxnSpPr>
          <p:cNvPr id="11" name="Straight Arrow Connector 10"/>
          <p:cNvCxnSpPr>
            <a:endCxn id="6" idx="2"/>
          </p:cNvCxnSpPr>
          <p:nvPr/>
        </p:nvCxnSpPr>
        <p:spPr>
          <a:xfrm flipH="1">
            <a:off x="3991714" y="4271781"/>
            <a:ext cx="723231" cy="381393"/>
          </a:xfrm>
          <a:prstGeom prst="straightConnector1">
            <a:avLst/>
          </a:prstGeom>
          <a:ln>
            <a:solidFill>
              <a:srgbClr val="00009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39080" y="4752287"/>
            <a:ext cx="3239017" cy="646331"/>
          </a:xfrm>
          <a:prstGeom prst="rect">
            <a:avLst/>
          </a:prstGeom>
          <a:noFill/>
          <a:ln w="63500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Discard because it contributes less than 3% correct claims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7785" y="3302741"/>
            <a:ext cx="807311" cy="135043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37785" y="2303010"/>
            <a:ext cx="1027445" cy="235016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40966" y="4718421"/>
            <a:ext cx="2469634" cy="1200329"/>
          </a:xfrm>
          <a:prstGeom prst="rect">
            <a:avLst/>
          </a:prstGeom>
          <a:noFill/>
          <a:ln w="635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Keep once it satisfies slot-specific trigger and type constraints (Yu et al., 2015)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80163" y="4273545"/>
            <a:ext cx="2607733" cy="51509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11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Evaluation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229600" cy="5253037"/>
              </a:xfrm>
            </p:spPr>
            <p:txBody>
              <a:bodyPr/>
              <a:lstStyle/>
              <a:p>
                <a:r>
                  <a:rPr lang="en-US" sz="2400" dirty="0" smtClean="0"/>
                  <a:t>Given the same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runs, we use Kendall rank correlation coefficient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(Kendall, 1948) to evaluate the degree of similarity between our estimated ranking and the standard ranking.</a:t>
                </a:r>
              </a:p>
              <a:p>
                <a:r>
                  <a:rPr lang="en-US" sz="2400" dirty="0" smtClean="0"/>
                  <a:t>A null hypothesis test can be performed by transforming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400" dirty="0" smtClean="0"/>
                  <a:t> into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400" dirty="0" smtClean="0"/>
                  <a:t> value </a:t>
                </a:r>
                <a:r>
                  <a:rPr lang="en-US" sz="2400" dirty="0"/>
                  <a:t>(Abdi, 2007)</a:t>
                </a:r>
                <a:r>
                  <a:rPr lang="en-US" sz="2400" dirty="0" smtClean="0"/>
                  <a:t>. 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Tier classification method </a:t>
                </a:r>
                <a:r>
                  <a:rPr lang="en-US" sz="2400" dirty="0"/>
                  <a:t>can successfully annotate the top </a:t>
                </a:r>
                <a:r>
                  <a:rPr lang="en-US" sz="2400" dirty="0" smtClean="0"/>
                  <a:t>31 runs </a:t>
                </a:r>
                <a:r>
                  <a:rPr lang="en-US" sz="2400" dirty="0"/>
                  <a:t>as tier 1 and the bottom 15 runs as tier 3</a:t>
                </a:r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229600" cy="5253037"/>
              </a:xfrm>
              <a:blipFill rotWithShape="1">
                <a:blip r:embed="rId2"/>
                <a:stretch>
                  <a:fillRect l="-296" t="-81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580202"/>
                  </p:ext>
                </p:extLst>
              </p:nvPr>
            </p:nvGraphicFramePr>
            <p:xfrm>
              <a:off x="457200" y="3733800"/>
              <a:ext cx="7880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6784"/>
                    <a:gridCol w="2626784"/>
                    <a:gridCol w="26267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  <a:ea typeface="Cambria Math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TextRank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8.35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Preliminary Assessment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9.59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Gold Standard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N/A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580202"/>
                  </p:ext>
                </p:extLst>
              </p:nvPr>
            </p:nvGraphicFramePr>
            <p:xfrm>
              <a:off x="457200" y="3733800"/>
              <a:ext cx="78803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6784"/>
                    <a:gridCol w="2626784"/>
                    <a:gridCol w="26267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197" r="-1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TextRank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8.35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Preliminary Assessment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9.59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Gold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Standard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N/A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7742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9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1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38217</TotalTime>
  <Words>1246</Words>
  <Application>Microsoft Office PowerPoint</Application>
  <PresentationFormat>On-screen Show (4:3)</PresentationFormat>
  <Paragraphs>228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1_Office 主题</vt:lpstr>
      <vt:lpstr>1_Office Theme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12_WikiTutorialDR</vt:lpstr>
      <vt:lpstr>13_WikiTutorialDR</vt:lpstr>
      <vt:lpstr>14_WikiTutorialDR</vt:lpstr>
      <vt:lpstr>15_WikiTutorialDR</vt:lpstr>
      <vt:lpstr>16_WikiTutorialDR</vt:lpstr>
      <vt:lpstr>17_WikiTutorialDR</vt:lpstr>
      <vt:lpstr>Office Theme</vt:lpstr>
      <vt:lpstr>2_Office Theme</vt:lpstr>
      <vt:lpstr>3_Office Theme</vt:lpstr>
      <vt:lpstr>Filtering without Sympathy </vt:lpstr>
      <vt:lpstr>Multi-dimensional Slot Filling Validation Filtering</vt:lpstr>
      <vt:lpstr>Linguistic Constraints to Verify Claims</vt:lpstr>
      <vt:lpstr>Linguistic Indicators:  Knowledge Graph Construction</vt:lpstr>
      <vt:lpstr>Tier Classification</vt:lpstr>
      <vt:lpstr>Initialization with No Prior knowledge</vt:lpstr>
      <vt:lpstr>Tier Classification</vt:lpstr>
      <vt:lpstr>Tier-specific Voting</vt:lpstr>
      <vt:lpstr>Evaluation</vt:lpstr>
      <vt:lpstr>Evaluation</vt:lpstr>
      <vt:lpstr>But We Failed to Improve Weak Teams</vt:lpstr>
      <vt:lpstr>Majority Voting also Fails</vt:lpstr>
      <vt:lpstr>CSSF Errors: Name Tagging</vt:lpstr>
      <vt:lpstr>CSSF Errors: Lack of Sufficient Lexical Evidence</vt:lpstr>
      <vt:lpstr>CSSF Errors: Filler Constraint</vt:lpstr>
      <vt:lpstr>CSSF Errors: Within sentence IE</vt:lpstr>
      <vt:lpstr>CSSF/SF Errors: Entity Disambiguation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Heng Ji</cp:lastModifiedBy>
  <cp:revision>2024</cp:revision>
  <cp:lastPrinted>2014-08-04T14:03:16Z</cp:lastPrinted>
  <dcterms:created xsi:type="dcterms:W3CDTF">1998-06-19T04:38:52Z</dcterms:created>
  <dcterms:modified xsi:type="dcterms:W3CDTF">2015-11-17T14:32:40Z</dcterms:modified>
</cp:coreProperties>
</file>