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79" r:id="rId2"/>
    <p:sldId id="578" r:id="rId3"/>
    <p:sldId id="580" r:id="rId4"/>
    <p:sldId id="591" r:id="rId5"/>
    <p:sldId id="592" r:id="rId6"/>
    <p:sldId id="581" r:id="rId7"/>
    <p:sldId id="582" r:id="rId8"/>
    <p:sldId id="583" r:id="rId9"/>
    <p:sldId id="586" r:id="rId10"/>
    <p:sldId id="587" r:id="rId11"/>
    <p:sldId id="588" r:id="rId12"/>
    <p:sldId id="589" r:id="rId13"/>
    <p:sldId id="5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Strassel" initials="" lastIdx="89" clrIdx="0"/>
  <p:cmAuthor id="1" name="Zhiyi Song" initials="Z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6F0"/>
    <a:srgbClr val="B59AEA"/>
    <a:srgbClr val="CCFF66"/>
    <a:srgbClr val="99CCFF"/>
    <a:srgbClr val="66CCFF"/>
    <a:srgbClr val="FBCDCD"/>
    <a:srgbClr val="0000FF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83079" autoAdjust="0"/>
  </p:normalViewPr>
  <p:slideViewPr>
    <p:cSldViewPr>
      <p:cViewPr varScale="1">
        <p:scale>
          <a:sx n="76" d="100"/>
          <a:sy n="76" d="100"/>
        </p:scale>
        <p:origin x="1218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0F07-CC86-264B-A890-C857D264A16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CEC8C-B44D-4840-A1AE-B281963CD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5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r>
              <a:rPr lang="en-US" baseline="0" dirty="0" smtClean="0"/>
              <a:t> Sample used YAGO entity types</a:t>
            </a:r>
          </a:p>
          <a:p>
            <a:r>
              <a:rPr lang="en-US" baseline="0" dirty="0" err="1" smtClean="0"/>
              <a:t>Eval</a:t>
            </a:r>
            <a:r>
              <a:rPr lang="en-US" baseline="0" dirty="0" smtClean="0"/>
              <a:t> annotations used AIDA entity </a:t>
            </a:r>
            <a:r>
              <a:rPr lang="en-US" baseline="0" dirty="0" smtClean="0"/>
              <a:t>sub-subtypes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Full corpus selection followed same approach as the manually annotated subset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3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reference, a breakdown of counts</a:t>
            </a:r>
            <a:r>
              <a:rPr lang="en-US" baseline="0" dirty="0" smtClean="0"/>
              <a:t> of mentions by type and sub-subtype</a:t>
            </a:r>
          </a:p>
          <a:p>
            <a:r>
              <a:rPr lang="en-US" baseline="0" dirty="0" smtClean="0"/>
              <a:t>“sub-subtype” includes mentions that were only given type, e.g. PER, or subtype, e.g. </a:t>
            </a:r>
            <a:r>
              <a:rPr lang="en-US" baseline="0" dirty="0" err="1" smtClean="0"/>
              <a:t>PER.Politician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18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reference, a breakdown of counts</a:t>
            </a:r>
            <a:r>
              <a:rPr lang="en-US" baseline="0" dirty="0" smtClean="0"/>
              <a:t> of mentions by type and sub-subtype</a:t>
            </a:r>
          </a:p>
          <a:p>
            <a:r>
              <a:rPr lang="en-US" baseline="0" dirty="0" smtClean="0"/>
              <a:t>“sub-subtype” includes mentions that were only given type, e.g. PER, or subtype, e.g. </a:t>
            </a:r>
            <a:r>
              <a:rPr lang="en-US" baseline="0" dirty="0" err="1" smtClean="0"/>
              <a:t>PER.Politician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37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reference, a breakdown of counts</a:t>
            </a:r>
            <a:r>
              <a:rPr lang="en-US" baseline="0" dirty="0" smtClean="0"/>
              <a:t> of mentions by type and sub-subtype</a:t>
            </a:r>
          </a:p>
          <a:p>
            <a:r>
              <a:rPr lang="en-US" baseline="0" dirty="0" smtClean="0"/>
              <a:t>“sub-subtype” includes mentions that were only given type, e.g. PER, or subtype, e.g. </a:t>
            </a:r>
            <a:r>
              <a:rPr lang="en-US" baseline="0" dirty="0" err="1" smtClean="0"/>
              <a:t>PER.Politician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3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7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Underlined spans are</a:t>
            </a:r>
            <a:r>
              <a:rPr lang="en-US" baseline="0" dirty="0" smtClean="0"/>
              <a:t> names that have been identified</a:t>
            </a:r>
          </a:p>
          <a:p>
            <a:r>
              <a:rPr lang="en-US" baseline="0" dirty="0" smtClean="0"/>
              <a:t>Need to provide a </a:t>
            </a:r>
            <a:r>
              <a:rPr lang="en-US" baseline="0" dirty="0" err="1" smtClean="0"/>
              <a:t>subsubtype</a:t>
            </a:r>
            <a:r>
              <a:rPr lang="en-US" baseline="0" dirty="0" smtClean="0"/>
              <a:t> for each</a:t>
            </a:r>
          </a:p>
          <a:p>
            <a:r>
              <a:rPr lang="en-US" baseline="0" dirty="0" smtClean="0"/>
              <a:t>Clicking “select type” button opens up the Entity </a:t>
            </a:r>
            <a:r>
              <a:rPr lang="en-US" baseline="0" dirty="0" err="1" smtClean="0"/>
              <a:t>MegaMenu</a:t>
            </a:r>
            <a:endParaRPr lang="en-US" baseline="0" dirty="0" smtClean="0"/>
          </a:p>
          <a:p>
            <a:r>
              <a:rPr lang="en-US" baseline="0" dirty="0" smtClean="0"/>
              <a:t>Hovering over a subtype opens a sub-subtype menu</a:t>
            </a:r>
          </a:p>
          <a:p>
            <a:r>
              <a:rPr lang="en-US" baseline="0" dirty="0" smtClean="0"/>
              <a:t>For “Rice” we’ll select </a:t>
            </a:r>
            <a:r>
              <a:rPr lang="en-US" baseline="0" dirty="0" err="1" smtClean="0"/>
              <a:t>Per.ProfessionalPosition.Minister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7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voila</a:t>
            </a:r>
          </a:p>
          <a:p>
            <a:endParaRPr lang="en-US" dirty="0" smtClean="0"/>
          </a:p>
          <a:p>
            <a:r>
              <a:rPr lang="en-US" dirty="0" smtClean="0"/>
              <a:t>…select a sub-subtype for every name in 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46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n</a:t>
            </a:r>
            <a:r>
              <a:rPr lang="en-US" dirty="0" smtClean="0"/>
              <a:t>o</a:t>
            </a:r>
            <a:r>
              <a:rPr lang="en-US" baseline="0" dirty="0" smtClean="0"/>
              <a:t> sub-subtypes annotated list (BAL, CRM,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): not surprising, except weapon?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table: breakdown of top-level types of all mentions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reference, a breakdown of counts</a:t>
            </a:r>
            <a:r>
              <a:rPr lang="en-US" baseline="0" dirty="0" smtClean="0"/>
              <a:t> of mentions by type and sub-subtype</a:t>
            </a:r>
          </a:p>
          <a:p>
            <a:r>
              <a:rPr lang="en-US" baseline="0" dirty="0" smtClean="0"/>
              <a:t>“sub-subtype” includes mentions that were only given type, e.g. PER, or subtype, e.g. </a:t>
            </a:r>
            <a:r>
              <a:rPr lang="en-US" baseline="0" dirty="0" err="1" smtClean="0"/>
              <a:t>PER.Politician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9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reference, a breakdown of counts</a:t>
            </a:r>
            <a:r>
              <a:rPr lang="en-US" baseline="0" dirty="0" smtClean="0"/>
              <a:t> of mentions by type and sub-subtype</a:t>
            </a:r>
          </a:p>
          <a:p>
            <a:r>
              <a:rPr lang="en-US" baseline="0" dirty="0" smtClean="0"/>
              <a:t>“sub-subtype” includes mentions that were only given type, e.g. PER, or subtype, e.g. </a:t>
            </a:r>
            <a:r>
              <a:rPr lang="en-US" baseline="0" dirty="0" err="1" smtClean="0"/>
              <a:t>PER.Politician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CEC8C-B44D-4840-A1AE-B281963CD5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DC Home-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543800" cy="685800"/>
          </a:xfrm>
        </p:spPr>
        <p:txBody>
          <a:bodyPr/>
          <a:lstStyle>
            <a:lvl1pPr algn="l">
              <a:defRPr sz="280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543800" cy="27432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03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98438"/>
            <a:ext cx="53340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AIDA PI Meeting, Santa Fe, August 17-19, 2018</a:t>
            </a:r>
            <a:endParaRPr lang="en-US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AIDA PI Meeting, Santa Fe, August 17-19, 2018</a:t>
            </a:r>
            <a:endParaRPr lang="en-US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DC PPT txt2-0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198438"/>
            <a:ext cx="5867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4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" charset="0"/>
                <a:ea typeface="MS PGothic" charset="0"/>
                <a:cs typeface="MS PGothic" charset="0"/>
                <a:sym typeface="Gill Sans" charset="0"/>
              </a:rPr>
              <a:t>AIDA Kickoff Meeting – Arlington, VA – Jan 9-11, 2018</a:t>
            </a:r>
            <a:endParaRPr lang="en-US" dirty="0">
              <a:solidFill>
                <a:srgbClr val="000000"/>
              </a:solidFill>
              <a:latin typeface="Gill Sans" charset="0"/>
              <a:ea typeface="MS PGothic" charset="0"/>
              <a:cs typeface="MS PGothic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  <a:sym typeface="Arial Black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MS PGothic" pitchFamily="34" charset="-128"/>
          <a:cs typeface="MS PGothic" charset="0"/>
          <a:sym typeface="Arial Black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MS PGothic" pitchFamily="34" charset="-128"/>
          <a:cs typeface="MS PGothic" charset="0"/>
          <a:sym typeface="Arial Black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MS PGothic" pitchFamily="34" charset="-128"/>
          <a:cs typeface="MS PGothic" charset="0"/>
          <a:sym typeface="Arial Black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MS PGothic" pitchFamily="34" charset="-128"/>
          <a:cs typeface="MS PGothic" charset="0"/>
          <a:sym typeface="Arial Black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9pPr>
    </p:titleStyle>
    <p:bodyStyle>
      <a:lvl1pPr marL="285750" indent="-285750" algn="l" rtl="0" eaLnBrk="0" fontAlgn="base" hangingPunct="0">
        <a:spcBef>
          <a:spcPts val="800"/>
        </a:spcBef>
        <a:spcAft>
          <a:spcPct val="0"/>
        </a:spcAft>
        <a:buClr>
          <a:srgbClr val="FF0000"/>
        </a:buClr>
        <a:buSzPct val="60000"/>
        <a:buFont typeface="Wingdings" charset="0"/>
        <a:buChar char="u"/>
        <a:tabLst>
          <a:tab pos="1657350" algn="l"/>
        </a:tabLst>
        <a:defRPr sz="2300">
          <a:solidFill>
            <a:schemeClr val="tx1"/>
          </a:solidFill>
          <a:latin typeface="+mn-lt"/>
          <a:ea typeface="MS PGothic" pitchFamily="34" charset="-128"/>
          <a:cs typeface="MS PGothic" charset="0"/>
          <a:sym typeface="Arial" charset="0"/>
        </a:defRPr>
      </a:lvl1pPr>
      <a:lvl2pPr marL="504825" indent="-217488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65000"/>
        <a:buFont typeface="Wingdings" charset="0"/>
        <a:buChar char="l"/>
        <a:tabLst>
          <a:tab pos="1657350" algn="l"/>
        </a:tabLs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  <a:sym typeface="Arial" charset="0"/>
        </a:defRPr>
      </a:lvl2pPr>
      <a:lvl3pPr marL="685800" indent="-171450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50000"/>
        <a:buFont typeface="Wingdings" charset="0"/>
        <a:buChar char="n"/>
        <a:tabLst>
          <a:tab pos="1657350" algn="l"/>
        </a:tabLst>
        <a:defRPr>
          <a:solidFill>
            <a:schemeClr val="tx1"/>
          </a:solidFill>
          <a:latin typeface="+mn-lt"/>
          <a:ea typeface="MS PGothic" pitchFamily="34" charset="-128"/>
          <a:cs typeface="MS PGothic" charset="0"/>
          <a:sym typeface="Arial" charset="0"/>
        </a:defRPr>
      </a:lvl3pPr>
      <a:lvl4pPr marL="846138" indent="-152400" algn="l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  <a:sym typeface="Arial" charset="0"/>
        </a:defRPr>
      </a:lvl4pPr>
      <a:lvl5pPr marL="1000125" indent="-152400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  <a:sym typeface="Arial" charset="0"/>
        </a:defRPr>
      </a:lvl5pPr>
      <a:lvl6pPr marL="14573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6pPr>
      <a:lvl7pPr marL="19145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7pPr>
      <a:lvl8pPr marL="23717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8pPr>
      <a:lvl9pPr marL="28289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543800" cy="1066800"/>
          </a:xfrm>
        </p:spPr>
        <p:txBody>
          <a:bodyPr/>
          <a:lstStyle/>
          <a:p>
            <a:pPr lvl="0" algn="ctr"/>
            <a:r>
              <a:rPr lang="en-US" sz="2400" dirty="0"/>
              <a:t>TAC KBP 2019 EDL </a:t>
            </a:r>
            <a:r>
              <a:rPr lang="en-US" sz="2400" dirty="0" smtClean="0"/>
              <a:t>Track</a:t>
            </a:r>
            <a:br>
              <a:rPr lang="en-US" sz="2400" dirty="0" smtClean="0"/>
            </a:br>
            <a:r>
              <a:rPr lang="en-US" sz="2400" dirty="0" smtClean="0"/>
              <a:t>Fine-Grained </a:t>
            </a:r>
            <a:r>
              <a:rPr lang="en-US" sz="2400" dirty="0"/>
              <a:t>Name </a:t>
            </a:r>
            <a:r>
              <a:rPr lang="en-US" sz="2400" dirty="0" smtClean="0"/>
              <a:t>Tagging</a:t>
            </a:r>
            <a:br>
              <a:rPr lang="en-US" sz="2400" dirty="0" smtClean="0"/>
            </a:br>
            <a:r>
              <a:rPr lang="en-US" sz="2400" dirty="0" smtClean="0"/>
              <a:t>Data Overview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543800" cy="2286000"/>
          </a:xfrm>
        </p:spPr>
        <p:txBody>
          <a:bodyPr/>
          <a:lstStyle/>
          <a:p>
            <a:pPr algn="ctr"/>
            <a:r>
              <a:rPr lang="en-US" sz="2400" b="1" dirty="0" smtClean="0"/>
              <a:t>Jeremy Getman, Jennifer Tracey, Stephanie Strassel, Dave Graff, Alex Shelmire</a:t>
            </a:r>
          </a:p>
          <a:p>
            <a:pPr algn="ctr"/>
            <a:r>
              <a:rPr lang="en-US" sz="2400" b="1" dirty="0" smtClean="0"/>
              <a:t>Linguistic Data Consortium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9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19825"/>
              </p:ext>
            </p:extLst>
          </p:nvPr>
        </p:nvGraphicFramePr>
        <p:xfrm>
          <a:off x="1504401" y="1295401"/>
          <a:ext cx="6135198" cy="4952998"/>
        </p:xfrm>
        <a:graphic>
          <a:graphicData uri="http://schemas.openxmlformats.org/drawingml/2006/table">
            <a:tbl>
              <a:tblPr/>
              <a:tblGrid>
                <a:gridCol w="458421">
                  <a:extLst>
                    <a:ext uri="{9D8B030D-6E8A-4147-A177-3AD203B41FA5}">
                      <a16:colId xmlns:a16="http://schemas.microsoft.com/office/drawing/2014/main" val="1605111226"/>
                    </a:ext>
                  </a:extLst>
                </a:gridCol>
                <a:gridCol w="573026">
                  <a:extLst>
                    <a:ext uri="{9D8B030D-6E8A-4147-A177-3AD203B41FA5}">
                      <a16:colId xmlns:a16="http://schemas.microsoft.com/office/drawing/2014/main" val="3280742737"/>
                    </a:ext>
                  </a:extLst>
                </a:gridCol>
                <a:gridCol w="511903">
                  <a:extLst>
                    <a:ext uri="{9D8B030D-6E8A-4147-A177-3AD203B41FA5}">
                      <a16:colId xmlns:a16="http://schemas.microsoft.com/office/drawing/2014/main" val="731960943"/>
                    </a:ext>
                  </a:extLst>
                </a:gridCol>
                <a:gridCol w="4591848">
                  <a:extLst>
                    <a:ext uri="{9D8B030D-6E8A-4147-A177-3AD203B41FA5}">
                      <a16:colId xmlns:a16="http://schemas.microsoft.com/office/drawing/2014/main" val="2963480457"/>
                    </a:ext>
                  </a:extLst>
                </a:gridCol>
              </a:tblGrid>
              <a:tr h="3286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7644" marR="7644" marT="7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sub-subtype</a:t>
                      </a:r>
                    </a:p>
                  </a:txBody>
                  <a:tcPr marL="7644" marR="7644" marT="7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409633"/>
                  </a:ext>
                </a:extLst>
              </a:tr>
              <a:tr h="26752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85019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3609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gpe.country.country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10634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gpe.organizationofcountries.organizationofcountries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17107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gpe.provincestate.provincestate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203688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gpe.urbanarea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73324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gpe.urbanarea.city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753965"/>
                  </a:ext>
                </a:extLst>
              </a:tr>
              <a:tr h="275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gpe.urbanarea.village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26159"/>
                  </a:ext>
                </a:extLst>
              </a:tr>
              <a:tr h="32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37924"/>
                  </a:ext>
                </a:extLst>
              </a:tr>
              <a:tr h="2675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102425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loc.geographicpoint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53147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loc.geographicpoint.address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12303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loc.land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89006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loc.land.continent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47609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loc.position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75241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loc.position.field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353424"/>
                  </a:ext>
                </a:extLst>
              </a:tr>
              <a:tr h="267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loc.position.neighborhood</a:t>
                      </a: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33276"/>
                  </a:ext>
                </a:extLst>
              </a:tr>
              <a:tr h="275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644" marR="7644" marT="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loc.position.region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4" marR="7644" marT="76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47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75487"/>
              </p:ext>
            </p:extLst>
          </p:nvPr>
        </p:nvGraphicFramePr>
        <p:xfrm>
          <a:off x="1219200" y="762000"/>
          <a:ext cx="6781799" cy="5981933"/>
        </p:xfrm>
        <a:graphic>
          <a:graphicData uri="http://schemas.openxmlformats.org/drawingml/2006/table">
            <a:tbl>
              <a:tblPr/>
              <a:tblGrid>
                <a:gridCol w="506734">
                  <a:extLst>
                    <a:ext uri="{9D8B030D-6E8A-4147-A177-3AD203B41FA5}">
                      <a16:colId xmlns:a16="http://schemas.microsoft.com/office/drawing/2014/main" val="4152718215"/>
                    </a:ext>
                  </a:extLst>
                </a:gridCol>
                <a:gridCol w="633418">
                  <a:extLst>
                    <a:ext uri="{9D8B030D-6E8A-4147-A177-3AD203B41FA5}">
                      <a16:colId xmlns:a16="http://schemas.microsoft.com/office/drawing/2014/main" val="2961751871"/>
                    </a:ext>
                  </a:extLst>
                </a:gridCol>
                <a:gridCol w="565854">
                  <a:extLst>
                    <a:ext uri="{9D8B030D-6E8A-4147-A177-3AD203B41FA5}">
                      <a16:colId xmlns:a16="http://schemas.microsoft.com/office/drawing/2014/main" val="2698928770"/>
                    </a:ext>
                  </a:extLst>
                </a:gridCol>
                <a:gridCol w="5075793">
                  <a:extLst>
                    <a:ext uri="{9D8B030D-6E8A-4147-A177-3AD203B41FA5}">
                      <a16:colId xmlns:a16="http://schemas.microsoft.com/office/drawing/2014/main" val="3309906401"/>
                    </a:ext>
                  </a:extLst>
                </a:gridCol>
              </a:tblGrid>
              <a:tr h="25917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sub-subtype</a:t>
                      </a: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28032"/>
                  </a:ext>
                </a:extLst>
              </a:tr>
              <a:tr h="202582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12217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94903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org.association.club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05945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org.association.team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78609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org.commercialorganization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82986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org.commercialorganization.broadcastingcompany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020824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org.commercialorganization.corporation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44174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org.commercialorganization.manufacturer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828462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org.commercialorganization.newsagency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97948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org.criminalorganization.criminalorganization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19168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4026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org.government.agency</a:t>
                      </a: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14461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org.government.council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059042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org.government.firedepartment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760629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org.government.lawenforcementagency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204897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org.government.legislativebody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46161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org.government.prosecutoroffice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30943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org.government.railway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233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org.international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11736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org.international.commission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98166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org.international.monitoringgroup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73669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org.militaryorganization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14381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org.militaryorganization.governmentarmedforces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959857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org.militaryorganization.intelligence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9559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org.militaryorganization.nongovernmentmilitia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815941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org.politicalorganization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687774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org.politicalorganization.court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84140"/>
                  </a:ext>
                </a:extLst>
              </a:tr>
              <a:tr h="20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org.politicalorganization.party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37" marR="4837" marT="48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2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46329"/>
              </p:ext>
            </p:extLst>
          </p:nvPr>
        </p:nvGraphicFramePr>
        <p:xfrm>
          <a:off x="1524000" y="838200"/>
          <a:ext cx="5867400" cy="5809235"/>
        </p:xfrm>
        <a:graphic>
          <a:graphicData uri="http://schemas.openxmlformats.org/drawingml/2006/table">
            <a:tbl>
              <a:tblPr/>
              <a:tblGrid>
                <a:gridCol w="438412">
                  <a:extLst>
                    <a:ext uri="{9D8B030D-6E8A-4147-A177-3AD203B41FA5}">
                      <a16:colId xmlns:a16="http://schemas.microsoft.com/office/drawing/2014/main" val="1492952153"/>
                    </a:ext>
                  </a:extLst>
                </a:gridCol>
                <a:gridCol w="548013">
                  <a:extLst>
                    <a:ext uri="{9D8B030D-6E8A-4147-A177-3AD203B41FA5}">
                      <a16:colId xmlns:a16="http://schemas.microsoft.com/office/drawing/2014/main" val="694526905"/>
                    </a:ext>
                  </a:extLst>
                </a:gridCol>
                <a:gridCol w="489558">
                  <a:extLst>
                    <a:ext uri="{9D8B030D-6E8A-4147-A177-3AD203B41FA5}">
                      <a16:colId xmlns:a16="http://schemas.microsoft.com/office/drawing/2014/main" val="1641639831"/>
                    </a:ext>
                  </a:extLst>
                </a:gridCol>
                <a:gridCol w="4391417">
                  <a:extLst>
                    <a:ext uri="{9D8B030D-6E8A-4147-A177-3AD203B41FA5}">
                      <a16:colId xmlns:a16="http://schemas.microsoft.com/office/drawing/2014/main" val="4109429170"/>
                    </a:ext>
                  </a:extLst>
                </a:gridCol>
              </a:tblGrid>
              <a:tr h="2616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sub-subtype</a:t>
                      </a:r>
                    </a:p>
                  </a:txBody>
                  <a:tcPr marL="6085" marR="6085" marT="60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331437"/>
                  </a:ext>
                </a:extLst>
              </a:tr>
              <a:tr h="212967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4523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86656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per.combatant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038211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per.fan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24230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per.militarypersonnel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263011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per.militarypersonnel.militaryofficer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22397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per.police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350358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per.police.chiefofpolice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396237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per.politician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964791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per.politician.governor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618157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per.politician.headofgovernment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815733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per.politician.mayor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748954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1785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30566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per.professionalposition.ambassador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63131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per.professionalposition.firefighter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67446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per.professionalposition.journalist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91240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per.professionalposition.minister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770819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per.professionalposition.paramedic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84821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per.professionalposition.scientist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32239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per.professionalposition.spokesperson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85992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per.professionalposition.spy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91504"/>
                  </a:ext>
                </a:extLst>
              </a:tr>
              <a:tr h="2129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per.protester</a:t>
                      </a: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126251"/>
                  </a:ext>
                </a:extLst>
              </a:tr>
              <a:tr h="219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85" marR="6085" marT="60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per.protester.protestleader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85" marR="6085" marT="60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02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3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01817"/>
              </p:ext>
            </p:extLst>
          </p:nvPr>
        </p:nvGraphicFramePr>
        <p:xfrm>
          <a:off x="1447800" y="1447800"/>
          <a:ext cx="5943600" cy="4505325"/>
        </p:xfrm>
        <a:graphic>
          <a:graphicData uri="http://schemas.openxmlformats.org/drawingml/2006/table">
            <a:tbl>
              <a:tblPr/>
              <a:tblGrid>
                <a:gridCol w="571263">
                  <a:extLst>
                    <a:ext uri="{9D8B030D-6E8A-4147-A177-3AD203B41FA5}">
                      <a16:colId xmlns:a16="http://schemas.microsoft.com/office/drawing/2014/main" val="552279294"/>
                    </a:ext>
                  </a:extLst>
                </a:gridCol>
                <a:gridCol w="714078">
                  <a:extLst>
                    <a:ext uri="{9D8B030D-6E8A-4147-A177-3AD203B41FA5}">
                      <a16:colId xmlns:a16="http://schemas.microsoft.com/office/drawing/2014/main" val="478440383"/>
                    </a:ext>
                  </a:extLst>
                </a:gridCol>
                <a:gridCol w="637910">
                  <a:extLst>
                    <a:ext uri="{9D8B030D-6E8A-4147-A177-3AD203B41FA5}">
                      <a16:colId xmlns:a16="http://schemas.microsoft.com/office/drawing/2014/main" val="1260222602"/>
                    </a:ext>
                  </a:extLst>
                </a:gridCol>
                <a:gridCol w="4020349">
                  <a:extLst>
                    <a:ext uri="{9D8B030D-6E8A-4147-A177-3AD203B41FA5}">
                      <a16:colId xmlns:a16="http://schemas.microsoft.com/office/drawing/2014/main" val="1356635670"/>
                    </a:ext>
                  </a:extLst>
                </a:gridCol>
              </a:tblGrid>
              <a:tr h="4095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sub-subtype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03165"/>
                  </a:ext>
                </a:extLst>
              </a:tr>
              <a:tr h="3333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sid.cultural.cultural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233734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sid.ideological.ideological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5995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sid.political.opposition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52816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sid.religious.religious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5563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03797"/>
                  </a:ext>
                </a:extLst>
              </a:tr>
              <a:tr h="3333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veh.aircraft.airplane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70037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veh.aircraft.helicopter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639216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veh.militaryvehicle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39494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veh.militaryvehicle.militaryboat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860342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veh.rocket.rocket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4772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veh.watercraft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15956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veh.watercraft.boat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Overview</a:t>
            </a:r>
            <a:endParaRPr lang="en-US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97345"/>
              </p:ext>
            </p:extLst>
          </p:nvPr>
        </p:nvGraphicFramePr>
        <p:xfrm>
          <a:off x="381000" y="1024233"/>
          <a:ext cx="8305800" cy="2438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392177729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93094088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24558327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247667775"/>
                    </a:ext>
                  </a:extLst>
                </a:gridCol>
              </a:tblGrid>
              <a:tr h="215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Catalog 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Corpus Title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79698"/>
                  </a:ext>
                </a:extLst>
              </a:tr>
              <a:tr h="30790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LDC2019E68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TAC KBP 2019 EDL Track Ultra-Fine-Grained Name Tagging Format Sample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LTF source docs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1945"/>
                  </a:ext>
                </a:extLst>
              </a:tr>
              <a:tr h="5365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artificially-generated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entity mentions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253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LDC2019E78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TAC KBP 2019 EDL Track Fine-Grained Name Tagging Evaluation Annotations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named entity mentions (for 404 docs 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LDC2019E79)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64933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LDC2019E79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TAC KBP 2019 EDL Track Fine-Grained Name Tagging Evaluation Source Corpus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LTF source docs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18149"/>
                  </a:ext>
                </a:extLst>
              </a:tr>
            </a:tbl>
          </a:graphicData>
        </a:graphic>
      </p:graphicFrame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458200" cy="2895599"/>
          </a:xfrm>
        </p:spPr>
        <p:txBody>
          <a:bodyPr/>
          <a:lstStyle/>
          <a:p>
            <a:r>
              <a:rPr lang="en-US" sz="1800" dirty="0" smtClean="0"/>
              <a:t>All data &amp; annotation is monolingual English</a:t>
            </a:r>
          </a:p>
          <a:p>
            <a:r>
              <a:rPr lang="en-US" sz="1800" dirty="0" smtClean="0"/>
              <a:t>LDC2019E79 selected from:</a:t>
            </a:r>
          </a:p>
          <a:p>
            <a:pPr lvl="1"/>
            <a:r>
              <a:rPr lang="en-US" sz="1800" dirty="0"/>
              <a:t>LDC2011T07: English </a:t>
            </a:r>
            <a:r>
              <a:rPr lang="en-US" sz="1800" dirty="0" err="1"/>
              <a:t>Gigaword</a:t>
            </a:r>
            <a:r>
              <a:rPr lang="en-US" sz="1800" dirty="0"/>
              <a:t> Fifth Edition</a:t>
            </a:r>
          </a:p>
          <a:p>
            <a:pPr lvl="1"/>
            <a:r>
              <a:rPr lang="en-US" sz="1800" dirty="0"/>
              <a:t>LDC2017T11: BOLT English Discussion </a:t>
            </a:r>
            <a:r>
              <a:rPr lang="en-US" sz="1800" dirty="0" smtClean="0"/>
              <a:t>Forums</a:t>
            </a:r>
          </a:p>
          <a:p>
            <a:pPr lvl="1"/>
            <a:r>
              <a:rPr lang="en-US" sz="1800" dirty="0" smtClean="0"/>
              <a:t>Selection based around automated tagger output of YAGO types produced over above </a:t>
            </a:r>
            <a:r>
              <a:rPr lang="en-US" sz="1800" dirty="0" smtClean="0"/>
              <a:t>corpora, provided </a:t>
            </a:r>
            <a:r>
              <a:rPr lang="en-US" sz="1800" dirty="0"/>
              <a:t>by University of Illinois Urbana-</a:t>
            </a:r>
            <a:r>
              <a:rPr lang="en-US" sz="1800" dirty="0" err="1"/>
              <a:t>Champaigne</a:t>
            </a:r>
            <a:endParaRPr lang="en-US" sz="1800" dirty="0" smtClean="0"/>
          </a:p>
          <a:p>
            <a:pPr lvl="1"/>
            <a:r>
              <a:rPr lang="en-US" sz="1800" dirty="0" smtClean="0"/>
              <a:t>404 manually annotated docs selected by targeting files containing high counts of the 114 AIDA entity sub-subtypes with a mapping in YAGO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39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Overview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10199"/>
          </a:xfrm>
        </p:spPr>
        <p:txBody>
          <a:bodyPr/>
          <a:lstStyle/>
          <a:p>
            <a:r>
              <a:rPr lang="en-US" sz="2000" dirty="0" smtClean="0"/>
              <a:t>Exhaustive annotation of </a:t>
            </a:r>
            <a:r>
              <a:rPr lang="en-US" sz="2000" dirty="0" smtClean="0"/>
              <a:t>all 187 AIDA </a:t>
            </a:r>
            <a:r>
              <a:rPr lang="en-US" sz="2000" dirty="0" smtClean="0"/>
              <a:t>entity </a:t>
            </a:r>
            <a:r>
              <a:rPr lang="en-US" sz="2000" dirty="0" smtClean="0"/>
              <a:t>sub-subtypes</a:t>
            </a:r>
          </a:p>
          <a:p>
            <a:pPr lvl="1"/>
            <a:r>
              <a:rPr lang="en-US" sz="1800" dirty="0"/>
              <a:t>vs. 5 types in past EDL </a:t>
            </a:r>
            <a:r>
              <a:rPr lang="en-US" sz="1800" dirty="0" smtClean="0"/>
              <a:t>annotation</a:t>
            </a:r>
            <a:endParaRPr lang="en-US" sz="17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06111"/>
              </p:ext>
            </p:extLst>
          </p:nvPr>
        </p:nvGraphicFramePr>
        <p:xfrm>
          <a:off x="1447800" y="1905000"/>
          <a:ext cx="5714999" cy="4673311"/>
        </p:xfrm>
        <a:graphic>
          <a:graphicData uri="http://schemas.openxmlformats.org/drawingml/2006/table">
            <a:tbl>
              <a:tblPr/>
              <a:tblGrid>
                <a:gridCol w="1158548">
                  <a:extLst>
                    <a:ext uri="{9D8B030D-6E8A-4147-A177-3AD203B41FA5}">
                      <a16:colId xmlns:a16="http://schemas.microsoft.com/office/drawing/2014/main" val="3921777295"/>
                    </a:ext>
                  </a:extLst>
                </a:gridCol>
                <a:gridCol w="1297763">
                  <a:extLst>
                    <a:ext uri="{9D8B030D-6E8A-4147-A177-3AD203B41FA5}">
                      <a16:colId xmlns:a16="http://schemas.microsoft.com/office/drawing/2014/main" val="3930940885"/>
                    </a:ext>
                  </a:extLst>
                </a:gridCol>
                <a:gridCol w="1565355">
                  <a:extLst>
                    <a:ext uri="{9D8B030D-6E8A-4147-A177-3AD203B41FA5}">
                      <a16:colId xmlns:a16="http://schemas.microsoft.com/office/drawing/2014/main" val="1245583279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247667775"/>
                    </a:ext>
                  </a:extLst>
                </a:gridCol>
              </a:tblGrid>
              <a:tr h="585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 EDL Tracks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AIDA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Type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AIDA Subtype 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AIDA Sub-Subtype Count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79698"/>
                  </a:ext>
                </a:extLst>
              </a:tr>
              <a:tr h="264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31945"/>
                  </a:ext>
                </a:extLst>
              </a:tr>
              <a:tr h="26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</a:t>
                      </a: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649332"/>
                  </a:ext>
                </a:extLst>
              </a:tr>
              <a:tr h="26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745883"/>
                  </a:ext>
                </a:extLst>
              </a:tr>
              <a:tr h="26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99478"/>
                  </a:ext>
                </a:extLst>
              </a:tr>
              <a:tr h="260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97288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18149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40771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62756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40706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67796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5454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44305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TTL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41882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72426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6944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7" marR="9037" marT="9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4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7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Overview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799"/>
          </a:xfrm>
        </p:spPr>
        <p:txBody>
          <a:bodyPr/>
          <a:lstStyle/>
          <a:p>
            <a:r>
              <a:rPr lang="en-US" sz="2000" dirty="0"/>
              <a:t>Entity sub-subtype definitions follow AIDA guidelines exactly</a:t>
            </a:r>
          </a:p>
          <a:p>
            <a:r>
              <a:rPr lang="en-US" sz="2000" dirty="0" smtClean="0"/>
              <a:t>Named </a:t>
            </a:r>
            <a:r>
              <a:rPr lang="en-US" sz="2000" dirty="0" smtClean="0"/>
              <a:t>mentions </a:t>
            </a:r>
            <a:r>
              <a:rPr lang="en-US" sz="2000" dirty="0" smtClean="0"/>
              <a:t>only</a:t>
            </a:r>
          </a:p>
          <a:p>
            <a:pPr lvl="1"/>
            <a:r>
              <a:rPr lang="en-US" dirty="0"/>
              <a:t>proper name, abbreviation, nickname, alias, acronym, or </a:t>
            </a:r>
            <a:r>
              <a:rPr lang="en-US" dirty="0" smtClean="0"/>
              <a:t>other </a:t>
            </a:r>
            <a:r>
              <a:rPr lang="en-US" dirty="0"/>
              <a:t>alternate </a:t>
            </a:r>
            <a:r>
              <a:rPr lang="en-US" dirty="0" smtClean="0"/>
              <a:t>name</a:t>
            </a:r>
          </a:p>
          <a:p>
            <a:r>
              <a:rPr lang="en-US" sz="2000" dirty="0" smtClean="0"/>
              <a:t>One </a:t>
            </a:r>
            <a:r>
              <a:rPr lang="en-US" sz="2000" dirty="0" smtClean="0"/>
              <a:t>type per mention</a:t>
            </a:r>
          </a:p>
          <a:p>
            <a:pPr lvl="1"/>
            <a:r>
              <a:rPr lang="en-US" dirty="0" smtClean="0"/>
              <a:t>i.e. </a:t>
            </a:r>
            <a:r>
              <a:rPr lang="en-US" dirty="0"/>
              <a:t>n</a:t>
            </a:r>
            <a:r>
              <a:rPr lang="en-US" dirty="0" smtClean="0"/>
              <a:t>o double-tagging</a:t>
            </a:r>
          </a:p>
          <a:p>
            <a:r>
              <a:rPr lang="en-US" sz="2000" dirty="0" smtClean="0"/>
              <a:t>No nested mentions</a:t>
            </a:r>
          </a:p>
          <a:p>
            <a:pPr lvl="1"/>
            <a:r>
              <a:rPr lang="en-US" sz="1800" dirty="0"/>
              <a:t>[University of </a:t>
            </a:r>
            <a:r>
              <a:rPr lang="en-US" sz="1800" strike="sngStrike" dirty="0"/>
              <a:t>[Minnesota]</a:t>
            </a:r>
            <a:r>
              <a:rPr lang="en-US" sz="1800" strike="sngStrike" baseline="-25000" dirty="0"/>
              <a:t>GPE</a:t>
            </a:r>
            <a:r>
              <a:rPr lang="en-US" sz="1800" dirty="0"/>
              <a:t>]</a:t>
            </a:r>
            <a:r>
              <a:rPr lang="en-US" sz="1800" baseline="-25000" dirty="0"/>
              <a:t>ORG</a:t>
            </a:r>
            <a:endParaRPr lang="en-US" sz="1800" dirty="0"/>
          </a:p>
          <a:p>
            <a:r>
              <a:rPr lang="en-US" sz="2000" dirty="0" smtClean="0"/>
              <a:t>Edge cases and tagging</a:t>
            </a:r>
            <a:r>
              <a:rPr lang="en-US" sz="2000" dirty="0" smtClean="0"/>
              <a:t> </a:t>
            </a:r>
            <a:r>
              <a:rPr lang="en-US" sz="2000" dirty="0" smtClean="0"/>
              <a:t>for meaning</a:t>
            </a:r>
          </a:p>
          <a:p>
            <a:pPr lvl="1"/>
            <a:r>
              <a:rPr lang="en-US" sz="1600" dirty="0">
                <a:latin typeface="Lucida Console" panose="020B0609040504020204" pitchFamily="49" charset="0"/>
              </a:rPr>
              <a:t>[South Korea] beat [Japan] in the World Cup </a:t>
            </a:r>
            <a:r>
              <a:rPr lang="en-US" sz="1600" dirty="0" smtClean="0">
                <a:latin typeface="Lucida Console" panose="020B0609040504020204" pitchFamily="49" charset="0"/>
              </a:rPr>
              <a:t>semifinals</a:t>
            </a:r>
            <a:endParaRPr lang="en-US" sz="1600" dirty="0">
              <a:latin typeface="Lucida Console" panose="020B0609040504020204" pitchFamily="49" charset="0"/>
            </a:endParaRPr>
          </a:p>
          <a:p>
            <a:pPr lvl="2"/>
            <a:r>
              <a:rPr lang="en-US" sz="1600" dirty="0" err="1" smtClean="0"/>
              <a:t>ORG.Association.Team</a:t>
            </a:r>
            <a:r>
              <a:rPr lang="en-US" sz="1600" dirty="0"/>
              <a:t> </a:t>
            </a:r>
            <a:r>
              <a:rPr lang="en-US" sz="1600" dirty="0" smtClean="0"/>
              <a:t>(not </a:t>
            </a:r>
            <a:r>
              <a:rPr lang="en-US" sz="1600" dirty="0" err="1" smtClean="0"/>
              <a:t>GPE.Country.Country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>
                <a:latin typeface="Lucida Console" panose="020B0609040504020204" pitchFamily="49" charset="0"/>
              </a:rPr>
              <a:t>the [greens]ORG are pushing for a more stringent climate </a:t>
            </a:r>
            <a:r>
              <a:rPr lang="en-US" sz="1600" dirty="0" smtClean="0">
                <a:latin typeface="Lucida Console" panose="020B0609040504020204" pitchFamily="49" charset="0"/>
              </a:rPr>
              <a:t>policy</a:t>
            </a:r>
          </a:p>
          <a:p>
            <a:pPr lvl="2"/>
            <a:r>
              <a:rPr lang="en-US" sz="1600" dirty="0"/>
              <a:t>most likely being used as shorthand </a:t>
            </a:r>
            <a:r>
              <a:rPr lang="en-US" sz="1600" dirty="0" smtClean="0"/>
              <a:t>version </a:t>
            </a:r>
            <a:r>
              <a:rPr lang="en-US" sz="1600" dirty="0"/>
              <a:t>of “the Green Party” (ORG)</a:t>
            </a:r>
            <a:endParaRPr lang="en-US" sz="1600" dirty="0" smtClean="0"/>
          </a:p>
          <a:p>
            <a:r>
              <a:rPr lang="en-US" sz="2000" dirty="0" smtClean="0"/>
              <a:t>No KB linking, no NIL clustering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488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</a:t>
            </a:r>
            <a:r>
              <a:rPr lang="en-US" dirty="0" smtClean="0"/>
              <a:t>Training &amp; QC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799"/>
          </a:xfrm>
        </p:spPr>
        <p:txBody>
          <a:bodyPr/>
          <a:lstStyle/>
          <a:p>
            <a:r>
              <a:rPr lang="en-US" sz="2000" dirty="0" smtClean="0"/>
              <a:t>English annotation team comprised of senior annotators</a:t>
            </a:r>
          </a:p>
          <a:p>
            <a:pPr lvl="1"/>
            <a:r>
              <a:rPr lang="en-US" dirty="0" smtClean="0"/>
              <a:t>Former TAC KBP EDL annotators</a:t>
            </a:r>
          </a:p>
          <a:p>
            <a:pPr lvl="1"/>
            <a:r>
              <a:rPr lang="en-US" dirty="0"/>
              <a:t>Have worked extensively on named entity annotation</a:t>
            </a:r>
          </a:p>
          <a:p>
            <a:pPr lvl="1"/>
            <a:r>
              <a:rPr lang="en-US" dirty="0" smtClean="0"/>
              <a:t>Current AIDA annotators</a:t>
            </a:r>
          </a:p>
          <a:p>
            <a:pPr lvl="1"/>
            <a:r>
              <a:rPr lang="en-US" dirty="0" smtClean="0"/>
              <a:t>Thoroughly trained on the AIDA entity ontology</a:t>
            </a:r>
          </a:p>
          <a:p>
            <a:r>
              <a:rPr lang="en-US" sz="2000" dirty="0" smtClean="0"/>
              <a:t>Corpus-wide QC</a:t>
            </a:r>
            <a:endParaRPr lang="en-US" sz="2000" dirty="0" smtClean="0"/>
          </a:p>
          <a:p>
            <a:pPr lvl="1"/>
            <a:r>
              <a:rPr lang="en-US" dirty="0"/>
              <a:t>Review </a:t>
            </a:r>
            <a:r>
              <a:rPr lang="en-US" dirty="0" smtClean="0"/>
              <a:t>identical annotated </a:t>
            </a:r>
            <a:r>
              <a:rPr lang="en-US" dirty="0"/>
              <a:t>text strings </a:t>
            </a:r>
            <a:r>
              <a:rPr lang="en-US" dirty="0" smtClean="0"/>
              <a:t>assigned </a:t>
            </a:r>
            <a:r>
              <a:rPr lang="en-US" dirty="0"/>
              <a:t>different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And unannotated text strings identical to annotated strings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Correct or confirm outliers</a:t>
            </a:r>
          </a:p>
          <a:p>
            <a:pPr lvl="1"/>
            <a:r>
              <a:rPr lang="en-US" dirty="0" smtClean="0"/>
              <a:t>Some are fine as is (e.g. same PER can have multiple sub-subtypes)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64487" y="4419600"/>
            <a:ext cx="8763000" cy="1372127"/>
          </a:xfrm>
          <a:prstGeom prst="roundRect">
            <a:avLst>
              <a:gd name="adj" fmla="val 8391"/>
            </a:avLst>
          </a:prstGeom>
          <a:solidFill>
            <a:schemeClr val="accent5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===========================================================================================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       the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</a:t>
            </a:r>
            <a:r>
              <a:rPr lang="en-US" sz="1200" b="1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House of Representatives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  passed a bill on | </a:t>
            </a:r>
            <a:r>
              <a:rPr lang="en-US" sz="12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org.government.legislativebody</a:t>
            </a:r>
            <a:endParaRPr lang="en-US" sz="1200" dirty="0" smtClean="0">
              <a:solidFill>
                <a:srgbClr val="000000"/>
              </a:solidFill>
              <a:latin typeface="Lucida Console" panose="020B0609040504020204" pitchFamily="49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Senate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and | </a:t>
            </a:r>
            <a:r>
              <a:rPr lang="en-US" sz="1200" b="1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House of Representatives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    have said they | </a:t>
            </a:r>
            <a:r>
              <a:rPr lang="en-US" sz="12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org.government.legislativebody</a:t>
            </a:r>
            <a:endParaRPr lang="en-US" sz="1200" dirty="0" smtClean="0">
              <a:solidFill>
                <a:srgbClr val="000000"/>
              </a:solidFill>
              <a:latin typeface="Lucida Console" panose="020B0609040504020204" pitchFamily="49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the state | </a:t>
            </a:r>
            <a:r>
              <a:rPr lang="en-US" sz="1200" b="1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House of Representatives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chamber five years | </a:t>
            </a:r>
            <a:r>
              <a:rPr lang="en-US" sz="12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org.government.legislativebody</a:t>
            </a:r>
            <a:endParaRPr lang="en-US" sz="1200" dirty="0" smtClean="0">
              <a:solidFill>
                <a:srgbClr val="000000"/>
              </a:solidFill>
              <a:latin typeface="Lucida Console" panose="020B0609040504020204" pitchFamily="49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controlled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</a:t>
            </a:r>
            <a:r>
              <a:rPr lang="en-US" sz="1200" b="1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House of Representatives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 was a victory for | </a:t>
            </a:r>
            <a:r>
              <a:rPr lang="en-US" sz="1200" dirty="0" err="1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org.government.legislativebody</a:t>
            </a:r>
            <a:endParaRPr lang="en-US" sz="1200" dirty="0" smtClean="0">
              <a:solidFill>
                <a:srgbClr val="000000"/>
              </a:solidFill>
              <a:latin typeface="Lucida Console" panose="020B0609040504020204" pitchFamily="49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   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in the | </a:t>
            </a:r>
            <a:r>
              <a:rPr lang="en-US" sz="1200" b="1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House of Representatives </a:t>
            </a:r>
            <a:r>
              <a:rPr lang="en-US" sz="1200" dirty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|  in the last eight |    </a:t>
            </a:r>
            <a:r>
              <a:rPr lang="en-US" sz="1200" dirty="0" err="1" smtClean="0">
                <a:solidFill>
                  <a:srgbClr val="FF0000"/>
                </a:solidFill>
                <a:latin typeface="Lucida Console" panose="020B0609040504020204" pitchFamily="49" charset="0"/>
                <a:sym typeface="Gill Sans" charset="0"/>
              </a:rPr>
              <a:t>org.association.unspecified</a:t>
            </a:r>
            <a:endParaRPr lang="en-US" sz="1200" dirty="0" smtClean="0">
              <a:solidFill>
                <a:srgbClr val="FF0000"/>
              </a:solidFill>
              <a:latin typeface="Lucida Console" panose="020B0609040504020204" pitchFamily="49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Lucida Console" panose="020B0609040504020204" pitchFamily="49" charset="0"/>
                <a:sym typeface="Gill Sans" charset="0"/>
              </a:rPr>
              <a:t>===========================================================================================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Lucida Console" panose="020B0609040504020204" pitchFamily="49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</a:t>
            </a:r>
            <a:r>
              <a:rPr lang="en-US" dirty="0" smtClean="0"/>
              <a:t>Walkthrough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799"/>
          </a:xfrm>
        </p:spPr>
        <p:txBody>
          <a:bodyPr/>
          <a:lstStyle/>
          <a:p>
            <a:endParaRPr lang="en-US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24" y="1888283"/>
            <a:ext cx="5508346" cy="3657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 bwMode="auto">
          <a:xfrm>
            <a:off x="6325124" y="1888283"/>
            <a:ext cx="1828800" cy="2667000"/>
          </a:xfrm>
          <a:prstGeom prst="roundRect">
            <a:avLst>
              <a:gd name="adj" fmla="val 4990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mention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1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sym typeface="Gill Sans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solidFill>
                  <a:srgbClr val="000000"/>
                </a:solidFill>
                <a:latin typeface="Lucida Console" panose="020B0609040504020204" pitchFamily="49" charset="0"/>
                <a:cs typeface="Lucida Sans Unicode" panose="020B0602030504020204" pitchFamily="34" charset="0"/>
                <a:sym typeface="Gill Sans" charset="0"/>
              </a:rPr>
              <a:t>Rice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Lucida Console" panose="020B0609040504020204" pitchFamily="49" charset="0"/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</a:t>
            </a:r>
            <a:r>
              <a:rPr lang="fr-FR" sz="1200" dirty="0" smtClean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Type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</a:t>
            </a:r>
            <a:r>
              <a:rPr lang="fr-FR" sz="1200" dirty="0" err="1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Subtype</a:t>
            </a:r>
            <a:endParaRPr lang="fr-FR" sz="1200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200" dirty="0" smtClean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</a:t>
            </a:r>
            <a:r>
              <a:rPr lang="fr-FR" sz="1200" dirty="0" err="1" smtClean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SubSubType</a:t>
            </a:r>
            <a:endParaRPr lang="fr-FR" sz="1200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946" y="4079214"/>
            <a:ext cx="981212" cy="342948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 bwMode="auto">
          <a:xfrm>
            <a:off x="381524" y="1524001"/>
            <a:ext cx="381000" cy="516682"/>
          </a:xfrm>
          <a:prstGeom prst="down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 rot="5400000">
            <a:off x="7871106" y="3872596"/>
            <a:ext cx="381000" cy="794236"/>
          </a:xfrm>
          <a:prstGeom prst="down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" y="1425382"/>
            <a:ext cx="8954172" cy="3135409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19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</a:t>
            </a:r>
            <a:r>
              <a:rPr lang="en-US" dirty="0" smtClean="0"/>
              <a:t>Walkthrough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799"/>
          </a:xfrm>
        </p:spPr>
        <p:txBody>
          <a:bodyPr/>
          <a:lstStyle/>
          <a:p>
            <a:endParaRPr lang="en-US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24" y="1888283"/>
            <a:ext cx="5508346" cy="3657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 bwMode="auto">
          <a:xfrm>
            <a:off x="6325124" y="1888283"/>
            <a:ext cx="1828800" cy="2667000"/>
          </a:xfrm>
          <a:prstGeom prst="roundRect">
            <a:avLst>
              <a:gd name="adj" fmla="val 4990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mention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sym typeface="Gill Sans" charset="0"/>
              </a:rPr>
              <a:t>1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sym typeface="Gill Sans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solidFill>
                  <a:srgbClr val="000000"/>
                </a:solidFill>
                <a:latin typeface="Lucida Console" panose="020B0609040504020204" pitchFamily="49" charset="0"/>
                <a:cs typeface="Lucida Sans Unicode" panose="020B0602030504020204" pitchFamily="34" charset="0"/>
                <a:sym typeface="Gill Sans" charset="0"/>
              </a:rPr>
              <a:t>Rice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Lucida Console" panose="020B0609040504020204" pitchFamily="49" charset="0"/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Type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PER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</a:t>
            </a:r>
            <a:r>
              <a:rPr lang="fr-FR" sz="1200" dirty="0" err="1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Subtype</a:t>
            </a:r>
            <a:endParaRPr lang="fr-FR" sz="1200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ProfessionalPosition</a:t>
            </a:r>
            <a:endParaRPr lang="fr-FR" sz="1200" b="1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Mention </a:t>
            </a:r>
            <a:r>
              <a:rPr lang="fr-FR" sz="1200" dirty="0" err="1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SubSubType</a:t>
            </a:r>
            <a:endParaRPr lang="fr-FR" sz="1200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>
                <a:solidFill>
                  <a:srgbClr val="000000"/>
                </a:solidFill>
                <a:cs typeface="Lucida Sans Unicode" panose="020B0602030504020204" pitchFamily="34" charset="0"/>
                <a:sym typeface="Gill Sans" charset="0"/>
              </a:rPr>
              <a:t>Minister</a:t>
            </a:r>
            <a:endParaRPr lang="fr-FR" sz="1200" b="1" dirty="0">
              <a:solidFill>
                <a:srgbClr val="000000"/>
              </a:solidFill>
              <a:cs typeface="Lucida Sans Unicode" panose="020B0602030504020204" pitchFamily="34" charset="0"/>
              <a:sym typeface="Gill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8946" y="4079214"/>
            <a:ext cx="981212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5257799"/>
          </a:xfrm>
        </p:spPr>
        <p:txBody>
          <a:bodyPr/>
          <a:lstStyle/>
          <a:p>
            <a:r>
              <a:rPr lang="en-US" sz="2800" dirty="0" smtClean="0"/>
              <a:t>101 (sub-sub)types were annotated at least once</a:t>
            </a:r>
          </a:p>
          <a:p>
            <a:pPr lvl="1"/>
            <a:r>
              <a:rPr lang="en-US" sz="2400" dirty="0" smtClean="0"/>
              <a:t>In 404 documents</a:t>
            </a:r>
          </a:p>
          <a:p>
            <a:pPr lvl="1"/>
            <a:r>
              <a:rPr lang="en-US" sz="2400" dirty="0" smtClean="0"/>
              <a:t>So, 86 (sub-sub)types not annotated</a:t>
            </a:r>
          </a:p>
          <a:p>
            <a:r>
              <a:rPr lang="en-US" sz="2800" dirty="0" smtClean="0"/>
              <a:t>No named mentions of any sub-subtype of:</a:t>
            </a:r>
          </a:p>
          <a:p>
            <a:pPr lvl="1"/>
            <a:r>
              <a:rPr lang="en-US" sz="2400" dirty="0" smtClean="0"/>
              <a:t>BAL, CRM, MON, RES, TTL, or </a:t>
            </a:r>
            <a:r>
              <a:rPr lang="en-US" sz="2400" dirty="0" smtClean="0"/>
              <a:t>WEA</a:t>
            </a:r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703664"/>
              </p:ext>
            </p:extLst>
          </p:nvPr>
        </p:nvGraphicFramePr>
        <p:xfrm>
          <a:off x="5715000" y="1245824"/>
          <a:ext cx="2774950" cy="45624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3355058173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3122551449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top-level type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mention count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44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0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10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3909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98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0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92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1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44549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58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82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5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Results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283519"/>
              </p:ext>
            </p:extLst>
          </p:nvPr>
        </p:nvGraphicFramePr>
        <p:xfrm>
          <a:off x="1295400" y="952959"/>
          <a:ext cx="6400800" cy="5809051"/>
        </p:xfrm>
        <a:graphic>
          <a:graphicData uri="http://schemas.openxmlformats.org/drawingml/2006/table">
            <a:tbl>
              <a:tblPr/>
              <a:tblGrid>
                <a:gridCol w="478266">
                  <a:extLst>
                    <a:ext uri="{9D8B030D-6E8A-4147-A177-3AD203B41FA5}">
                      <a16:colId xmlns:a16="http://schemas.microsoft.com/office/drawing/2014/main" val="1549601375"/>
                    </a:ext>
                  </a:extLst>
                </a:gridCol>
                <a:gridCol w="597832">
                  <a:extLst>
                    <a:ext uri="{9D8B030D-6E8A-4147-A177-3AD203B41FA5}">
                      <a16:colId xmlns:a16="http://schemas.microsoft.com/office/drawing/2014/main" val="272772735"/>
                    </a:ext>
                  </a:extLst>
                </a:gridCol>
                <a:gridCol w="534065">
                  <a:extLst>
                    <a:ext uri="{9D8B030D-6E8A-4147-A177-3AD203B41FA5}">
                      <a16:colId xmlns:a16="http://schemas.microsoft.com/office/drawing/2014/main" val="1021215300"/>
                    </a:ext>
                  </a:extLst>
                </a:gridCol>
                <a:gridCol w="4790637">
                  <a:extLst>
                    <a:ext uri="{9D8B030D-6E8A-4147-A177-3AD203B41FA5}">
                      <a16:colId xmlns:a16="http://schemas.microsoft.com/office/drawing/2014/main" val="3655217718"/>
                    </a:ext>
                  </a:extLst>
                </a:gridCol>
              </a:tblGrid>
              <a:tr h="2613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sub-subtype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541860"/>
                  </a:ext>
                </a:extLst>
              </a:tr>
              <a:tr h="212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551772"/>
                  </a:ext>
                </a:extLst>
              </a:tr>
              <a:tr h="218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com.document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2085"/>
                  </a:ext>
                </a:extLst>
              </a:tr>
              <a:tr h="212706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786246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188273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fac.building.apartmentbuilding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13027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fac.building.governmentbuilding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62825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fac.building.house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905541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fac.building.officebuilding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445182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5779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fac.building.storeshop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64925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fac.geographicalarea</a:t>
                      </a: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27691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fac.geographicalarea.border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19194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fac.installation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47931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fac.installation.airport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45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fac.installation.militaryinstallation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41062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fac.installation.trainstation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20851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463964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fac.structure.bridge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050053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fac.structure.plaza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02082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fac.way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24422"/>
                  </a:ext>
                </a:extLst>
              </a:tr>
              <a:tr h="212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fac.way.highway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13661"/>
                  </a:ext>
                </a:extLst>
              </a:tr>
              <a:tr h="218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fac.way.street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05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LT Std Bl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15758</TotalTime>
  <Words>1094</Words>
  <Application>Microsoft Office PowerPoint</Application>
  <PresentationFormat>On-screen Show (4:3)</PresentationFormat>
  <Paragraphs>455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Gill Sans</vt:lpstr>
      <vt:lpstr>HelveticaNeueLT Std Blk</vt:lpstr>
      <vt:lpstr>MS PGothic</vt:lpstr>
      <vt:lpstr>Arial</vt:lpstr>
      <vt:lpstr>Arial Black</vt:lpstr>
      <vt:lpstr>Calibri</vt:lpstr>
      <vt:lpstr>Lucida Console</vt:lpstr>
      <vt:lpstr>Lucida Sans Unicode</vt:lpstr>
      <vt:lpstr>Wingdings</vt:lpstr>
      <vt:lpstr>8_Custom Design</vt:lpstr>
      <vt:lpstr>TAC KBP 2019 EDL Track Fine-Grained Name Tagging Data Overview   </vt:lpstr>
      <vt:lpstr>Data Overview</vt:lpstr>
      <vt:lpstr>Annotation Overview</vt:lpstr>
      <vt:lpstr>Annotation Overview</vt:lpstr>
      <vt:lpstr>Annotation Training &amp; QC</vt:lpstr>
      <vt:lpstr>Annotation Walkthrough</vt:lpstr>
      <vt:lpstr>Annotation Walkthrough</vt:lpstr>
      <vt:lpstr>Annotation Results</vt:lpstr>
      <vt:lpstr>Annotation Results</vt:lpstr>
      <vt:lpstr>Annotation Results</vt:lpstr>
      <vt:lpstr>Annotation Results</vt:lpstr>
      <vt:lpstr>Annotation Results</vt:lpstr>
      <vt:lpstr>Annotation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LDC LORELEI Team</dc:title>
  <dc:creator>Jennifer Garland</dc:creator>
  <cp:lastModifiedBy>Jeremy Getman</cp:lastModifiedBy>
  <cp:revision>1836</cp:revision>
  <dcterms:created xsi:type="dcterms:W3CDTF">2015-07-10T13:44:27Z</dcterms:created>
  <dcterms:modified xsi:type="dcterms:W3CDTF">2019-11-12T16:48:18Z</dcterms:modified>
</cp:coreProperties>
</file>