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416" r:id="rId2"/>
    <p:sldId id="418" r:id="rId3"/>
    <p:sldId id="419" r:id="rId4"/>
    <p:sldId id="363" r:id="rId5"/>
    <p:sldId id="41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4"/>
    <p:restoredTop sz="85170"/>
  </p:normalViewPr>
  <p:slideViewPr>
    <p:cSldViewPr snapToGrid="0" snapToObjects="1">
      <p:cViewPr varScale="1">
        <p:scale>
          <a:sx n="108" d="100"/>
          <a:sy n="108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1" d="100"/>
        <a:sy n="131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280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0AAB4-49EA-CB44-ACA6-73D72B71D887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1F1FE-1AF3-D64C-B83F-A0193798D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1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FECF4-DEC9-2A41-8947-8D1BDE7AC2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52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FECF4-DEC9-2A41-8947-8D1BDE7AC2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4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3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3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819" y="5953051"/>
            <a:ext cx="1904181" cy="80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7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4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3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8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D0C0-CF0D-A04A-9EA3-B9E8E292421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0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2598420" y="548640"/>
            <a:ext cx="6903720" cy="1188720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SM-KBP Planning Session</a:t>
            </a:r>
            <a:endParaRPr lang="en-US" altLang="en-US" sz="3600" dirty="0">
              <a:ea typeface="ヒラギノ角ゴ Pro W6" charset="-128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2038350" y="5692140"/>
            <a:ext cx="5932170" cy="76581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980" dirty="0"/>
              <a:t>Hoa Trang Dang</a:t>
            </a:r>
            <a:endParaRPr lang="en-US" altLang="en-US" sz="1980" b="1" dirty="0">
              <a:ea typeface="ヒラギノ角ゴ Pro W6" charset="-128"/>
            </a:endParaRPr>
          </a:p>
          <a:p>
            <a:pPr marL="0" indent="0">
              <a:buNone/>
            </a:pPr>
            <a:r>
              <a:rPr lang="en-US" altLang="en-US" sz="1980" i="1" dirty="0"/>
              <a:t>U.S. National Institute of Standards and Technology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20" y="2125980"/>
            <a:ext cx="2883218" cy="216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3292796" y="4526280"/>
            <a:ext cx="5679279" cy="994410"/>
            <a:chOff x="22" y="0"/>
            <a:chExt cx="3974" cy="696"/>
          </a:xfrm>
        </p:grpSpPr>
        <p:pic>
          <p:nvPicPr>
            <p:cNvPr id="40965" name="Picture 5"/>
            <p:cNvPicPr>
              <a:picLocks noChangeAspect="1" noChangeArrowheads="1"/>
            </p:cNvPicPr>
            <p:nvPr/>
          </p:nvPicPr>
          <p:blipFill>
            <a:blip r:embed="rId3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" y="200"/>
              <a:ext cx="118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749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6" name="Rectangle 6"/>
            <p:cNvSpPr>
              <a:spLocks/>
            </p:cNvSpPr>
            <p:nvPr/>
          </p:nvSpPr>
          <p:spPr bwMode="auto">
            <a:xfrm>
              <a:off x="22" y="212"/>
              <a:ext cx="148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338"/>
                </a:spcBef>
                <a:buClr>
                  <a:srgbClr val="A04DA3"/>
                </a:buClr>
                <a:buFont typeface="Georgia" charset="0"/>
                <a:buChar char="•"/>
                <a:defRPr sz="31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1pPr>
              <a:lvl2pPr marL="742950" indent="-285750">
                <a:spcBef>
                  <a:spcPts val="338"/>
                </a:spcBef>
                <a:buClr>
                  <a:schemeClr val="accent2"/>
                </a:buClr>
                <a:buFont typeface="Georgia" charset="0"/>
                <a:buChar char="▫"/>
                <a:defRPr sz="2900">
                  <a:solidFill>
                    <a:schemeClr val="accent2"/>
                  </a:solidFill>
                  <a:latin typeface="Georgia" charset="0"/>
                  <a:ea typeface="ＭＳ Ｐゴシック" charset="-128"/>
                </a:defRPr>
              </a:lvl2pPr>
              <a:lvl3pPr marL="1143000" indent="-228600">
                <a:spcBef>
                  <a:spcPts val="338"/>
                </a:spcBef>
                <a:buClr>
                  <a:schemeClr val="accent1"/>
                </a:buClr>
                <a:buFont typeface="Wingdings 2" charset="2"/>
                <a:buChar char=""/>
                <a:defRPr sz="2700">
                  <a:solidFill>
                    <a:schemeClr val="accent1"/>
                  </a:solidFill>
                  <a:latin typeface="Georgia" charset="0"/>
                  <a:ea typeface="ＭＳ Ｐゴシック" charset="-128"/>
                </a:defRPr>
              </a:lvl3pPr>
              <a:lvl4pPr marL="1600200" indent="-228600">
                <a:spcBef>
                  <a:spcPts val="338"/>
                </a:spcBef>
                <a:buClr>
                  <a:schemeClr val="accent1"/>
                </a:buClr>
                <a:buFont typeface="Wingdings 2" charset="2"/>
                <a:buChar char=""/>
                <a:defRPr sz="2400">
                  <a:solidFill>
                    <a:schemeClr val="accent1"/>
                  </a:solidFill>
                  <a:latin typeface="Georgia" charset="0"/>
                  <a:ea typeface="ＭＳ Ｐゴシック" charset="-128"/>
                </a:defRPr>
              </a:lvl4pPr>
              <a:lvl5pPr marL="2057400" indent="-228600">
                <a:spcBef>
                  <a:spcPts val="338"/>
                </a:spcBef>
                <a:buClr>
                  <a:srgbClr val="A04DA3"/>
                </a:buClr>
                <a:buFont typeface="Georgia" charset="0"/>
                <a:buChar char="▫"/>
                <a:defRPr sz="2200">
                  <a:solidFill>
                    <a:srgbClr val="A04DA3"/>
                  </a:solidFill>
                  <a:latin typeface="Georgi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38"/>
                </a:spcBef>
                <a:spcAft>
                  <a:spcPct val="0"/>
                </a:spcAft>
                <a:buClr>
                  <a:srgbClr val="A04DA3"/>
                </a:buClr>
                <a:buFont typeface="Georgia" charset="0"/>
                <a:buChar char="▫"/>
                <a:defRPr sz="2200">
                  <a:solidFill>
                    <a:srgbClr val="A04DA3"/>
                  </a:solidFill>
                  <a:latin typeface="Georgi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38"/>
                </a:spcBef>
                <a:spcAft>
                  <a:spcPct val="0"/>
                </a:spcAft>
                <a:buClr>
                  <a:srgbClr val="A04DA3"/>
                </a:buClr>
                <a:buFont typeface="Georgia" charset="0"/>
                <a:buChar char="▫"/>
                <a:defRPr sz="2200">
                  <a:solidFill>
                    <a:srgbClr val="A04DA3"/>
                  </a:solidFill>
                  <a:latin typeface="Georgi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38"/>
                </a:spcBef>
                <a:spcAft>
                  <a:spcPct val="0"/>
                </a:spcAft>
                <a:buClr>
                  <a:srgbClr val="A04DA3"/>
                </a:buClr>
                <a:buFont typeface="Georgia" charset="0"/>
                <a:buChar char="▫"/>
                <a:defRPr sz="2200">
                  <a:solidFill>
                    <a:srgbClr val="A04DA3"/>
                  </a:solidFill>
                  <a:latin typeface="Georgi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38"/>
                </a:spcBef>
                <a:spcAft>
                  <a:spcPct val="0"/>
                </a:spcAft>
                <a:buClr>
                  <a:srgbClr val="A04DA3"/>
                </a:buClr>
                <a:buFont typeface="Georgia" charset="0"/>
                <a:buChar char="▫"/>
                <a:defRPr sz="2200">
                  <a:solidFill>
                    <a:srgbClr val="A04DA3"/>
                  </a:solidFill>
                  <a:latin typeface="Georgia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80" dirty="0">
                  <a:latin typeface="Gill Sans" charset="0"/>
                  <a:ea typeface="ヒラギノ角ゴ Pro W3" charset="-128"/>
                </a:rPr>
                <a:t>Sponsored by:</a:t>
              </a:r>
            </a:p>
          </p:txBody>
        </p:sp>
        <p:pic>
          <p:nvPicPr>
            <p:cNvPr id="4096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0" y="0"/>
              <a:ext cx="696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2973050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8339-A5D6-9742-806E-678455BB4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SM-KBP 2020 Planning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97755-9434-F24B-9CE5-404EA6FA0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Focus on TA3 evaluation (evaluation by assessment)</a:t>
            </a:r>
          </a:p>
          <a:p>
            <a:r>
              <a:rPr lang="en-US" dirty="0"/>
              <a:t>NIST conduct small diagnostic evaluations of TA1 and TA2, </a:t>
            </a:r>
          </a:p>
          <a:p>
            <a:pPr lvl="1"/>
            <a:r>
              <a:rPr lang="en-US" dirty="0"/>
              <a:t>Diagnostic TA1/TA2 score won’t measure everything needed by TA3</a:t>
            </a:r>
          </a:p>
          <a:p>
            <a:pPr lvl="1"/>
            <a:r>
              <a:rPr lang="en-US" dirty="0"/>
              <a:t>TA1 and TA2 should focus on supporting TA3 rather than </a:t>
            </a:r>
            <a:r>
              <a:rPr lang="en-US" b="1" i="1" dirty="0"/>
              <a:t>only</a:t>
            </a:r>
            <a:r>
              <a:rPr lang="en-US" dirty="0"/>
              <a:t> optimizing diagnostic TA1/TA2 scores</a:t>
            </a:r>
          </a:p>
          <a:p>
            <a:r>
              <a:rPr lang="en-US" dirty="0"/>
              <a:t>Require TA1 to link entities to reference KB? (Evaluate at both TA1 and TA2 level)</a:t>
            </a:r>
          </a:p>
          <a:p>
            <a:pPr lvl="1"/>
            <a:r>
              <a:rPr lang="en-US" dirty="0"/>
              <a:t>If linking isn’t needed for evaluation queries, how important is linking (to reference KB) for program goals?  </a:t>
            </a:r>
          </a:p>
          <a:p>
            <a:r>
              <a:rPr lang="en-US" dirty="0"/>
              <a:t>Explore evaluation of TA1/TA2 by gold standard annotation instead of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5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D7048-28B8-8449-BC44-D3FBC2E04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TA1/TA2 by gold standard?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E9B93-A910-5E42-8326-72FC261B0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3959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Explore evaluation of TA1/TA2 by gold standard annotation instead of assessment</a:t>
            </a:r>
          </a:p>
          <a:p>
            <a:pPr lvl="1"/>
            <a:r>
              <a:rPr lang="en-US" dirty="0"/>
              <a:t>LDC exhaustively annotate document, for some TBD definition of “exhaustive”</a:t>
            </a:r>
          </a:p>
          <a:p>
            <a:pPr lvl="2"/>
            <a:r>
              <a:rPr lang="en-US" dirty="0"/>
              <a:t>Every mention for every type in the annotation ontology for every modality; + </a:t>
            </a:r>
            <a:r>
              <a:rPr lang="en-US" dirty="0" err="1"/>
              <a:t>coref</a:t>
            </a:r>
            <a:r>
              <a:rPr lang="en-US" dirty="0"/>
              <a:t>?  Not feasible.</a:t>
            </a:r>
          </a:p>
          <a:p>
            <a:pPr lvl="2"/>
            <a:r>
              <a:rPr lang="en-US" dirty="0"/>
              <a:t>Restrict annotation types for video</a:t>
            </a:r>
          </a:p>
          <a:p>
            <a:pPr lvl="2"/>
            <a:r>
              <a:rPr lang="en-US" dirty="0"/>
              <a:t>Restrict annotation to certain segments of video</a:t>
            </a:r>
          </a:p>
          <a:p>
            <a:pPr lvl="1"/>
            <a:r>
              <a:rPr lang="en-US" dirty="0"/>
              <a:t>Exhaustive annotation could be done only for a small number of documents</a:t>
            </a:r>
          </a:p>
          <a:p>
            <a:pPr lvl="1"/>
            <a:r>
              <a:rPr lang="en-US" dirty="0"/>
              <a:t>Cross-doc extraction and </a:t>
            </a:r>
            <a:r>
              <a:rPr lang="en-US" dirty="0" err="1"/>
              <a:t>coref</a:t>
            </a:r>
            <a:r>
              <a:rPr lang="en-US" dirty="0"/>
              <a:t> (small number of docs) requires either:</a:t>
            </a:r>
          </a:p>
          <a:p>
            <a:pPr lvl="2"/>
            <a:r>
              <a:rPr lang="en-US" dirty="0"/>
              <a:t>TA2 is given small number docs and produced KB over only those docs</a:t>
            </a:r>
          </a:p>
          <a:p>
            <a:pPr lvl="2"/>
            <a:r>
              <a:rPr lang="en-US" dirty="0"/>
              <a:t>TA2 is given full eval source corpus and returns at least one justification per entity (or edge) per document (rather than pick and choose most confident documents)</a:t>
            </a:r>
          </a:p>
          <a:p>
            <a:pPr lvl="1"/>
            <a:r>
              <a:rPr lang="en-US" dirty="0"/>
              <a:t>Replicable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88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x-none" dirty="0"/>
              <a:t>Query and Assessment Modifications?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838201" y="1690688"/>
            <a:ext cx="10799618" cy="4351338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Entry point entity: </a:t>
            </a:r>
            <a:r>
              <a:rPr lang="en-US" sz="4000"/>
              <a:t>don’t restrict </a:t>
            </a:r>
            <a:r>
              <a:rPr lang="en-US" sz="4000" dirty="0"/>
              <a:t>descriptors to KB IDs. </a:t>
            </a:r>
          </a:p>
          <a:p>
            <a:pPr lvl="1"/>
            <a:r>
              <a:rPr lang="en-US" sz="3600" dirty="0" err="1"/>
              <a:t>namestring+document</a:t>
            </a:r>
            <a:r>
              <a:rPr lang="en-US" sz="3600" dirty="0"/>
              <a:t> ID (only works for TA1 under current AIF)</a:t>
            </a:r>
          </a:p>
          <a:p>
            <a:pPr lvl="1"/>
            <a:r>
              <a:rPr lang="en-US" sz="3600" dirty="0"/>
              <a:t>mention spans (limited number from LDC)</a:t>
            </a:r>
          </a:p>
          <a:p>
            <a:pPr lvl="1"/>
            <a:r>
              <a:rPr lang="en-US" sz="3600" dirty="0"/>
              <a:t>image (requires TA to provide function computing similarity between query image and </a:t>
            </a:r>
            <a:r>
              <a:rPr lang="en-US" sz="3600" dirty="0" err="1"/>
              <a:t>aida:Entity</a:t>
            </a:r>
            <a:r>
              <a:rPr lang="en-US" sz="3600" dirty="0"/>
              <a:t> or </a:t>
            </a:r>
            <a:r>
              <a:rPr lang="en-US" sz="3600" dirty="0" err="1"/>
              <a:t>aida:SameAsCluster</a:t>
            </a:r>
            <a:r>
              <a:rPr lang="en-US" sz="3600" dirty="0"/>
              <a:t> of entities)</a:t>
            </a:r>
          </a:p>
          <a:p>
            <a:pPr lvl="1"/>
            <a:endParaRPr lang="en-US" sz="4000" dirty="0"/>
          </a:p>
          <a:p>
            <a:r>
              <a:rPr lang="en-US" sz="4000" dirty="0"/>
              <a:t>Assessment: need more information about intended entity in justification</a:t>
            </a:r>
          </a:p>
          <a:p>
            <a:pPr lvl="1"/>
            <a:r>
              <a:rPr lang="en-US" sz="3600" dirty="0"/>
              <a:t>show object type for assessment of graph responses</a:t>
            </a:r>
          </a:p>
          <a:p>
            <a:pPr lvl="1"/>
            <a:r>
              <a:rPr lang="en-US" sz="3600" dirty="0"/>
              <a:t>not-so-lenient assessment: Require localization (</a:t>
            </a:r>
            <a:r>
              <a:rPr lang="en-US" sz="3600" dirty="0" err="1"/>
              <a:t>boundingbox</a:t>
            </a:r>
            <a:r>
              <a:rPr lang="en-US" sz="3600" dirty="0"/>
              <a:t> / precise text spans, start/end times in speech/video) if document element ID contains more than one entity of the given type</a:t>
            </a:r>
          </a:p>
          <a:p>
            <a:pPr lvl="1"/>
            <a:r>
              <a:rPr lang="en-US" sz="3600" dirty="0"/>
              <a:t>require tag for group vs individual entities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12240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x-none" dirty="0"/>
              <a:t>AIF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1025249" cy="4351338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Allow more than one </a:t>
            </a:r>
            <a:r>
              <a:rPr lang="en-US" sz="2800" dirty="0" err="1"/>
              <a:t>informativeJustification</a:t>
            </a:r>
            <a:r>
              <a:rPr lang="en-US" sz="2800" dirty="0"/>
              <a:t> per </a:t>
            </a:r>
            <a:r>
              <a:rPr lang="en-US" sz="2800" dirty="0" err="1"/>
              <a:t>aida:Entity</a:t>
            </a:r>
            <a:endParaRPr lang="en-US" sz="2800" dirty="0"/>
          </a:p>
          <a:p>
            <a:pPr lvl="2"/>
            <a:r>
              <a:rPr lang="en-US" sz="2400" dirty="0"/>
              <a:t>Alternative, modify AIF to require designation of one object justification (to show to LDC) per predicate justification in argument assertion.</a:t>
            </a:r>
          </a:p>
          <a:p>
            <a:pPr lvl="1"/>
            <a:r>
              <a:rPr lang="en-US" sz="2800" dirty="0">
                <a:sym typeface="Wingdings" pitchFamily="2" charset="2"/>
              </a:rPr>
              <a:t>More standardized AIF?</a:t>
            </a:r>
          </a:p>
          <a:p>
            <a:pPr lvl="1"/>
            <a:r>
              <a:rPr lang="en-US" sz="2800" dirty="0">
                <a:sym typeface="Wingdings" pitchFamily="2" charset="2"/>
              </a:rPr>
              <a:t>Forget AIF: Each TA implement API for consumers to query KB (in AIF, or some other format) without directly traversing KB in that format?</a:t>
            </a:r>
          </a:p>
          <a:p>
            <a:pPr lvl="2"/>
            <a:r>
              <a:rPr lang="en-US" sz="2400" dirty="0">
                <a:sym typeface="Wingdings" pitchFamily="2" charset="2"/>
              </a:rPr>
              <a:t>High-level queries (not SPARQL), similar to “simplified xml queries from M9”</a:t>
            </a:r>
          </a:p>
          <a:p>
            <a:pPr lvl="2"/>
            <a:r>
              <a:rPr lang="en-US" sz="2400" dirty="0">
                <a:sym typeface="Wingdings" pitchFamily="2" charset="2"/>
              </a:rPr>
              <a:t>For NIST, response to 4 high-level queries would be output of SPARQL queries after </a:t>
            </a:r>
            <a:r>
              <a:rPr lang="en-US" sz="2400" dirty="0" err="1">
                <a:sym typeface="Wingdings" pitchFamily="2" charset="2"/>
              </a:rPr>
              <a:t>resonses</a:t>
            </a:r>
            <a:r>
              <a:rPr lang="en-US" sz="2400" dirty="0">
                <a:sym typeface="Wingdings" pitchFamily="2" charset="2"/>
              </a:rPr>
              <a:t> are ranked and filtered using confidence aggregator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08765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72952</TotalTime>
  <Words>484</Words>
  <Application>Microsoft Macintosh PowerPoint</Application>
  <PresentationFormat>Widescreen</PresentationFormat>
  <Paragraphs>42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Gill Sans</vt:lpstr>
      <vt:lpstr>Office Theme</vt:lpstr>
      <vt:lpstr>SM-KBP Planning Session</vt:lpstr>
      <vt:lpstr>SM-KBP 2020 Planning Session</vt:lpstr>
      <vt:lpstr>Evaluation of TA1/TA2 by gold standard?</vt:lpstr>
      <vt:lpstr>Query and Assessment Modifications?</vt:lpstr>
      <vt:lpstr>AIF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Discussion</dc:title>
  <dc:creator>Dang, Hoa T. (Fed)</dc:creator>
  <cp:lastModifiedBy>Dang, Hoa T. (Fed)</cp:lastModifiedBy>
  <cp:revision>878</cp:revision>
  <cp:lastPrinted>2017-11-15T19:07:45Z</cp:lastPrinted>
  <dcterms:created xsi:type="dcterms:W3CDTF">2016-10-07T06:49:35Z</dcterms:created>
  <dcterms:modified xsi:type="dcterms:W3CDTF">2019-11-20T20:28:29Z</dcterms:modified>
</cp:coreProperties>
</file>