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9" r:id="rId4"/>
    <p:sldId id="270" r:id="rId5"/>
    <p:sldId id="291" r:id="rId6"/>
    <p:sldId id="293" r:id="rId7"/>
    <p:sldId id="292" r:id="rId8"/>
    <p:sldId id="294" r:id="rId9"/>
    <p:sldId id="286" r:id="rId10"/>
    <p:sldId id="281" r:id="rId11"/>
    <p:sldId id="261" r:id="rId12"/>
    <p:sldId id="287" r:id="rId13"/>
    <p:sldId id="283" r:id="rId14"/>
    <p:sldId id="290" r:id="rId15"/>
    <p:sldId id="288" r:id="rId16"/>
    <p:sldId id="284" r:id="rId17"/>
    <p:sldId id="285" r:id="rId18"/>
    <p:sldId id="279" r:id="rId19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Lato" panose="020F0502020204030203" pitchFamily="34" charset="77"/>
      <p:regular r:id="rId29"/>
      <p:bold r:id="rId30"/>
      <p:italic r:id="rId31"/>
      <p:boldItalic r:id="rId32"/>
    </p:embeddedFont>
    <p:embeddedFont>
      <p:font typeface="Lato Black" panose="020F0502020204030203" pitchFamily="34" charset="77"/>
      <p:regular r:id="rId33"/>
      <p:bold r:id="rId34"/>
      <p:italic r:id="rId35"/>
      <p:boldItalic r:id="rId36"/>
    </p:embeddedFont>
    <p:embeddedFont>
      <p:font typeface="Raleway" panose="020B0503030101060003" pitchFamily="34" charset="77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C2FD"/>
    <a:srgbClr val="838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DB3B86-28FC-4665-93EF-3B6CF5581DC1}">
  <a:tblStyle styleId="{51DB3B86-28FC-4665-93EF-3B6CF5581D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27"/>
    <p:restoredTop sz="94307"/>
  </p:normalViewPr>
  <p:slideViewPr>
    <p:cSldViewPr snapToGrid="0">
      <p:cViewPr varScale="1">
        <p:scale>
          <a:sx n="148" d="100"/>
          <a:sy n="148" d="100"/>
        </p:scale>
        <p:origin x="184" y="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g Bai" userId="609386838_tp_dropbox" providerId="OAuth2" clId="{D56B3BDF-F704-534E-8F7E-55DE6B4D66DE}"/>
    <pc:docChg chg="undo custSel modSld">
      <pc:chgData name="Yang Bai" userId="609386838_tp_dropbox" providerId="OAuth2" clId="{D56B3BDF-F704-534E-8F7E-55DE6B4D66DE}" dt="2019-11-12T12:39:43.341" v="8" actId="20577"/>
      <pc:docMkLst>
        <pc:docMk/>
      </pc:docMkLst>
      <pc:sldChg chg="modSp">
        <pc:chgData name="Yang Bai" userId="609386838_tp_dropbox" providerId="OAuth2" clId="{D56B3BDF-F704-534E-8F7E-55DE6B4D66DE}" dt="2019-11-12T12:38:32.194" v="4" actId="1076"/>
        <pc:sldMkLst>
          <pc:docMk/>
          <pc:sldMk cId="2230618607" sldId="292"/>
        </pc:sldMkLst>
        <pc:spChg chg="mod">
          <ac:chgData name="Yang Bai" userId="609386838_tp_dropbox" providerId="OAuth2" clId="{D56B3BDF-F704-534E-8F7E-55DE6B4D66DE}" dt="2019-11-12T12:38:32.194" v="4" actId="1076"/>
          <ac:spMkLst>
            <pc:docMk/>
            <pc:sldMk cId="2230618607" sldId="292"/>
            <ac:spMk id="11" creationId="{072FBA0A-04FD-A94C-A1EF-1979CCAF6BE1}"/>
          </ac:spMkLst>
        </pc:spChg>
        <pc:spChg chg="mod">
          <ac:chgData name="Yang Bai" userId="609386838_tp_dropbox" providerId="OAuth2" clId="{D56B3BDF-F704-534E-8F7E-55DE6B4D66DE}" dt="2019-11-12T12:34:46.179" v="2" actId="20577"/>
          <ac:spMkLst>
            <pc:docMk/>
            <pc:sldMk cId="2230618607" sldId="292"/>
            <ac:spMk id="12" creationId="{1240BEB5-D235-FE46-8226-3781B06E68A1}"/>
          </ac:spMkLst>
        </pc:spChg>
      </pc:sldChg>
      <pc:sldChg chg="modSp">
        <pc:chgData name="Yang Bai" userId="609386838_tp_dropbox" providerId="OAuth2" clId="{D56B3BDF-F704-534E-8F7E-55DE6B4D66DE}" dt="2019-11-12T12:39:43.341" v="8" actId="20577"/>
        <pc:sldMkLst>
          <pc:docMk/>
          <pc:sldMk cId="4081987406" sldId="294"/>
        </pc:sldMkLst>
        <pc:spChg chg="mod">
          <ac:chgData name="Yang Bai" userId="609386838_tp_dropbox" providerId="OAuth2" clId="{D56B3BDF-F704-534E-8F7E-55DE6B4D66DE}" dt="2019-11-12T12:39:43.341" v="8" actId="20577"/>
          <ac:spMkLst>
            <pc:docMk/>
            <pc:sldMk cId="4081987406" sldId="294"/>
            <ac:spMk id="12" creationId="{1240BEB5-D235-FE46-8226-3781B06E68A1}"/>
          </ac:spMkLst>
        </pc:spChg>
        <pc:picChg chg="mod">
          <ac:chgData name="Yang Bai" userId="609386838_tp_dropbox" providerId="OAuth2" clId="{D56B3BDF-F704-534E-8F7E-55DE6B4D66DE}" dt="2019-11-12T12:39:32.474" v="7" actId="1076"/>
          <ac:picMkLst>
            <pc:docMk/>
            <pc:sldMk cId="4081987406" sldId="294"/>
            <ac:picMk id="15" creationId="{71A165A1-4BEE-B641-BD7D-51CA5E14528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c6fa3c8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c6fa3c8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5358033c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5358033c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1214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6c9abe6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6c9abe6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6c9abe6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6c9abe6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804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5599c566d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5599c566d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7319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ffa0a823f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ffa0a823f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549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5599c566d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5599c566d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6825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5599c566d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5599c566d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616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453540bc41_1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453540bc41_1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6fa3c89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6fa3c89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4850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5599c566d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5599c566d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5358033c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5358033c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5599c566d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5599c566d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5881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5599c566d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5599c566d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051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5599c566d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5599c566d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788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5599c566d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5599c566d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620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5599c566d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5599c566d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00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7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22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248925" y="575950"/>
            <a:ext cx="747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951475" y="1595775"/>
            <a:ext cx="67803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Google Shape;39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Google Shape;44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Google Shape;54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Google Shape;59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" name="Google Shape;60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61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8305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AIDA_M18_TA3_E102_F1/hypothesis_0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ctrTitle"/>
          </p:nvPr>
        </p:nvSpPr>
        <p:spPr>
          <a:xfrm>
            <a:off x="2371724" y="630225"/>
            <a:ext cx="6708107" cy="1542000"/>
          </a:xfrm>
          <a:prstGeom prst="rect">
            <a:avLst/>
          </a:prstGeom>
          <a:effectLst>
            <a:outerShdw blurRad="57150" dist="57150" dir="5400000" algn="bl" rotWithShape="0">
              <a:srgbClr val="000000">
                <a:alpha val="62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b="0" dirty="0" err="1"/>
              <a:t>HypoGator</a:t>
            </a:r>
            <a:r>
              <a:rPr lang="en-US" sz="3200" b="0" dirty="0"/>
              <a:t>: Hypotheses Generation and Ranking over Event-Driven Multimedia Knowledge Graph</a:t>
            </a:r>
            <a:endParaRPr sz="3200" dirty="0"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2390275" y="3359875"/>
            <a:ext cx="6113100" cy="1120500"/>
          </a:xfrm>
          <a:prstGeom prst="rect">
            <a:avLst/>
          </a:prstGeom>
          <a:effectLst>
            <a:outerShdw blurRad="100013" dist="38100" dir="5400000" algn="bl" rotWithShape="0">
              <a:srgbClr val="000000">
                <a:alpha val="49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sz="2000" b="1" dirty="0">
                <a:latin typeface="Arial"/>
                <a:ea typeface="Arial"/>
                <a:cs typeface="Arial"/>
                <a:sym typeface="Arial"/>
              </a:rPr>
              <a:t>Yang Bai, Miguel Rodriguez, </a:t>
            </a:r>
            <a:r>
              <a:rPr lang="en" sz="2000" b="1" dirty="0" err="1">
                <a:latin typeface="Arial"/>
                <a:ea typeface="Arial"/>
                <a:cs typeface="Arial"/>
                <a:sym typeface="Arial"/>
              </a:rPr>
              <a:t>Yifan</a:t>
            </a:r>
            <a:r>
              <a:rPr lang="en" sz="2000" b="1" dirty="0">
                <a:latin typeface="Arial"/>
                <a:ea typeface="Arial"/>
                <a:cs typeface="Arial"/>
                <a:sym typeface="Arial"/>
              </a:rPr>
              <a:t> Wang, Ali </a:t>
            </a:r>
            <a:r>
              <a:rPr lang="en" sz="2000" b="1" dirty="0" err="1">
                <a:latin typeface="Arial"/>
                <a:ea typeface="Arial"/>
                <a:cs typeface="Arial"/>
                <a:sym typeface="Arial"/>
              </a:rPr>
              <a:t>Sadeghian</a:t>
            </a:r>
            <a:r>
              <a:rPr lang="en" sz="2000" b="1" dirty="0">
                <a:latin typeface="Arial"/>
                <a:ea typeface="Arial"/>
                <a:cs typeface="Arial"/>
                <a:sym typeface="Arial"/>
              </a:rPr>
              <a:t> and Daisy </a:t>
            </a:r>
            <a:r>
              <a:rPr lang="en" sz="2000" b="1" dirty="0" err="1">
                <a:latin typeface="Arial"/>
                <a:ea typeface="Arial"/>
                <a:cs typeface="Arial"/>
                <a:sym typeface="Arial"/>
              </a:rPr>
              <a:t>Zhe</a:t>
            </a:r>
            <a:r>
              <a:rPr lang="en" sz="2000" b="1" dirty="0">
                <a:latin typeface="Arial"/>
                <a:ea typeface="Arial"/>
                <a:cs typeface="Arial"/>
                <a:sym typeface="Arial"/>
              </a:rPr>
              <a:t> Wang</a:t>
            </a: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Arial"/>
                <a:ea typeface="Arial"/>
                <a:cs typeface="Arial"/>
                <a:sym typeface="Arial"/>
              </a:rPr>
              <a:t>UF-GAIA TA3 • 2019</a:t>
            </a:r>
            <a:endParaRPr sz="2000" b="1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122;p14">
            <a:extLst>
              <a:ext uri="{FF2B5EF4-FFF2-40B4-BE49-F238E27FC236}">
                <a16:creationId xmlns:a16="http://schemas.microsoft.com/office/drawing/2014/main" id="{ABB7D819-54AF-1D44-8F38-F9A214A90CDE}"/>
              </a:ext>
            </a:extLst>
          </p:cNvPr>
          <p:cNvSpPr/>
          <p:nvPr/>
        </p:nvSpPr>
        <p:spPr>
          <a:xfrm>
            <a:off x="4777224" y="2446231"/>
            <a:ext cx="2032739" cy="908231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2" name="Google Shape;123;p14">
            <a:extLst>
              <a:ext uri="{FF2B5EF4-FFF2-40B4-BE49-F238E27FC236}">
                <a16:creationId xmlns:a16="http://schemas.microsoft.com/office/drawing/2014/main" id="{350A54D6-E1BC-B141-B91E-9534AFA30E31}"/>
              </a:ext>
            </a:extLst>
          </p:cNvPr>
          <p:cNvSpPr/>
          <p:nvPr/>
        </p:nvSpPr>
        <p:spPr>
          <a:xfrm>
            <a:off x="6965457" y="2449280"/>
            <a:ext cx="2067104" cy="893751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3" name="Google Shape;124;p14">
            <a:extLst>
              <a:ext uri="{FF2B5EF4-FFF2-40B4-BE49-F238E27FC236}">
                <a16:creationId xmlns:a16="http://schemas.microsoft.com/office/drawing/2014/main" id="{18B1F0EA-5DC2-9C45-91C8-1242E6C27DAB}"/>
              </a:ext>
            </a:extLst>
          </p:cNvPr>
          <p:cNvSpPr/>
          <p:nvPr/>
        </p:nvSpPr>
        <p:spPr>
          <a:xfrm>
            <a:off x="2586454" y="2446238"/>
            <a:ext cx="2032739" cy="908231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4" name="Google Shape;125;p14">
            <a:extLst>
              <a:ext uri="{FF2B5EF4-FFF2-40B4-BE49-F238E27FC236}">
                <a16:creationId xmlns:a16="http://schemas.microsoft.com/office/drawing/2014/main" id="{DC014459-324A-C045-B684-BC794350133D}"/>
              </a:ext>
            </a:extLst>
          </p:cNvPr>
          <p:cNvSpPr/>
          <p:nvPr/>
        </p:nvSpPr>
        <p:spPr>
          <a:xfrm>
            <a:off x="261944" y="3624985"/>
            <a:ext cx="1999097" cy="849085"/>
          </a:xfrm>
          <a:prstGeom prst="flowChartMultidocument">
            <a:avLst/>
          </a:prstGeom>
          <a:solidFill>
            <a:srgbClr val="DDEAF6"/>
          </a:solidFill>
          <a:ln w="28575" cap="flat" cmpd="sng">
            <a:solidFill>
              <a:srgbClr val="1E4E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5" name="Google Shape;126;p14">
            <a:extLst>
              <a:ext uri="{FF2B5EF4-FFF2-40B4-BE49-F238E27FC236}">
                <a16:creationId xmlns:a16="http://schemas.microsoft.com/office/drawing/2014/main" id="{79D031D7-5B82-2744-BE79-B6CCB4C1226C}"/>
              </a:ext>
            </a:extLst>
          </p:cNvPr>
          <p:cNvSpPr/>
          <p:nvPr/>
        </p:nvSpPr>
        <p:spPr>
          <a:xfrm>
            <a:off x="2542383" y="2505376"/>
            <a:ext cx="2032739" cy="900693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6" name="Google Shape;127;p14">
            <a:extLst>
              <a:ext uri="{FF2B5EF4-FFF2-40B4-BE49-F238E27FC236}">
                <a16:creationId xmlns:a16="http://schemas.microsoft.com/office/drawing/2014/main" id="{320CD575-30EF-D344-BBDC-C57368DCB242}"/>
              </a:ext>
            </a:extLst>
          </p:cNvPr>
          <p:cNvSpPr/>
          <p:nvPr/>
        </p:nvSpPr>
        <p:spPr>
          <a:xfrm>
            <a:off x="2623050" y="2850568"/>
            <a:ext cx="1841419" cy="49099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Local Graph Expansion</a:t>
            </a:r>
          </a:p>
          <a:p>
            <a:pPr algn="ctr"/>
            <a:r>
              <a:rPr lang="en-US" sz="1000" b="1" dirty="0">
                <a:latin typeface="Georgia"/>
                <a:ea typeface="Georgia"/>
                <a:cs typeface="Georgia"/>
                <a:sym typeface="Georgia"/>
              </a:rPr>
              <a:t>A* Algorithm</a:t>
            </a:r>
          </a:p>
        </p:txBody>
      </p:sp>
      <p:sp>
        <p:nvSpPr>
          <p:cNvPr id="87" name="Google Shape;128;p14">
            <a:extLst>
              <a:ext uri="{FF2B5EF4-FFF2-40B4-BE49-F238E27FC236}">
                <a16:creationId xmlns:a16="http://schemas.microsoft.com/office/drawing/2014/main" id="{5115D942-BE75-EB47-9203-032592D8FD9B}"/>
              </a:ext>
            </a:extLst>
          </p:cNvPr>
          <p:cNvSpPr/>
          <p:nvPr/>
        </p:nvSpPr>
        <p:spPr>
          <a:xfrm>
            <a:off x="2623055" y="2630253"/>
            <a:ext cx="1841417" cy="16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accent6">
                    <a:lumMod val="75000"/>
                  </a:schemeClr>
                </a:solidFill>
                <a:latin typeface="Georgia"/>
                <a:ea typeface="Georgia"/>
                <a:cs typeface="Georgia"/>
                <a:sym typeface="Georgia"/>
              </a:rPr>
              <a:t>Candidate Hypothesis Generator</a:t>
            </a:r>
            <a:endParaRPr sz="900" b="1" i="0" u="none" strike="noStrike" cap="none" dirty="0">
              <a:solidFill>
                <a:schemeClr val="accent6">
                  <a:lumMod val="75000"/>
                </a:schemeClr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8" name="Google Shape;129;p14">
            <a:extLst>
              <a:ext uri="{FF2B5EF4-FFF2-40B4-BE49-F238E27FC236}">
                <a16:creationId xmlns:a16="http://schemas.microsoft.com/office/drawing/2014/main" id="{1C03DF66-3EB9-4342-BF0F-4C9965D04A16}"/>
              </a:ext>
            </a:extLst>
          </p:cNvPr>
          <p:cNvSpPr/>
          <p:nvPr/>
        </p:nvSpPr>
        <p:spPr>
          <a:xfrm>
            <a:off x="4736745" y="2497838"/>
            <a:ext cx="2032739" cy="908231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9" name="Google Shape;130;p14">
            <a:extLst>
              <a:ext uri="{FF2B5EF4-FFF2-40B4-BE49-F238E27FC236}">
                <a16:creationId xmlns:a16="http://schemas.microsoft.com/office/drawing/2014/main" id="{04BB06E4-748D-9646-9766-C6A554CDD35A}"/>
              </a:ext>
            </a:extLst>
          </p:cNvPr>
          <p:cNvSpPr/>
          <p:nvPr/>
        </p:nvSpPr>
        <p:spPr>
          <a:xfrm>
            <a:off x="4817413" y="2850568"/>
            <a:ext cx="1841419" cy="49099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Query Relevance</a:t>
            </a:r>
            <a:endParaRPr sz="800" b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Edge Intensity</a:t>
            </a:r>
            <a:endParaRPr sz="800" b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Entity Correlation</a:t>
            </a:r>
            <a:endParaRPr sz="800" b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0" name="Google Shape;131;p14">
            <a:extLst>
              <a:ext uri="{FF2B5EF4-FFF2-40B4-BE49-F238E27FC236}">
                <a16:creationId xmlns:a16="http://schemas.microsoft.com/office/drawing/2014/main" id="{CB31CFA4-749E-3146-9C56-7EDE2948C07C}"/>
              </a:ext>
            </a:extLst>
          </p:cNvPr>
          <p:cNvSpPr/>
          <p:nvPr/>
        </p:nvSpPr>
        <p:spPr>
          <a:xfrm>
            <a:off x="4817413" y="2609081"/>
            <a:ext cx="1841417" cy="16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Georgia"/>
                <a:ea typeface="Georgia"/>
                <a:cs typeface="Georgia"/>
                <a:sym typeface="Georgia"/>
              </a:rPr>
              <a:t>Coherence feature</a:t>
            </a:r>
            <a:r>
              <a:rPr lang="en-US" sz="900" b="1" dirty="0">
                <a:solidFill>
                  <a:schemeClr val="accent6">
                    <a:lumMod val="75000"/>
                  </a:schemeClr>
                </a:solidFill>
                <a:latin typeface="Georgia"/>
                <a:ea typeface="Georgia"/>
                <a:cs typeface="Georgia"/>
                <a:sym typeface="Georgia"/>
              </a:rPr>
              <a:t> extraction</a:t>
            </a:r>
            <a:endParaRPr sz="900" b="1" i="0" u="none" strike="noStrike" cap="none" dirty="0">
              <a:solidFill>
                <a:schemeClr val="accent6">
                  <a:lumMod val="75000"/>
                </a:schemeClr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1" name="Google Shape;132;p14">
            <a:extLst>
              <a:ext uri="{FF2B5EF4-FFF2-40B4-BE49-F238E27FC236}">
                <a16:creationId xmlns:a16="http://schemas.microsoft.com/office/drawing/2014/main" id="{CAD59006-0B97-6847-AFE9-1B822F5C8521}"/>
              </a:ext>
            </a:extLst>
          </p:cNvPr>
          <p:cNvSpPr/>
          <p:nvPr/>
        </p:nvSpPr>
        <p:spPr>
          <a:xfrm>
            <a:off x="2542383" y="1414312"/>
            <a:ext cx="2032739" cy="849086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2" name="Google Shape;133;p14">
            <a:extLst>
              <a:ext uri="{FF2B5EF4-FFF2-40B4-BE49-F238E27FC236}">
                <a16:creationId xmlns:a16="http://schemas.microsoft.com/office/drawing/2014/main" id="{3039D02C-4CC2-4641-AD58-5B43D1B3C818}"/>
              </a:ext>
            </a:extLst>
          </p:cNvPr>
          <p:cNvSpPr/>
          <p:nvPr/>
        </p:nvSpPr>
        <p:spPr>
          <a:xfrm>
            <a:off x="2623050" y="1641487"/>
            <a:ext cx="1841419" cy="557399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Entry Point Extraction</a:t>
            </a:r>
            <a:endParaRPr sz="900" b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Query decomposition</a:t>
            </a:r>
            <a:endParaRPr sz="1100" b="1"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3" name="Google Shape;134;p14">
            <a:extLst>
              <a:ext uri="{FF2B5EF4-FFF2-40B4-BE49-F238E27FC236}">
                <a16:creationId xmlns:a16="http://schemas.microsoft.com/office/drawing/2014/main" id="{6EBF1FBC-2DD4-2746-A6E8-EC90676F7EC2}"/>
              </a:ext>
            </a:extLst>
          </p:cNvPr>
          <p:cNvSpPr/>
          <p:nvPr/>
        </p:nvSpPr>
        <p:spPr>
          <a:xfrm>
            <a:off x="2623050" y="1434606"/>
            <a:ext cx="1841417" cy="16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Query-Processor</a:t>
            </a:r>
            <a:endParaRPr sz="900" b="1" i="0" u="none" strike="noStrike" cap="none"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4" name="Google Shape;135;p14">
            <a:extLst>
              <a:ext uri="{FF2B5EF4-FFF2-40B4-BE49-F238E27FC236}">
                <a16:creationId xmlns:a16="http://schemas.microsoft.com/office/drawing/2014/main" id="{97370BE7-86F1-CF4E-9EE7-9588F274CF0E}"/>
              </a:ext>
            </a:extLst>
          </p:cNvPr>
          <p:cNvSpPr/>
          <p:nvPr/>
        </p:nvSpPr>
        <p:spPr>
          <a:xfrm>
            <a:off x="4732608" y="3619825"/>
            <a:ext cx="2032739" cy="849086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5" name="Google Shape;136;p14">
            <a:extLst>
              <a:ext uri="{FF2B5EF4-FFF2-40B4-BE49-F238E27FC236}">
                <a16:creationId xmlns:a16="http://schemas.microsoft.com/office/drawing/2014/main" id="{7C817B03-94A3-8641-8C05-FB164318A25D}"/>
              </a:ext>
            </a:extLst>
          </p:cNvPr>
          <p:cNvSpPr/>
          <p:nvPr/>
        </p:nvSpPr>
        <p:spPr>
          <a:xfrm>
            <a:off x="4813275" y="3892384"/>
            <a:ext cx="1841419" cy="512023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Subgraph Similarity </a:t>
            </a:r>
            <a:endParaRPr sz="900" b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Graph Embedding</a:t>
            </a:r>
            <a:endParaRPr sz="900" b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6" name="Google Shape;137;p14">
            <a:extLst>
              <a:ext uri="{FF2B5EF4-FFF2-40B4-BE49-F238E27FC236}">
                <a16:creationId xmlns:a16="http://schemas.microsoft.com/office/drawing/2014/main" id="{FD4B9A7B-6302-0F4A-9A44-130E916B7E85}"/>
              </a:ext>
            </a:extLst>
          </p:cNvPr>
          <p:cNvSpPr/>
          <p:nvPr/>
        </p:nvSpPr>
        <p:spPr>
          <a:xfrm>
            <a:off x="4813275" y="3669248"/>
            <a:ext cx="1841417" cy="16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accent6">
                    <a:lumMod val="75000"/>
                  </a:schemeClr>
                </a:solidFill>
                <a:latin typeface="Georgia"/>
                <a:ea typeface="Georgia"/>
                <a:cs typeface="Georgia"/>
                <a:sym typeface="Georgia"/>
              </a:rPr>
              <a:t>Hypothesis</a:t>
            </a:r>
            <a:r>
              <a:rPr lang="en-US" sz="9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900" b="1" dirty="0">
                <a:solidFill>
                  <a:schemeClr val="accent6">
                    <a:lumMod val="75000"/>
                  </a:schemeClr>
                </a:solidFill>
                <a:latin typeface="Georgia"/>
                <a:ea typeface="Georgia"/>
                <a:cs typeface="Georgia"/>
                <a:sym typeface="Georgia"/>
              </a:rPr>
              <a:t>Clustering</a:t>
            </a:r>
            <a:endParaRPr sz="900" b="1" i="0" u="none" strike="noStrike" cap="none" dirty="0">
              <a:solidFill>
                <a:schemeClr val="accent6">
                  <a:lumMod val="75000"/>
                </a:schemeClr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7" name="Google Shape;138;p14">
            <a:extLst>
              <a:ext uri="{FF2B5EF4-FFF2-40B4-BE49-F238E27FC236}">
                <a16:creationId xmlns:a16="http://schemas.microsoft.com/office/drawing/2014/main" id="{6D4DD832-A64D-7049-BD14-6A507FEA0007}"/>
              </a:ext>
            </a:extLst>
          </p:cNvPr>
          <p:cNvSpPr/>
          <p:nvPr/>
        </p:nvSpPr>
        <p:spPr>
          <a:xfrm>
            <a:off x="6904271" y="2497835"/>
            <a:ext cx="2088438" cy="908231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8" name="Google Shape;139;p14">
            <a:extLst>
              <a:ext uri="{FF2B5EF4-FFF2-40B4-BE49-F238E27FC236}">
                <a16:creationId xmlns:a16="http://schemas.microsoft.com/office/drawing/2014/main" id="{27E0D539-324C-B14A-B7A8-84D0EA45A2AC}"/>
              </a:ext>
            </a:extLst>
          </p:cNvPr>
          <p:cNvSpPr/>
          <p:nvPr/>
        </p:nvSpPr>
        <p:spPr>
          <a:xfrm>
            <a:off x="7040637" y="2850568"/>
            <a:ext cx="1841419" cy="490987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800" b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Candidate Hypothesis Scoring</a:t>
            </a:r>
            <a:endParaRPr sz="800" b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800" b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Document-based sampling</a:t>
            </a:r>
            <a:endParaRPr sz="800" b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 b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Deduplication</a:t>
            </a:r>
            <a:endParaRPr sz="800" b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9" name="Google Shape;140;p14">
            <a:extLst>
              <a:ext uri="{FF2B5EF4-FFF2-40B4-BE49-F238E27FC236}">
                <a16:creationId xmlns:a16="http://schemas.microsoft.com/office/drawing/2014/main" id="{904A92D0-6828-5041-B589-598FB05C3F42}"/>
              </a:ext>
            </a:extLst>
          </p:cNvPr>
          <p:cNvSpPr/>
          <p:nvPr/>
        </p:nvSpPr>
        <p:spPr>
          <a:xfrm>
            <a:off x="7040637" y="2606396"/>
            <a:ext cx="1841417" cy="16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accent6">
                    <a:lumMod val="75000"/>
                  </a:schemeClr>
                </a:solidFill>
                <a:latin typeface="Georgia"/>
                <a:ea typeface="Georgia"/>
                <a:cs typeface="Georgia"/>
                <a:sym typeface="Georgia"/>
              </a:rPr>
              <a:t>Ranking and Selection</a:t>
            </a:r>
            <a:endParaRPr sz="900" b="1" dirty="0">
              <a:solidFill>
                <a:schemeClr val="accent6">
                  <a:lumMod val="75000"/>
                </a:schemeClr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00" name="Google Shape;141;p14">
            <a:extLst>
              <a:ext uri="{FF2B5EF4-FFF2-40B4-BE49-F238E27FC236}">
                <a16:creationId xmlns:a16="http://schemas.microsoft.com/office/drawing/2014/main" id="{DA5EF7EB-FA7B-A34D-94F3-E9028D05226F}"/>
              </a:ext>
            </a:extLst>
          </p:cNvPr>
          <p:cNvCxnSpPr>
            <a:cxnSpLocks/>
            <a:stCxn id="91" idx="2"/>
            <a:endCxn id="85" idx="0"/>
          </p:cNvCxnSpPr>
          <p:nvPr/>
        </p:nvCxnSpPr>
        <p:spPr>
          <a:xfrm>
            <a:off x="3558753" y="2263398"/>
            <a:ext cx="0" cy="241978"/>
          </a:xfrm>
          <a:prstGeom prst="straightConnector1">
            <a:avLst/>
          </a:prstGeom>
          <a:noFill/>
          <a:ln w="19050" cap="flat" cmpd="sng">
            <a:solidFill>
              <a:schemeClr val="bg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1" name="Google Shape;142;p14">
            <a:extLst>
              <a:ext uri="{FF2B5EF4-FFF2-40B4-BE49-F238E27FC236}">
                <a16:creationId xmlns:a16="http://schemas.microsoft.com/office/drawing/2014/main" id="{8A1A407B-4E8A-D148-9FB1-1B7CBB1BA421}"/>
              </a:ext>
            </a:extLst>
          </p:cNvPr>
          <p:cNvCxnSpPr>
            <a:cxnSpLocks/>
            <a:stCxn id="85" idx="3"/>
            <a:endCxn id="88" idx="1"/>
          </p:cNvCxnSpPr>
          <p:nvPr/>
        </p:nvCxnSpPr>
        <p:spPr>
          <a:xfrm flipV="1">
            <a:off x="4575122" y="2951954"/>
            <a:ext cx="161623" cy="3769"/>
          </a:xfrm>
          <a:prstGeom prst="straightConnector1">
            <a:avLst/>
          </a:prstGeom>
          <a:noFill/>
          <a:ln w="19050" cap="flat" cmpd="sng">
            <a:solidFill>
              <a:schemeClr val="bg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2" name="Google Shape;143;p14">
            <a:extLst>
              <a:ext uri="{FF2B5EF4-FFF2-40B4-BE49-F238E27FC236}">
                <a16:creationId xmlns:a16="http://schemas.microsoft.com/office/drawing/2014/main" id="{2DEB8135-D4EE-604A-A2BB-829D135F2A5D}"/>
              </a:ext>
            </a:extLst>
          </p:cNvPr>
          <p:cNvSpPr/>
          <p:nvPr/>
        </p:nvSpPr>
        <p:spPr>
          <a:xfrm>
            <a:off x="334829" y="3927966"/>
            <a:ext cx="1594676" cy="243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AIDA Hypothesis</a:t>
            </a:r>
            <a:endParaRPr b="1" i="0" u="none" strike="noStrike" cap="none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3" name="Google Shape;144;p14">
            <a:extLst>
              <a:ext uri="{FF2B5EF4-FFF2-40B4-BE49-F238E27FC236}">
                <a16:creationId xmlns:a16="http://schemas.microsoft.com/office/drawing/2014/main" id="{F757B9F2-4269-A643-88E1-900556D1214F}"/>
              </a:ext>
            </a:extLst>
          </p:cNvPr>
          <p:cNvSpPr/>
          <p:nvPr/>
        </p:nvSpPr>
        <p:spPr>
          <a:xfrm>
            <a:off x="733646" y="2549922"/>
            <a:ext cx="1509001" cy="812899"/>
          </a:xfrm>
          <a:prstGeom prst="flowChartMagneticDisk">
            <a:avLst/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4" name="Google Shape;145;p14">
            <a:extLst>
              <a:ext uri="{FF2B5EF4-FFF2-40B4-BE49-F238E27FC236}">
                <a16:creationId xmlns:a16="http://schemas.microsoft.com/office/drawing/2014/main" id="{3E0874D7-0FE1-8049-858C-E44EC5E76F51}"/>
              </a:ext>
            </a:extLst>
          </p:cNvPr>
          <p:cNvSpPr/>
          <p:nvPr/>
        </p:nvSpPr>
        <p:spPr>
          <a:xfrm>
            <a:off x="731230" y="1546823"/>
            <a:ext cx="1578435" cy="582786"/>
          </a:xfrm>
          <a:prstGeom prst="flowChartPunchedCard">
            <a:avLst/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5" name="Google Shape;146;p14">
            <a:extLst>
              <a:ext uri="{FF2B5EF4-FFF2-40B4-BE49-F238E27FC236}">
                <a16:creationId xmlns:a16="http://schemas.microsoft.com/office/drawing/2014/main" id="{3498A3DE-85E8-0149-80CE-EC5657F9BB13}"/>
              </a:ext>
            </a:extLst>
          </p:cNvPr>
          <p:cNvSpPr/>
          <p:nvPr/>
        </p:nvSpPr>
        <p:spPr>
          <a:xfrm>
            <a:off x="818844" y="2967383"/>
            <a:ext cx="1280238" cy="163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chemeClr val="bg2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-US" b="1" dirty="0">
                <a:solidFill>
                  <a:schemeClr val="bg2"/>
                </a:solidFill>
                <a:latin typeface="Cambria"/>
                <a:ea typeface="Cambria"/>
                <a:cs typeface="Cambria"/>
                <a:sym typeface="Cambria"/>
              </a:rPr>
              <a:t>A2</a:t>
            </a:r>
            <a:r>
              <a:rPr lang="en-US" b="1" i="0" u="none" strike="noStrike" cap="none" dirty="0">
                <a:solidFill>
                  <a:schemeClr val="bg2"/>
                </a:solidFill>
                <a:latin typeface="Cambria"/>
                <a:ea typeface="Cambria"/>
                <a:cs typeface="Cambria"/>
                <a:sym typeface="Cambria"/>
              </a:rPr>
              <a:t> KB</a:t>
            </a:r>
            <a:endParaRPr b="1" i="0" u="none" strike="noStrike" cap="none" dirty="0">
              <a:solidFill>
                <a:schemeClr val="bg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6" name="Google Shape;147;p14">
            <a:extLst>
              <a:ext uri="{FF2B5EF4-FFF2-40B4-BE49-F238E27FC236}">
                <a16:creationId xmlns:a16="http://schemas.microsoft.com/office/drawing/2014/main" id="{BC22C63A-8CA0-F640-9AD9-85891E4B778B}"/>
              </a:ext>
            </a:extLst>
          </p:cNvPr>
          <p:cNvSpPr/>
          <p:nvPr/>
        </p:nvSpPr>
        <p:spPr>
          <a:xfrm>
            <a:off x="627493" y="1791333"/>
            <a:ext cx="1855573" cy="155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Information need</a:t>
            </a:r>
            <a:endParaRPr sz="1200" b="1" i="0" u="none" strike="noStrike" cap="none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07" name="Google Shape;148;p14">
            <a:extLst>
              <a:ext uri="{FF2B5EF4-FFF2-40B4-BE49-F238E27FC236}">
                <a16:creationId xmlns:a16="http://schemas.microsoft.com/office/drawing/2014/main" id="{3592A745-4B02-9748-856E-68E4ABC55CAA}"/>
              </a:ext>
            </a:extLst>
          </p:cNvPr>
          <p:cNvCxnSpPr>
            <a:cxnSpLocks/>
            <a:stCxn id="104" idx="3"/>
            <a:endCxn id="91" idx="1"/>
          </p:cNvCxnSpPr>
          <p:nvPr/>
        </p:nvCxnSpPr>
        <p:spPr>
          <a:xfrm>
            <a:off x="2309665" y="1838216"/>
            <a:ext cx="232718" cy="639"/>
          </a:xfrm>
          <a:prstGeom prst="straightConnector1">
            <a:avLst/>
          </a:prstGeom>
          <a:noFill/>
          <a:ln w="19050" cap="flat" cmpd="sng">
            <a:solidFill>
              <a:schemeClr val="bg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8" name="Google Shape;149;p14">
            <a:extLst>
              <a:ext uri="{FF2B5EF4-FFF2-40B4-BE49-F238E27FC236}">
                <a16:creationId xmlns:a16="http://schemas.microsoft.com/office/drawing/2014/main" id="{D94EE7F6-2CB5-8845-BB3C-43520A909BD1}"/>
              </a:ext>
            </a:extLst>
          </p:cNvPr>
          <p:cNvCxnSpPr>
            <a:cxnSpLocks/>
            <a:stCxn id="103" idx="4"/>
            <a:endCxn id="85" idx="1"/>
          </p:cNvCxnSpPr>
          <p:nvPr/>
        </p:nvCxnSpPr>
        <p:spPr>
          <a:xfrm flipV="1">
            <a:off x="2242647" y="2955723"/>
            <a:ext cx="299736" cy="649"/>
          </a:xfrm>
          <a:prstGeom prst="straightConnector1">
            <a:avLst/>
          </a:prstGeom>
          <a:noFill/>
          <a:ln w="19050" cap="flat" cmpd="sng">
            <a:solidFill>
              <a:schemeClr val="bg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9" name="Google Shape;150;p14">
            <a:extLst>
              <a:ext uri="{FF2B5EF4-FFF2-40B4-BE49-F238E27FC236}">
                <a16:creationId xmlns:a16="http://schemas.microsoft.com/office/drawing/2014/main" id="{4FF45D1D-FAEA-7540-89A8-70E9DDCF44AA}"/>
              </a:ext>
            </a:extLst>
          </p:cNvPr>
          <p:cNvSpPr/>
          <p:nvPr/>
        </p:nvSpPr>
        <p:spPr>
          <a:xfrm>
            <a:off x="731230" y="2490782"/>
            <a:ext cx="1508943" cy="289253"/>
          </a:xfrm>
          <a:prstGeom prst="ellipse">
            <a:avLst/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bg2"/>
              </a:solidFill>
            </a:endParaRPr>
          </a:p>
        </p:txBody>
      </p:sp>
      <p:sp>
        <p:nvSpPr>
          <p:cNvPr id="110" name="Google Shape;151;p14">
            <a:extLst>
              <a:ext uri="{FF2B5EF4-FFF2-40B4-BE49-F238E27FC236}">
                <a16:creationId xmlns:a16="http://schemas.microsoft.com/office/drawing/2014/main" id="{4B8C7C40-C6B9-E648-ACDA-1DB6F138F667}"/>
              </a:ext>
            </a:extLst>
          </p:cNvPr>
          <p:cNvSpPr/>
          <p:nvPr/>
        </p:nvSpPr>
        <p:spPr>
          <a:xfrm>
            <a:off x="731230" y="2444938"/>
            <a:ext cx="1508943" cy="289253"/>
          </a:xfrm>
          <a:prstGeom prst="ellipse">
            <a:avLst/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bg2"/>
              </a:solidFill>
            </a:endParaRPr>
          </a:p>
        </p:txBody>
      </p:sp>
      <p:cxnSp>
        <p:nvCxnSpPr>
          <p:cNvPr id="111" name="Google Shape;152;p14">
            <a:extLst>
              <a:ext uri="{FF2B5EF4-FFF2-40B4-BE49-F238E27FC236}">
                <a16:creationId xmlns:a16="http://schemas.microsoft.com/office/drawing/2014/main" id="{C9E9F359-F820-DA4B-A779-D0D2D7665358}"/>
              </a:ext>
            </a:extLst>
          </p:cNvPr>
          <p:cNvCxnSpPr>
            <a:cxnSpLocks/>
            <a:stCxn id="88" idx="3"/>
            <a:endCxn id="97" idx="1"/>
          </p:cNvCxnSpPr>
          <p:nvPr/>
        </p:nvCxnSpPr>
        <p:spPr>
          <a:xfrm flipV="1">
            <a:off x="6769484" y="2951951"/>
            <a:ext cx="134787" cy="3"/>
          </a:xfrm>
          <a:prstGeom prst="straightConnector1">
            <a:avLst/>
          </a:prstGeom>
          <a:noFill/>
          <a:ln w="19050" cap="flat" cmpd="sng">
            <a:solidFill>
              <a:schemeClr val="bg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2" name="Google Shape;153;p14">
            <a:extLst>
              <a:ext uri="{FF2B5EF4-FFF2-40B4-BE49-F238E27FC236}">
                <a16:creationId xmlns:a16="http://schemas.microsoft.com/office/drawing/2014/main" id="{3B0F894F-0E15-C645-90DF-86E8E20C8B82}"/>
              </a:ext>
            </a:extLst>
          </p:cNvPr>
          <p:cNvSpPr/>
          <p:nvPr/>
        </p:nvSpPr>
        <p:spPr>
          <a:xfrm>
            <a:off x="6904271" y="3613584"/>
            <a:ext cx="2088438" cy="855326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3" name="Google Shape;154;p14">
            <a:extLst>
              <a:ext uri="{FF2B5EF4-FFF2-40B4-BE49-F238E27FC236}">
                <a16:creationId xmlns:a16="http://schemas.microsoft.com/office/drawing/2014/main" id="{78C83B00-046A-0343-8F57-ADE72EE2B1FE}"/>
              </a:ext>
            </a:extLst>
          </p:cNvPr>
          <p:cNvSpPr/>
          <p:nvPr/>
        </p:nvSpPr>
        <p:spPr>
          <a:xfrm>
            <a:off x="7040637" y="3892384"/>
            <a:ext cx="1841419" cy="512016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Join-Score-Rank</a:t>
            </a:r>
            <a:endParaRPr sz="800" b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4" name="Google Shape;155;p14">
            <a:extLst>
              <a:ext uri="{FF2B5EF4-FFF2-40B4-BE49-F238E27FC236}">
                <a16:creationId xmlns:a16="http://schemas.microsoft.com/office/drawing/2014/main" id="{7EC2EA7F-C774-5F4A-80C4-D2A2FEB50BF4}"/>
              </a:ext>
            </a:extLst>
          </p:cNvPr>
          <p:cNvSpPr/>
          <p:nvPr/>
        </p:nvSpPr>
        <p:spPr>
          <a:xfrm>
            <a:off x="7040637" y="3661290"/>
            <a:ext cx="1841417" cy="16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Hypothesis Composition</a:t>
            </a:r>
            <a:endParaRPr sz="1000" b="1"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15" name="Google Shape;156;p14">
            <a:extLst>
              <a:ext uri="{FF2B5EF4-FFF2-40B4-BE49-F238E27FC236}">
                <a16:creationId xmlns:a16="http://schemas.microsoft.com/office/drawing/2014/main" id="{BB049715-03C3-7745-862B-DEE7628DB970}"/>
              </a:ext>
            </a:extLst>
          </p:cNvPr>
          <p:cNvCxnSpPr>
            <a:cxnSpLocks/>
            <a:stCxn id="112" idx="1"/>
            <a:endCxn id="94" idx="3"/>
          </p:cNvCxnSpPr>
          <p:nvPr/>
        </p:nvCxnSpPr>
        <p:spPr>
          <a:xfrm flipH="1">
            <a:off x="6765347" y="4041247"/>
            <a:ext cx="138924" cy="3121"/>
          </a:xfrm>
          <a:prstGeom prst="straightConnector1">
            <a:avLst/>
          </a:prstGeom>
          <a:noFill/>
          <a:ln w="19050" cap="flat" cmpd="sng">
            <a:solidFill>
              <a:schemeClr val="bg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6" name="Google Shape;157;p14">
            <a:extLst>
              <a:ext uri="{FF2B5EF4-FFF2-40B4-BE49-F238E27FC236}">
                <a16:creationId xmlns:a16="http://schemas.microsoft.com/office/drawing/2014/main" id="{21A379EB-0F32-2041-9A5A-8EE85D8DA4EE}"/>
              </a:ext>
            </a:extLst>
          </p:cNvPr>
          <p:cNvCxnSpPr>
            <a:cxnSpLocks/>
            <a:stCxn id="97" idx="2"/>
            <a:endCxn id="112" idx="0"/>
          </p:cNvCxnSpPr>
          <p:nvPr/>
        </p:nvCxnSpPr>
        <p:spPr>
          <a:xfrm>
            <a:off x="7948490" y="3406066"/>
            <a:ext cx="0" cy="207518"/>
          </a:xfrm>
          <a:prstGeom prst="straightConnector1">
            <a:avLst/>
          </a:prstGeom>
          <a:noFill/>
          <a:ln w="19050" cap="flat" cmpd="sng">
            <a:solidFill>
              <a:schemeClr val="bg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7" name="Google Shape;158;p14">
            <a:extLst>
              <a:ext uri="{FF2B5EF4-FFF2-40B4-BE49-F238E27FC236}">
                <a16:creationId xmlns:a16="http://schemas.microsoft.com/office/drawing/2014/main" id="{A4BF3B87-D894-E14B-AF51-030497014960}"/>
              </a:ext>
            </a:extLst>
          </p:cNvPr>
          <p:cNvSpPr/>
          <p:nvPr/>
        </p:nvSpPr>
        <p:spPr>
          <a:xfrm>
            <a:off x="2536813" y="3619825"/>
            <a:ext cx="2032739" cy="849086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8" name="Google Shape;159;p14">
            <a:extLst>
              <a:ext uri="{FF2B5EF4-FFF2-40B4-BE49-F238E27FC236}">
                <a16:creationId xmlns:a16="http://schemas.microsoft.com/office/drawing/2014/main" id="{5D73F284-D3BE-5743-807B-92C6627135B7}"/>
              </a:ext>
            </a:extLst>
          </p:cNvPr>
          <p:cNvSpPr/>
          <p:nvPr/>
        </p:nvSpPr>
        <p:spPr>
          <a:xfrm>
            <a:off x="2617481" y="3892384"/>
            <a:ext cx="1841419" cy="512023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Subgraph expansion</a:t>
            </a:r>
            <a:endParaRPr sz="900" b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with contextual relations</a:t>
            </a:r>
            <a:endParaRPr sz="900" b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9" name="Google Shape;160;p14">
            <a:extLst>
              <a:ext uri="{FF2B5EF4-FFF2-40B4-BE49-F238E27FC236}">
                <a16:creationId xmlns:a16="http://schemas.microsoft.com/office/drawing/2014/main" id="{4AA1FF83-5AE3-594C-A1AF-7E51488E0EB6}"/>
              </a:ext>
            </a:extLst>
          </p:cNvPr>
          <p:cNvSpPr/>
          <p:nvPr/>
        </p:nvSpPr>
        <p:spPr>
          <a:xfrm>
            <a:off x="2617481" y="3669248"/>
            <a:ext cx="1841417" cy="16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Hypothesis Enrichment</a:t>
            </a:r>
            <a:endParaRPr sz="1000" b="1" i="0" u="none" strike="noStrike" cap="none"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20" name="Google Shape;161;p14">
            <a:extLst>
              <a:ext uri="{FF2B5EF4-FFF2-40B4-BE49-F238E27FC236}">
                <a16:creationId xmlns:a16="http://schemas.microsoft.com/office/drawing/2014/main" id="{B2BEA9EF-5C6D-FA41-B4BC-9B97392A17A4}"/>
              </a:ext>
            </a:extLst>
          </p:cNvPr>
          <p:cNvCxnSpPr>
            <a:stCxn id="94" idx="1"/>
            <a:endCxn id="117" idx="3"/>
          </p:cNvCxnSpPr>
          <p:nvPr/>
        </p:nvCxnSpPr>
        <p:spPr>
          <a:xfrm flipH="1">
            <a:off x="4569552" y="4044368"/>
            <a:ext cx="163056" cy="0"/>
          </a:xfrm>
          <a:prstGeom prst="straightConnector1">
            <a:avLst/>
          </a:prstGeom>
          <a:noFill/>
          <a:ln w="19050" cap="flat" cmpd="sng">
            <a:solidFill>
              <a:schemeClr val="bg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1" name="Google Shape;162;p14">
            <a:extLst>
              <a:ext uri="{FF2B5EF4-FFF2-40B4-BE49-F238E27FC236}">
                <a16:creationId xmlns:a16="http://schemas.microsoft.com/office/drawing/2014/main" id="{7AF5E2BF-633E-C543-8C81-C756ECC01319}"/>
              </a:ext>
            </a:extLst>
          </p:cNvPr>
          <p:cNvCxnSpPr>
            <a:cxnSpLocks/>
            <a:stCxn id="117" idx="1"/>
            <a:endCxn id="84" idx="3"/>
          </p:cNvCxnSpPr>
          <p:nvPr/>
        </p:nvCxnSpPr>
        <p:spPr>
          <a:xfrm flipH="1">
            <a:off x="2261041" y="4044368"/>
            <a:ext cx="275772" cy="5160"/>
          </a:xfrm>
          <a:prstGeom prst="straightConnector1">
            <a:avLst/>
          </a:prstGeom>
          <a:noFill/>
          <a:ln w="19050" cap="flat" cmpd="sng">
            <a:solidFill>
              <a:schemeClr val="bg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9" name="Google Shape;183;p27">
            <a:extLst>
              <a:ext uri="{FF2B5EF4-FFF2-40B4-BE49-F238E27FC236}">
                <a16:creationId xmlns:a16="http://schemas.microsoft.com/office/drawing/2014/main" id="{4E65B13C-A6F0-6E4F-85F5-F6A48C6B68BB}"/>
              </a:ext>
            </a:extLst>
          </p:cNvPr>
          <p:cNvSpPr txBox="1"/>
          <p:nvPr/>
        </p:nvSpPr>
        <p:spPr>
          <a:xfrm>
            <a:off x="581573" y="102225"/>
            <a:ext cx="7790400" cy="12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err="1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HypoGator</a:t>
            </a:r>
            <a:r>
              <a:rPr lang="en" sz="30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  </a:t>
            </a:r>
            <a:r>
              <a:rPr lang="en" sz="3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System Architecture(M18)</a:t>
            </a:r>
            <a:endParaRPr sz="3000" dirty="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D31721-ADCC-8045-8CE4-5C210E23AEA4}"/>
              </a:ext>
            </a:extLst>
          </p:cNvPr>
          <p:cNvSpPr/>
          <p:nvPr/>
        </p:nvSpPr>
        <p:spPr>
          <a:xfrm>
            <a:off x="2483066" y="2373646"/>
            <a:ext cx="6610675" cy="110846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3A7E54-DCEA-1944-9C2F-8C0A5D9D8EE0}"/>
              </a:ext>
            </a:extLst>
          </p:cNvPr>
          <p:cNvSpPr/>
          <p:nvPr/>
        </p:nvSpPr>
        <p:spPr>
          <a:xfrm>
            <a:off x="5201894" y="1757208"/>
            <a:ext cx="1173019" cy="377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Old pipeline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54E3E93-91BF-F442-B83F-F08B884C2BE6}"/>
              </a:ext>
            </a:extLst>
          </p:cNvPr>
          <p:cNvCxnSpPr>
            <a:stCxn id="3" idx="2"/>
            <a:endCxn id="2" idx="0"/>
          </p:cNvCxnSpPr>
          <p:nvPr/>
        </p:nvCxnSpPr>
        <p:spPr>
          <a:xfrm>
            <a:off x="5788404" y="2134229"/>
            <a:ext cx="0" cy="239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339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 idx="4294967295"/>
          </p:nvPr>
        </p:nvSpPr>
        <p:spPr>
          <a:xfrm>
            <a:off x="154019" y="55435"/>
            <a:ext cx="5769703" cy="6365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800" dirty="0"/>
              <a:t>Example: Query </a:t>
            </a:r>
            <a:r>
              <a:rPr lang="en-US" sz="2800" dirty="0"/>
              <a:t>Decomposition</a:t>
            </a:r>
            <a:endParaRPr sz="2800" dirty="0"/>
          </a:p>
        </p:txBody>
      </p:sp>
      <p:pic>
        <p:nvPicPr>
          <p:cNvPr id="16" name="Google Shape;144;p24">
            <a:extLst>
              <a:ext uri="{FF2B5EF4-FFF2-40B4-BE49-F238E27FC236}">
                <a16:creationId xmlns:a16="http://schemas.microsoft.com/office/drawing/2014/main" id="{32C0B684-3CD6-4546-A7D0-DBD0EC5F84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256" y="845538"/>
            <a:ext cx="4760565" cy="389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45;p24">
            <a:extLst>
              <a:ext uri="{FF2B5EF4-FFF2-40B4-BE49-F238E27FC236}">
                <a16:creationId xmlns:a16="http://schemas.microsoft.com/office/drawing/2014/main" id="{2985D82A-46C8-6044-BC22-B1875A1B599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98" y="949060"/>
            <a:ext cx="2176360" cy="1994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46;p24">
            <a:extLst>
              <a:ext uri="{FF2B5EF4-FFF2-40B4-BE49-F238E27FC236}">
                <a16:creationId xmlns:a16="http://schemas.microsoft.com/office/drawing/2014/main" id="{0752DDB3-CED9-C248-A9A7-D96DBB86067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9789" y="225638"/>
            <a:ext cx="2176361" cy="2026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47;p24">
            <a:extLst>
              <a:ext uri="{FF2B5EF4-FFF2-40B4-BE49-F238E27FC236}">
                <a16:creationId xmlns:a16="http://schemas.microsoft.com/office/drawing/2014/main" id="{92C79A3A-784F-B24C-AD58-53938108CCA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1888" y="2738515"/>
            <a:ext cx="2955911" cy="229870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48;p24">
            <a:extLst>
              <a:ext uri="{FF2B5EF4-FFF2-40B4-BE49-F238E27FC236}">
                <a16:creationId xmlns:a16="http://schemas.microsoft.com/office/drawing/2014/main" id="{51501065-A35C-1B49-9F73-71A716A51CB9}"/>
              </a:ext>
            </a:extLst>
          </p:cNvPr>
          <p:cNvSpPr/>
          <p:nvPr/>
        </p:nvSpPr>
        <p:spPr>
          <a:xfrm>
            <a:off x="3755753" y="1806477"/>
            <a:ext cx="694200" cy="702000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49;p24">
            <a:extLst>
              <a:ext uri="{FF2B5EF4-FFF2-40B4-BE49-F238E27FC236}">
                <a16:creationId xmlns:a16="http://schemas.microsoft.com/office/drawing/2014/main" id="{6342E768-7568-6F4C-9AD6-4E6912023753}"/>
              </a:ext>
            </a:extLst>
          </p:cNvPr>
          <p:cNvSpPr/>
          <p:nvPr/>
        </p:nvSpPr>
        <p:spPr>
          <a:xfrm>
            <a:off x="5351270" y="845544"/>
            <a:ext cx="840600" cy="702000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50;p24">
            <a:extLst>
              <a:ext uri="{FF2B5EF4-FFF2-40B4-BE49-F238E27FC236}">
                <a16:creationId xmlns:a16="http://schemas.microsoft.com/office/drawing/2014/main" id="{58134F88-487F-CD4E-9805-8E08AA169139}"/>
              </a:ext>
            </a:extLst>
          </p:cNvPr>
          <p:cNvSpPr/>
          <p:nvPr/>
        </p:nvSpPr>
        <p:spPr>
          <a:xfrm>
            <a:off x="779815" y="802805"/>
            <a:ext cx="549600" cy="555900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51;p24">
            <a:extLst>
              <a:ext uri="{FF2B5EF4-FFF2-40B4-BE49-F238E27FC236}">
                <a16:creationId xmlns:a16="http://schemas.microsoft.com/office/drawing/2014/main" id="{2105DF7A-EBD8-2A43-9485-D5F3F3754BC4}"/>
              </a:ext>
            </a:extLst>
          </p:cNvPr>
          <p:cNvSpPr/>
          <p:nvPr/>
        </p:nvSpPr>
        <p:spPr>
          <a:xfrm>
            <a:off x="6474359" y="1682581"/>
            <a:ext cx="589800" cy="424500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52;p24">
            <a:extLst>
              <a:ext uri="{FF2B5EF4-FFF2-40B4-BE49-F238E27FC236}">
                <a16:creationId xmlns:a16="http://schemas.microsoft.com/office/drawing/2014/main" id="{7CDC7B69-2E22-404E-806D-D9A91525C670}"/>
              </a:ext>
            </a:extLst>
          </p:cNvPr>
          <p:cNvSpPr/>
          <p:nvPr/>
        </p:nvSpPr>
        <p:spPr>
          <a:xfrm>
            <a:off x="6746853" y="46150"/>
            <a:ext cx="549600" cy="555900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53;p24">
            <a:extLst>
              <a:ext uri="{FF2B5EF4-FFF2-40B4-BE49-F238E27FC236}">
                <a16:creationId xmlns:a16="http://schemas.microsoft.com/office/drawing/2014/main" id="{626176EC-FBAC-DF49-A5BC-CAFFD7DD098A}"/>
              </a:ext>
            </a:extLst>
          </p:cNvPr>
          <p:cNvSpPr/>
          <p:nvPr/>
        </p:nvSpPr>
        <p:spPr>
          <a:xfrm>
            <a:off x="8103501" y="3405264"/>
            <a:ext cx="900300" cy="893100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" name="Google Shape;154;p24">
            <a:extLst>
              <a:ext uri="{FF2B5EF4-FFF2-40B4-BE49-F238E27FC236}">
                <a16:creationId xmlns:a16="http://schemas.microsoft.com/office/drawing/2014/main" id="{6C490476-A54C-404D-9BF6-5046EA8F31FC}"/>
              </a:ext>
            </a:extLst>
          </p:cNvPr>
          <p:cNvCxnSpPr/>
          <p:nvPr/>
        </p:nvCxnSpPr>
        <p:spPr>
          <a:xfrm>
            <a:off x="4331084" y="3298972"/>
            <a:ext cx="1708200" cy="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7" name="Google Shape;155;p24">
            <a:extLst>
              <a:ext uri="{FF2B5EF4-FFF2-40B4-BE49-F238E27FC236}">
                <a16:creationId xmlns:a16="http://schemas.microsoft.com/office/drawing/2014/main" id="{48058138-FFEB-5B44-95AF-85D06698E07B}"/>
              </a:ext>
            </a:extLst>
          </p:cNvPr>
          <p:cNvCxnSpPr/>
          <p:nvPr/>
        </p:nvCxnSpPr>
        <p:spPr>
          <a:xfrm>
            <a:off x="5839420" y="1682573"/>
            <a:ext cx="665100" cy="66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8" name="Google Shape;156;p24">
            <a:extLst>
              <a:ext uri="{FF2B5EF4-FFF2-40B4-BE49-F238E27FC236}">
                <a16:creationId xmlns:a16="http://schemas.microsoft.com/office/drawing/2014/main" id="{2AB11B8F-80A0-9045-94A5-509D3386EAB9}"/>
              </a:ext>
            </a:extLst>
          </p:cNvPr>
          <p:cNvCxnSpPr/>
          <p:nvPr/>
        </p:nvCxnSpPr>
        <p:spPr>
          <a:xfrm rot="10800000">
            <a:off x="1431071" y="1946174"/>
            <a:ext cx="1308600" cy="3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9" name="Google Shape;157;p24">
            <a:extLst>
              <a:ext uri="{FF2B5EF4-FFF2-40B4-BE49-F238E27FC236}">
                <a16:creationId xmlns:a16="http://schemas.microsoft.com/office/drawing/2014/main" id="{FB3E5ACE-B56F-C64E-AD70-EF33707EB312}"/>
              </a:ext>
            </a:extLst>
          </p:cNvPr>
          <p:cNvCxnSpPr>
            <a:cxnSpLocks/>
            <a:stCxn id="20" idx="5"/>
            <a:endCxn id="10" idx="3"/>
          </p:cNvCxnSpPr>
          <p:nvPr/>
        </p:nvCxnSpPr>
        <p:spPr>
          <a:xfrm>
            <a:off x="4348290" y="2405671"/>
            <a:ext cx="920734" cy="440727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0" name="Google Shape;159;p24">
            <a:extLst>
              <a:ext uri="{FF2B5EF4-FFF2-40B4-BE49-F238E27FC236}">
                <a16:creationId xmlns:a16="http://schemas.microsoft.com/office/drawing/2014/main" id="{084954C0-F8BB-4045-A8A1-0CE988438807}"/>
              </a:ext>
            </a:extLst>
          </p:cNvPr>
          <p:cNvCxnSpPr>
            <a:cxnSpLocks/>
            <a:stCxn id="21" idx="4"/>
            <a:endCxn id="10" idx="5"/>
          </p:cNvCxnSpPr>
          <p:nvPr/>
        </p:nvCxnSpPr>
        <p:spPr>
          <a:xfrm>
            <a:off x="5771570" y="1547544"/>
            <a:ext cx="38636" cy="110361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A49A02F-B6EC-3D48-8C0D-E89CB48BFCEB}"/>
              </a:ext>
            </a:extLst>
          </p:cNvPr>
          <p:cNvSpPr txBox="1"/>
          <p:nvPr/>
        </p:nvSpPr>
        <p:spPr>
          <a:xfrm>
            <a:off x="0" y="3143654"/>
            <a:ext cx="2054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>
                    <a:lumMod val="75000"/>
                  </a:schemeClr>
                </a:solidFill>
              </a:rPr>
              <a:t>1. Who is the attacker of the violence in Odessa and who/what is the target?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8F8848-960C-174D-847C-8E73FA9739AB}"/>
              </a:ext>
            </a:extLst>
          </p:cNvPr>
          <p:cNvSpPr txBox="1"/>
          <p:nvPr/>
        </p:nvSpPr>
        <p:spPr>
          <a:xfrm>
            <a:off x="6663723" y="2256378"/>
            <a:ext cx="21763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>
                    <a:lumMod val="75000"/>
                  </a:schemeClr>
                </a:solidFill>
              </a:rPr>
              <a:t>2. Who started the fire in the Trade Union Building in Odessa and what is the instrument?</a:t>
            </a:r>
          </a:p>
        </p:txBody>
      </p:sp>
      <p:cxnSp>
        <p:nvCxnSpPr>
          <p:cNvPr id="34" name="Google Shape;155;p24">
            <a:extLst>
              <a:ext uri="{FF2B5EF4-FFF2-40B4-BE49-F238E27FC236}">
                <a16:creationId xmlns:a16="http://schemas.microsoft.com/office/drawing/2014/main" id="{B6B78536-CD6E-054E-975D-9DB2C9CB1B60}"/>
              </a:ext>
            </a:extLst>
          </p:cNvPr>
          <p:cNvCxnSpPr>
            <a:cxnSpLocks/>
          </p:cNvCxnSpPr>
          <p:nvPr/>
        </p:nvCxnSpPr>
        <p:spPr>
          <a:xfrm>
            <a:off x="7620019" y="1882564"/>
            <a:ext cx="0" cy="305572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7" name="Google Shape;155;p24">
            <a:extLst>
              <a:ext uri="{FF2B5EF4-FFF2-40B4-BE49-F238E27FC236}">
                <a16:creationId xmlns:a16="http://schemas.microsoft.com/office/drawing/2014/main" id="{3E9E7422-794F-5E49-8A5F-915923EBD4B2}"/>
              </a:ext>
            </a:extLst>
          </p:cNvPr>
          <p:cNvCxnSpPr>
            <a:cxnSpLocks/>
          </p:cNvCxnSpPr>
          <p:nvPr/>
        </p:nvCxnSpPr>
        <p:spPr>
          <a:xfrm>
            <a:off x="1035695" y="2838082"/>
            <a:ext cx="0" cy="305572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4ADAF7B-E613-D543-A128-D8EF41DA13E1}"/>
              </a:ext>
            </a:extLst>
          </p:cNvPr>
          <p:cNvSpPr txBox="1"/>
          <p:nvPr/>
        </p:nvSpPr>
        <p:spPr>
          <a:xfrm>
            <a:off x="3942252" y="4290756"/>
            <a:ext cx="21763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>
                    <a:lumMod val="75000"/>
                  </a:schemeClr>
                </a:solidFill>
              </a:rPr>
              <a:t>3. How many victims were killed in the violence happened in Odessa?</a:t>
            </a:r>
          </a:p>
        </p:txBody>
      </p:sp>
      <p:cxnSp>
        <p:nvCxnSpPr>
          <p:cNvPr id="39" name="Google Shape;155;p24">
            <a:extLst>
              <a:ext uri="{FF2B5EF4-FFF2-40B4-BE49-F238E27FC236}">
                <a16:creationId xmlns:a16="http://schemas.microsoft.com/office/drawing/2014/main" id="{26340BAC-70A4-5A40-BB56-41644AEF3FBD}"/>
              </a:ext>
            </a:extLst>
          </p:cNvPr>
          <p:cNvCxnSpPr>
            <a:cxnSpLocks/>
          </p:cNvCxnSpPr>
          <p:nvPr/>
        </p:nvCxnSpPr>
        <p:spPr>
          <a:xfrm flipH="1">
            <a:off x="5985442" y="4560945"/>
            <a:ext cx="519224" cy="0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3217CE2-42E1-104A-A142-0603B20B945A}"/>
              </a:ext>
            </a:extLst>
          </p:cNvPr>
          <p:cNvSpPr/>
          <p:nvPr/>
        </p:nvSpPr>
        <p:spPr>
          <a:xfrm>
            <a:off x="23247" y="730768"/>
            <a:ext cx="2208660" cy="225155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731CF33-E8E7-704B-A2D8-1EE38A8D6C24}"/>
              </a:ext>
            </a:extLst>
          </p:cNvPr>
          <p:cNvSpPr/>
          <p:nvPr/>
        </p:nvSpPr>
        <p:spPr>
          <a:xfrm>
            <a:off x="6364922" y="7749"/>
            <a:ext cx="2475162" cy="229576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34E3AAC-E4D7-9944-93BE-F34DB0E407D1}"/>
              </a:ext>
            </a:extLst>
          </p:cNvPr>
          <p:cNvSpPr/>
          <p:nvPr/>
        </p:nvSpPr>
        <p:spPr>
          <a:xfrm>
            <a:off x="6095583" y="2756338"/>
            <a:ext cx="2955910" cy="229870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30722977-2A4C-D04C-85E4-970E7B2C514A}"/>
              </a:ext>
            </a:extLst>
          </p:cNvPr>
          <p:cNvSpPr/>
          <p:nvPr/>
        </p:nvSpPr>
        <p:spPr>
          <a:xfrm>
            <a:off x="5269024" y="2651154"/>
            <a:ext cx="638804" cy="390487"/>
          </a:xfrm>
          <a:prstGeom prst="hexag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Entry Point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D1134AEA-BDEF-8442-83F2-009969AA8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680" y="553042"/>
            <a:ext cx="3305674" cy="3349400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D29049F-FD90-304A-8BCA-3B9D279A9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419" y="632109"/>
            <a:ext cx="3305674" cy="3349400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</p:pic>
      <p:sp>
        <p:nvSpPr>
          <p:cNvPr id="103" name="Google Shape;103;p18"/>
          <p:cNvSpPr txBox="1">
            <a:spLocks noGrp="1"/>
          </p:cNvSpPr>
          <p:nvPr>
            <p:ph type="title" idx="4294967295"/>
          </p:nvPr>
        </p:nvSpPr>
        <p:spPr>
          <a:xfrm>
            <a:off x="154019" y="55435"/>
            <a:ext cx="6210903" cy="6365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800" dirty="0"/>
              <a:t>Example: </a:t>
            </a:r>
            <a:r>
              <a:rPr lang="en-US" sz="2800" dirty="0"/>
              <a:t>Atomic Hypothesis</a:t>
            </a:r>
            <a:endParaRPr sz="2800" dirty="0"/>
          </a:p>
        </p:txBody>
      </p:sp>
      <p:pic>
        <p:nvPicPr>
          <p:cNvPr id="31" name="Google Shape;145;p24">
            <a:extLst>
              <a:ext uri="{FF2B5EF4-FFF2-40B4-BE49-F238E27FC236}">
                <a16:creationId xmlns:a16="http://schemas.microsoft.com/office/drawing/2014/main" id="{4C804C2F-D480-7547-8717-8DADE706350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679" y="1246774"/>
            <a:ext cx="2727990" cy="250005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7869F79-7DF5-924F-B6FF-BC80FD238504}"/>
              </a:ext>
            </a:extLst>
          </p:cNvPr>
          <p:cNvSpPr/>
          <p:nvPr/>
        </p:nvSpPr>
        <p:spPr>
          <a:xfrm>
            <a:off x="620677" y="1109892"/>
            <a:ext cx="2727992" cy="26738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Google Shape;150;p24">
            <a:extLst>
              <a:ext uri="{FF2B5EF4-FFF2-40B4-BE49-F238E27FC236}">
                <a16:creationId xmlns:a16="http://schemas.microsoft.com/office/drawing/2014/main" id="{C4293614-5928-C64A-BFA3-B1BE45350627}"/>
              </a:ext>
            </a:extLst>
          </p:cNvPr>
          <p:cNvSpPr/>
          <p:nvPr/>
        </p:nvSpPr>
        <p:spPr>
          <a:xfrm>
            <a:off x="1650070" y="1161991"/>
            <a:ext cx="468814" cy="474188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53E4C-A5C7-AC4C-8394-EEECE5EC5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235" y="691075"/>
            <a:ext cx="3305674" cy="3349400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</p:pic>
      <p:sp>
        <p:nvSpPr>
          <p:cNvPr id="40" name="Google Shape;150;p24">
            <a:extLst>
              <a:ext uri="{FF2B5EF4-FFF2-40B4-BE49-F238E27FC236}">
                <a16:creationId xmlns:a16="http://schemas.microsoft.com/office/drawing/2014/main" id="{1B872C25-FD60-2041-B6AE-597BA529CE18}"/>
              </a:ext>
            </a:extLst>
          </p:cNvPr>
          <p:cNvSpPr/>
          <p:nvPr/>
        </p:nvSpPr>
        <p:spPr>
          <a:xfrm>
            <a:off x="5752945" y="1032189"/>
            <a:ext cx="569022" cy="547067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B51A9B-3AD0-6C4C-BFA6-CCD2511B71C4}"/>
              </a:ext>
            </a:extLst>
          </p:cNvPr>
          <p:cNvSpPr txBox="1"/>
          <p:nvPr/>
        </p:nvSpPr>
        <p:spPr>
          <a:xfrm>
            <a:off x="620677" y="3981509"/>
            <a:ext cx="27279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>
                    <a:lumMod val="75000"/>
                  </a:schemeClr>
                </a:solidFill>
              </a:rPr>
              <a:t>Atomic-Query-1: </a:t>
            </a:r>
          </a:p>
          <a:p>
            <a:r>
              <a:rPr lang="en-US" sz="1000" b="1" dirty="0">
                <a:solidFill>
                  <a:schemeClr val="accent6">
                    <a:lumMod val="75000"/>
                  </a:schemeClr>
                </a:solidFill>
              </a:rPr>
              <a:t>Who is the attacker of the violence in Odessa and who/what is the target?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004709-287D-7E4B-B55A-D4675352FF79}"/>
              </a:ext>
            </a:extLst>
          </p:cNvPr>
          <p:cNvSpPr txBox="1"/>
          <p:nvPr/>
        </p:nvSpPr>
        <p:spPr>
          <a:xfrm>
            <a:off x="5363419" y="4040475"/>
            <a:ext cx="3047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3">
                    <a:lumMod val="75000"/>
                  </a:schemeClr>
                </a:solidFill>
              </a:rPr>
              <a:t>Atomic-Hypothesis-1: </a:t>
            </a:r>
            <a:br>
              <a:rPr lang="en-US" sz="10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1000" b="1" dirty="0" err="1">
                <a:solidFill>
                  <a:schemeClr val="accent3">
                    <a:lumMod val="75000"/>
                  </a:schemeClr>
                </a:solidFill>
              </a:rPr>
              <a:t>LawEnforcementAgency</a:t>
            </a:r>
            <a:r>
              <a:rPr lang="en-US" sz="1000" b="1" dirty="0">
                <a:solidFill>
                  <a:schemeClr val="accent3">
                    <a:lumMod val="75000"/>
                  </a:schemeClr>
                </a:solidFill>
              </a:rPr>
              <a:t>(police) attacked Combatant(separatists) using </a:t>
            </a:r>
            <a:r>
              <a:rPr lang="en-US" sz="1000" b="1" dirty="0" err="1">
                <a:solidFill>
                  <a:schemeClr val="accent3">
                    <a:lumMod val="75000"/>
                  </a:schemeClr>
                </a:solidFill>
              </a:rPr>
              <a:t>FireApparatus</a:t>
            </a:r>
            <a:r>
              <a:rPr lang="en-US" sz="1000" b="1" dirty="0">
                <a:solidFill>
                  <a:schemeClr val="accent3">
                    <a:lumMod val="75000"/>
                  </a:schemeClr>
                </a:solidFill>
              </a:rPr>
              <a:t> at Odessa.</a:t>
            </a:r>
          </a:p>
        </p:txBody>
      </p:sp>
      <p:cxnSp>
        <p:nvCxnSpPr>
          <p:cNvPr id="46" name="Google Shape;154;p24">
            <a:extLst>
              <a:ext uri="{FF2B5EF4-FFF2-40B4-BE49-F238E27FC236}">
                <a16:creationId xmlns:a16="http://schemas.microsoft.com/office/drawing/2014/main" id="{45DE4561-269A-4D4F-856F-02E17C0F56A8}"/>
              </a:ext>
            </a:extLst>
          </p:cNvPr>
          <p:cNvCxnSpPr/>
          <p:nvPr/>
        </p:nvCxnSpPr>
        <p:spPr>
          <a:xfrm>
            <a:off x="3404071" y="2571750"/>
            <a:ext cx="1708200" cy="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B97F6CA-6476-4B48-835A-4E487CF68B0B}"/>
              </a:ext>
            </a:extLst>
          </p:cNvPr>
          <p:cNvSpPr/>
          <p:nvPr/>
        </p:nvSpPr>
        <p:spPr>
          <a:xfrm>
            <a:off x="8605461" y="3909271"/>
            <a:ext cx="26000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endParaRPr lang="en-US" sz="105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16AF9FF-D43C-7840-8ACC-05C1569A79EB}"/>
              </a:ext>
            </a:extLst>
          </p:cNvPr>
          <p:cNvSpPr/>
          <p:nvPr/>
        </p:nvSpPr>
        <p:spPr>
          <a:xfrm>
            <a:off x="8669093" y="3801552"/>
            <a:ext cx="31931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chemeClr val="accent3">
                    <a:lumMod val="75000"/>
                  </a:schemeClr>
                </a:solidFill>
              </a:rPr>
              <a:t>…</a:t>
            </a:r>
            <a:endParaRPr lang="en-US" sz="105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DA4E9BB-37CD-CC4B-8834-FFD1CFBA9705}"/>
              </a:ext>
            </a:extLst>
          </p:cNvPr>
          <p:cNvSpPr/>
          <p:nvPr/>
        </p:nvSpPr>
        <p:spPr>
          <a:xfrm>
            <a:off x="8804911" y="3778362"/>
            <a:ext cx="33534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chemeClr val="accent3">
                    <a:lumMod val="75000"/>
                  </a:schemeClr>
                </a:solidFill>
              </a:rPr>
              <a:t>20</a:t>
            </a:r>
            <a:endParaRPr lang="en-US" sz="105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51F07CA-7690-7B48-B2A4-55EB3E065D11}"/>
              </a:ext>
            </a:extLst>
          </p:cNvPr>
          <p:cNvSpPr/>
          <p:nvPr/>
        </p:nvSpPr>
        <p:spPr>
          <a:xfrm>
            <a:off x="8463662" y="3990940"/>
            <a:ext cx="26000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endParaRPr lang="en-US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51663B-8C37-564E-B20E-DE5B6C6DCB7B}"/>
              </a:ext>
            </a:extLst>
          </p:cNvPr>
          <p:cNvSpPr txBox="1"/>
          <p:nvPr/>
        </p:nvSpPr>
        <p:spPr>
          <a:xfrm>
            <a:off x="3792096" y="2292919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Vanilla A*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CE648C-0E47-7442-B49B-120087F36628}"/>
              </a:ext>
            </a:extLst>
          </p:cNvPr>
          <p:cNvSpPr txBox="1"/>
          <p:nvPr/>
        </p:nvSpPr>
        <p:spPr>
          <a:xfrm>
            <a:off x="3370676" y="2600696"/>
            <a:ext cx="1776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Ranking and Clustering</a:t>
            </a:r>
          </a:p>
        </p:txBody>
      </p:sp>
    </p:spTree>
    <p:extLst>
      <p:ext uri="{BB962C8B-B14F-4D97-AF65-F5344CB8AC3E}">
        <p14:creationId xmlns:p14="http://schemas.microsoft.com/office/powerpoint/2010/main" val="369835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Hypotheses </a:t>
            </a:r>
            <a:r>
              <a:rPr lang="en-US" dirty="0"/>
              <a:t>Composition</a:t>
            </a:r>
            <a:endParaRPr dirty="0"/>
          </a:p>
        </p:txBody>
      </p:sp>
      <p:sp>
        <p:nvSpPr>
          <p:cNvPr id="8" name="Google Shape;115;p26">
            <a:extLst>
              <a:ext uri="{FF2B5EF4-FFF2-40B4-BE49-F238E27FC236}">
                <a16:creationId xmlns:a16="http://schemas.microsoft.com/office/drawing/2014/main" id="{9D0194A1-287A-3743-8FA4-7A78557177E1}"/>
              </a:ext>
            </a:extLst>
          </p:cNvPr>
          <p:cNvSpPr/>
          <p:nvPr/>
        </p:nvSpPr>
        <p:spPr>
          <a:xfrm>
            <a:off x="3751752" y="2233258"/>
            <a:ext cx="1158300" cy="741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bg1"/>
              </a:solidFill>
            </a:endParaRPr>
          </a:p>
        </p:txBody>
      </p:sp>
      <p:sp>
        <p:nvSpPr>
          <p:cNvPr id="9" name="Google Shape;118;p26">
            <a:extLst>
              <a:ext uri="{FF2B5EF4-FFF2-40B4-BE49-F238E27FC236}">
                <a16:creationId xmlns:a16="http://schemas.microsoft.com/office/drawing/2014/main" id="{3E195B18-252D-4D41-B9DB-90CA8463C923}"/>
              </a:ext>
            </a:extLst>
          </p:cNvPr>
          <p:cNvSpPr/>
          <p:nvPr/>
        </p:nvSpPr>
        <p:spPr>
          <a:xfrm>
            <a:off x="3632271" y="1348225"/>
            <a:ext cx="1158300" cy="4986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bg1"/>
                </a:solidFill>
              </a:rPr>
              <a:t>Query 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10" name="Google Shape;119;p26">
            <a:extLst>
              <a:ext uri="{FF2B5EF4-FFF2-40B4-BE49-F238E27FC236}">
                <a16:creationId xmlns:a16="http://schemas.microsoft.com/office/drawing/2014/main" id="{899B9DE4-CB24-DF48-9D2E-7728E3B71A30}"/>
              </a:ext>
            </a:extLst>
          </p:cNvPr>
          <p:cNvSpPr/>
          <p:nvPr/>
        </p:nvSpPr>
        <p:spPr>
          <a:xfrm>
            <a:off x="3690177" y="2182858"/>
            <a:ext cx="1158300" cy="741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bg1"/>
              </a:solidFill>
            </a:endParaRPr>
          </a:p>
        </p:txBody>
      </p:sp>
      <p:sp>
        <p:nvSpPr>
          <p:cNvPr id="11" name="Google Shape;120;p26">
            <a:extLst>
              <a:ext uri="{FF2B5EF4-FFF2-40B4-BE49-F238E27FC236}">
                <a16:creationId xmlns:a16="http://schemas.microsoft.com/office/drawing/2014/main" id="{80E844D2-14D5-2940-852C-1AEE54A19EF6}"/>
              </a:ext>
            </a:extLst>
          </p:cNvPr>
          <p:cNvSpPr/>
          <p:nvPr/>
        </p:nvSpPr>
        <p:spPr>
          <a:xfrm>
            <a:off x="6056051" y="3395575"/>
            <a:ext cx="1684660" cy="108689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bg1"/>
                </a:solidFill>
              </a:rPr>
              <a:t>Cross join atomic-hypotheses between each atomic-queries.</a:t>
            </a:r>
            <a:endParaRPr sz="1200" b="1" dirty="0">
              <a:solidFill>
                <a:schemeClr val="bg1"/>
              </a:solidFill>
            </a:endParaRPr>
          </a:p>
        </p:txBody>
      </p:sp>
      <p:cxnSp>
        <p:nvCxnSpPr>
          <p:cNvPr id="12" name="Google Shape;121;p26">
            <a:extLst>
              <a:ext uri="{FF2B5EF4-FFF2-40B4-BE49-F238E27FC236}">
                <a16:creationId xmlns:a16="http://schemas.microsoft.com/office/drawing/2014/main" id="{9E51F079-09E3-CC4D-A8B4-79D31123F709}"/>
              </a:ext>
            </a:extLst>
          </p:cNvPr>
          <p:cNvCxnSpPr>
            <a:stCxn id="9" idx="2"/>
            <a:endCxn id="16" idx="0"/>
          </p:cNvCxnSpPr>
          <p:nvPr/>
        </p:nvCxnSpPr>
        <p:spPr>
          <a:xfrm>
            <a:off x="4211421" y="1846825"/>
            <a:ext cx="0" cy="285300"/>
          </a:xfrm>
          <a:prstGeom prst="straightConnector1">
            <a:avLst/>
          </a:prstGeom>
          <a:noFill/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123;p26">
            <a:extLst>
              <a:ext uri="{FF2B5EF4-FFF2-40B4-BE49-F238E27FC236}">
                <a16:creationId xmlns:a16="http://schemas.microsoft.com/office/drawing/2014/main" id="{CECADA69-690C-E04B-8FC0-8213794263F7}"/>
              </a:ext>
            </a:extLst>
          </p:cNvPr>
          <p:cNvSpPr/>
          <p:nvPr/>
        </p:nvSpPr>
        <p:spPr>
          <a:xfrm>
            <a:off x="3514581" y="3395594"/>
            <a:ext cx="1683625" cy="108622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bg1"/>
                </a:solidFill>
              </a:rPr>
              <a:t>Score joined hypotheses and take top k</a:t>
            </a:r>
            <a:endParaRPr sz="1200" b="1" dirty="0">
              <a:solidFill>
                <a:schemeClr val="bg1"/>
              </a:solidFill>
            </a:endParaRPr>
          </a:p>
        </p:txBody>
      </p:sp>
      <p:cxnSp>
        <p:nvCxnSpPr>
          <p:cNvPr id="14" name="Google Shape;124;p26">
            <a:extLst>
              <a:ext uri="{FF2B5EF4-FFF2-40B4-BE49-F238E27FC236}">
                <a16:creationId xmlns:a16="http://schemas.microsoft.com/office/drawing/2014/main" id="{AA7B1655-E2B6-B54D-ABB3-8B01E37AF4A0}"/>
              </a:ext>
            </a:extLst>
          </p:cNvPr>
          <p:cNvCxnSpPr>
            <a:cxnSpLocks/>
            <a:stCxn id="11" idx="1"/>
            <a:endCxn id="13" idx="3"/>
          </p:cNvCxnSpPr>
          <p:nvPr/>
        </p:nvCxnSpPr>
        <p:spPr>
          <a:xfrm flipH="1" flipV="1">
            <a:off x="5198206" y="3938705"/>
            <a:ext cx="857845" cy="31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Google Shape;122;p26">
            <a:extLst>
              <a:ext uri="{FF2B5EF4-FFF2-40B4-BE49-F238E27FC236}">
                <a16:creationId xmlns:a16="http://schemas.microsoft.com/office/drawing/2014/main" id="{0DE4AA4B-2773-9748-A049-3C8EB239D9AA}"/>
              </a:ext>
            </a:extLst>
          </p:cNvPr>
          <p:cNvSpPr/>
          <p:nvPr/>
        </p:nvSpPr>
        <p:spPr>
          <a:xfrm>
            <a:off x="3632274" y="2132125"/>
            <a:ext cx="1158300" cy="741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bg1"/>
                </a:solidFill>
              </a:rPr>
              <a:t>subqueries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17" name="Google Shape;126;p26">
            <a:extLst>
              <a:ext uri="{FF2B5EF4-FFF2-40B4-BE49-F238E27FC236}">
                <a16:creationId xmlns:a16="http://schemas.microsoft.com/office/drawing/2014/main" id="{0B10D68D-913E-994A-BC37-25B159DED50B}"/>
              </a:ext>
            </a:extLst>
          </p:cNvPr>
          <p:cNvSpPr/>
          <p:nvPr/>
        </p:nvSpPr>
        <p:spPr>
          <a:xfrm>
            <a:off x="6320070" y="2233421"/>
            <a:ext cx="1158300" cy="7410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flat" cmpd="sng">
            <a:solidFill>
              <a:schemeClr val="accent6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bg1"/>
              </a:solidFill>
            </a:endParaRPr>
          </a:p>
        </p:txBody>
      </p:sp>
      <p:sp>
        <p:nvSpPr>
          <p:cNvPr id="18" name="Google Shape;127;p26">
            <a:extLst>
              <a:ext uri="{FF2B5EF4-FFF2-40B4-BE49-F238E27FC236}">
                <a16:creationId xmlns:a16="http://schemas.microsoft.com/office/drawing/2014/main" id="{436A1115-0615-7347-AF5A-322F0764E946}"/>
              </a:ext>
            </a:extLst>
          </p:cNvPr>
          <p:cNvSpPr/>
          <p:nvPr/>
        </p:nvSpPr>
        <p:spPr>
          <a:xfrm>
            <a:off x="6258495" y="2183021"/>
            <a:ext cx="1158300" cy="7410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flat" cmpd="sng">
            <a:solidFill>
              <a:schemeClr val="accent6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bg1"/>
              </a:solidFill>
            </a:endParaRPr>
          </a:p>
        </p:txBody>
      </p:sp>
      <p:sp>
        <p:nvSpPr>
          <p:cNvPr id="19" name="Google Shape;128;p26">
            <a:extLst>
              <a:ext uri="{FF2B5EF4-FFF2-40B4-BE49-F238E27FC236}">
                <a16:creationId xmlns:a16="http://schemas.microsoft.com/office/drawing/2014/main" id="{BF360ED3-CF72-354E-9F98-A1D252B234BB}"/>
              </a:ext>
            </a:extLst>
          </p:cNvPr>
          <p:cNvSpPr/>
          <p:nvPr/>
        </p:nvSpPr>
        <p:spPr>
          <a:xfrm>
            <a:off x="6200592" y="2132287"/>
            <a:ext cx="1158300" cy="7410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flat" cmpd="sng">
            <a:solidFill>
              <a:schemeClr val="accent6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bg1"/>
                </a:solidFill>
              </a:rPr>
              <a:t>Atomic-hypothesis</a:t>
            </a:r>
            <a:endParaRPr sz="1000" b="1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bg1"/>
                </a:solidFill>
              </a:rPr>
              <a:t>Candidates</a:t>
            </a:r>
            <a:endParaRPr sz="1000" b="1" dirty="0">
              <a:solidFill>
                <a:schemeClr val="bg1"/>
              </a:solidFill>
            </a:endParaRPr>
          </a:p>
        </p:txBody>
      </p:sp>
      <p:cxnSp>
        <p:nvCxnSpPr>
          <p:cNvPr id="25" name="Google Shape;134;p26">
            <a:extLst>
              <a:ext uri="{FF2B5EF4-FFF2-40B4-BE49-F238E27FC236}">
                <a16:creationId xmlns:a16="http://schemas.microsoft.com/office/drawing/2014/main" id="{8C6C3013-FE2C-0648-8A2E-C95A01FD07C7}"/>
              </a:ext>
            </a:extLst>
          </p:cNvPr>
          <p:cNvCxnSpPr>
            <a:stCxn id="16" idx="3"/>
            <a:endCxn id="19" idx="1"/>
          </p:cNvCxnSpPr>
          <p:nvPr/>
        </p:nvCxnSpPr>
        <p:spPr>
          <a:xfrm>
            <a:off x="4790574" y="2502625"/>
            <a:ext cx="1410018" cy="16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" name="Google Shape;135;p26">
            <a:extLst>
              <a:ext uri="{FF2B5EF4-FFF2-40B4-BE49-F238E27FC236}">
                <a16:creationId xmlns:a16="http://schemas.microsoft.com/office/drawing/2014/main" id="{E90BE636-7C6D-8C47-81CD-D66923B3C90B}"/>
              </a:ext>
            </a:extLst>
          </p:cNvPr>
          <p:cNvCxnSpPr>
            <a:cxnSpLocks/>
            <a:stCxn id="17" idx="2"/>
            <a:endCxn id="11" idx="0"/>
          </p:cNvCxnSpPr>
          <p:nvPr/>
        </p:nvCxnSpPr>
        <p:spPr>
          <a:xfrm flipH="1">
            <a:off x="6898381" y="2974421"/>
            <a:ext cx="839" cy="42115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804517E-38B6-A64A-9F5E-BD0C6811B3A0}"/>
              </a:ext>
            </a:extLst>
          </p:cNvPr>
          <p:cNvSpPr txBox="1"/>
          <p:nvPr/>
        </p:nvSpPr>
        <p:spPr>
          <a:xfrm>
            <a:off x="5145959" y="2146003"/>
            <a:ext cx="85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Rank &amp; Clustering</a:t>
            </a:r>
          </a:p>
        </p:txBody>
      </p:sp>
      <p:sp>
        <p:nvSpPr>
          <p:cNvPr id="21" name="Google Shape;123;p26">
            <a:extLst>
              <a:ext uri="{FF2B5EF4-FFF2-40B4-BE49-F238E27FC236}">
                <a16:creationId xmlns:a16="http://schemas.microsoft.com/office/drawing/2014/main" id="{C34DFD1E-0ED8-2843-8C54-C75406170837}"/>
              </a:ext>
            </a:extLst>
          </p:cNvPr>
          <p:cNvSpPr/>
          <p:nvPr/>
        </p:nvSpPr>
        <p:spPr>
          <a:xfrm>
            <a:off x="1553932" y="3513265"/>
            <a:ext cx="1307100" cy="8433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bg1"/>
                </a:solidFill>
              </a:rPr>
              <a:t>Hypotheses</a:t>
            </a:r>
            <a:r>
              <a:rPr lang="en" sz="1000" b="1" dirty="0">
                <a:solidFill>
                  <a:schemeClr val="bg1"/>
                </a:solidFill>
              </a:rPr>
              <a:t> Clustering</a:t>
            </a:r>
            <a:endParaRPr sz="1000" b="1" dirty="0">
              <a:solidFill>
                <a:schemeClr val="bg1"/>
              </a:solidFill>
            </a:endParaRPr>
          </a:p>
        </p:txBody>
      </p:sp>
      <p:cxnSp>
        <p:nvCxnSpPr>
          <p:cNvPr id="22" name="Google Shape;124;p26">
            <a:extLst>
              <a:ext uri="{FF2B5EF4-FFF2-40B4-BE49-F238E27FC236}">
                <a16:creationId xmlns:a16="http://schemas.microsoft.com/office/drawing/2014/main" id="{06340108-3140-654C-9F80-6B1B5840358B}"/>
              </a:ext>
            </a:extLst>
          </p:cNvPr>
          <p:cNvCxnSpPr>
            <a:cxnSpLocks/>
            <a:stCxn id="13" idx="1"/>
            <a:endCxn id="21" idx="3"/>
          </p:cNvCxnSpPr>
          <p:nvPr/>
        </p:nvCxnSpPr>
        <p:spPr>
          <a:xfrm flipH="1" flipV="1">
            <a:off x="2861032" y="3934915"/>
            <a:ext cx="653549" cy="37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641064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21F424-AD4F-B94B-9614-87D28ECB1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753" y="54474"/>
            <a:ext cx="5986356" cy="5034551"/>
          </a:xfrm>
          <a:prstGeom prst="rect">
            <a:avLst/>
          </a:prstGeom>
        </p:spPr>
      </p:pic>
      <p:sp>
        <p:nvSpPr>
          <p:cNvPr id="5" name="Google Shape;150;p24">
            <a:extLst>
              <a:ext uri="{FF2B5EF4-FFF2-40B4-BE49-F238E27FC236}">
                <a16:creationId xmlns:a16="http://schemas.microsoft.com/office/drawing/2014/main" id="{9BEBA878-E71E-8248-BC3C-6B66437AA1A5}"/>
              </a:ext>
            </a:extLst>
          </p:cNvPr>
          <p:cNvSpPr/>
          <p:nvPr/>
        </p:nvSpPr>
        <p:spPr>
          <a:xfrm>
            <a:off x="6253875" y="3124354"/>
            <a:ext cx="307543" cy="295677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50;p24">
            <a:extLst>
              <a:ext uri="{FF2B5EF4-FFF2-40B4-BE49-F238E27FC236}">
                <a16:creationId xmlns:a16="http://schemas.microsoft.com/office/drawing/2014/main" id="{599E5EF9-E4EC-8543-84C8-B3C1AC4A05DF}"/>
              </a:ext>
            </a:extLst>
          </p:cNvPr>
          <p:cNvSpPr/>
          <p:nvPr/>
        </p:nvSpPr>
        <p:spPr>
          <a:xfrm>
            <a:off x="4998894" y="1470837"/>
            <a:ext cx="373708" cy="359289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03F19E-F00D-1244-B873-31A03DA6D337}"/>
              </a:ext>
            </a:extLst>
          </p:cNvPr>
          <p:cNvSpPr/>
          <p:nvPr/>
        </p:nvSpPr>
        <p:spPr>
          <a:xfrm>
            <a:off x="3689405" y="54474"/>
            <a:ext cx="2997642" cy="275233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E302AB-9796-AB48-9EDA-79E1B6FEAC7F}"/>
              </a:ext>
            </a:extLst>
          </p:cNvPr>
          <p:cNvSpPr/>
          <p:nvPr/>
        </p:nvSpPr>
        <p:spPr>
          <a:xfrm>
            <a:off x="2645803" y="2806810"/>
            <a:ext cx="3608072" cy="228221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97548B-4F89-8D4E-90F7-99D6EA63AB70}"/>
              </a:ext>
            </a:extLst>
          </p:cNvPr>
          <p:cNvSpPr/>
          <p:nvPr/>
        </p:nvSpPr>
        <p:spPr>
          <a:xfrm>
            <a:off x="6687047" y="1430641"/>
            <a:ext cx="1945111" cy="296642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03;p18">
            <a:extLst>
              <a:ext uri="{FF2B5EF4-FFF2-40B4-BE49-F238E27FC236}">
                <a16:creationId xmlns:a16="http://schemas.microsoft.com/office/drawing/2014/main" id="{DBD74450-CF73-B946-97A4-BEEE9831C030}"/>
              </a:ext>
            </a:extLst>
          </p:cNvPr>
          <p:cNvSpPr txBox="1">
            <a:spLocks/>
          </p:cNvSpPr>
          <p:nvPr/>
        </p:nvSpPr>
        <p:spPr>
          <a:xfrm>
            <a:off x="283323" y="55435"/>
            <a:ext cx="2491783" cy="137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SzPts val="1100"/>
            </a:pPr>
            <a:r>
              <a:rPr lang="en-US" sz="2800" dirty="0"/>
              <a:t>Example: Hypothesis Composition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E4DF76B-73D7-D340-8A75-9BA51CA15E4C}"/>
              </a:ext>
            </a:extLst>
          </p:cNvPr>
          <p:cNvSpPr/>
          <p:nvPr/>
        </p:nvSpPr>
        <p:spPr>
          <a:xfrm>
            <a:off x="6035688" y="3613040"/>
            <a:ext cx="743918" cy="17048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Odessa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6D3C465-3344-4246-85D3-0097C093DE18}"/>
              </a:ext>
            </a:extLst>
          </p:cNvPr>
          <p:cNvCxnSpPr>
            <a:cxnSpLocks/>
            <a:stCxn id="11" idx="0"/>
            <a:endCxn id="5" idx="4"/>
          </p:cNvCxnSpPr>
          <p:nvPr/>
        </p:nvCxnSpPr>
        <p:spPr>
          <a:xfrm flipV="1">
            <a:off x="6407647" y="3420031"/>
            <a:ext cx="0" cy="193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A6D8E89-4B65-AF4C-A841-233012D70553}"/>
              </a:ext>
            </a:extLst>
          </p:cNvPr>
          <p:cNvSpPr/>
          <p:nvPr/>
        </p:nvSpPr>
        <p:spPr>
          <a:xfrm>
            <a:off x="3879042" y="1565240"/>
            <a:ext cx="743918" cy="17048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Building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2C98E1-7A8D-6247-A850-102EFE5DEF93}"/>
              </a:ext>
            </a:extLst>
          </p:cNvPr>
          <p:cNvCxnSpPr>
            <a:cxnSpLocks/>
            <a:stCxn id="13" idx="3"/>
            <a:endCxn id="6" idx="2"/>
          </p:cNvCxnSpPr>
          <p:nvPr/>
        </p:nvCxnSpPr>
        <p:spPr>
          <a:xfrm>
            <a:off x="4622960" y="1650481"/>
            <a:ext cx="37593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908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3"/>
          <p:cNvSpPr txBox="1">
            <a:spLocks noGrp="1"/>
          </p:cNvSpPr>
          <p:nvPr>
            <p:ph type="title"/>
          </p:nvPr>
        </p:nvSpPr>
        <p:spPr>
          <a:xfrm>
            <a:off x="1321516" y="604052"/>
            <a:ext cx="469762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Hypothesis Enrichment</a:t>
            </a:r>
            <a:endParaRPr dirty="0"/>
          </a:p>
        </p:txBody>
      </p:sp>
      <p:sp>
        <p:nvSpPr>
          <p:cNvPr id="338" name="Google Shape;338;p43"/>
          <p:cNvSpPr txBox="1">
            <a:spLocks noGrp="1"/>
          </p:cNvSpPr>
          <p:nvPr>
            <p:ph type="body" idx="1"/>
          </p:nvPr>
        </p:nvSpPr>
        <p:spPr>
          <a:xfrm>
            <a:off x="1574359" y="1291987"/>
            <a:ext cx="7257942" cy="3344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Hypothesis generated by A* </a:t>
            </a:r>
            <a:r>
              <a:rPr lang="en-US" dirty="0"/>
              <a:t>algorithm</a:t>
            </a:r>
            <a:r>
              <a:rPr lang="en" dirty="0"/>
              <a:t> </a:t>
            </a:r>
            <a:r>
              <a:rPr lang="en" b="1" i="1" dirty="0">
                <a:solidFill>
                  <a:schemeClr val="accent6">
                    <a:lumMod val="75000"/>
                  </a:schemeClr>
                </a:solidFill>
              </a:rPr>
              <a:t>highly matches the core query elements</a:t>
            </a:r>
            <a:r>
              <a:rPr lang="en" dirty="0"/>
              <a:t>(specific edges and entry points) but </a:t>
            </a:r>
            <a:r>
              <a:rPr lang="en" b="1" i="1" dirty="0">
                <a:solidFill>
                  <a:schemeClr val="accent3">
                    <a:lumMod val="75000"/>
                  </a:schemeClr>
                </a:solidFill>
              </a:rPr>
              <a:t>lacks of context</a:t>
            </a:r>
            <a:r>
              <a:rPr lang="en" dirty="0"/>
              <a:t> to the answer.</a:t>
            </a:r>
            <a:endParaRPr dirty="0"/>
          </a:p>
          <a:p>
            <a:pPr algn="just">
              <a:spcBef>
                <a:spcPts val="1200"/>
              </a:spcBef>
            </a:pPr>
            <a:r>
              <a:rPr lang="en-US" dirty="0"/>
              <a:t>Simply increase the size of the hypothesis by including more hops of neighbors is 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expensive and  inaccurate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</a:pPr>
            <a:r>
              <a:rPr lang="en" dirty="0"/>
              <a:t>Strategy: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We generate hypotheses with relative short paths first.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Then we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extend the graph only from the nodes that we are interested</a:t>
            </a:r>
            <a:r>
              <a:rPr lang="en-US" dirty="0"/>
              <a:t>. </a:t>
            </a:r>
          </a:p>
          <a:p>
            <a:pPr lvl="1">
              <a:spcBef>
                <a:spcPts val="600"/>
              </a:spcBef>
            </a:pPr>
            <a:r>
              <a:rPr lang="en-US" b="1" i="1" dirty="0">
                <a:solidFill>
                  <a:schemeClr val="bg2"/>
                </a:solidFill>
              </a:rPr>
              <a:t>And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 only include in the  relevant neighbors that we defined at the beginning.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44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3D9E61-DC21-D346-B17A-0D05AE45B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94" y="1445108"/>
            <a:ext cx="6469231" cy="3142537"/>
          </a:xfrm>
          <a:prstGeom prst="rect">
            <a:avLst/>
          </a:prstGeom>
        </p:spPr>
      </p:pic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747424" y="575950"/>
            <a:ext cx="7974502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Example: Hypotheses </a:t>
            </a:r>
            <a:r>
              <a:rPr lang="en-US" dirty="0"/>
              <a:t>Context Enrichment</a:t>
            </a:r>
            <a:endParaRPr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2B564BE-62A1-2645-97BB-20180579EDA3}"/>
              </a:ext>
            </a:extLst>
          </p:cNvPr>
          <p:cNvSpPr/>
          <p:nvPr/>
        </p:nvSpPr>
        <p:spPr>
          <a:xfrm>
            <a:off x="3658383" y="1780055"/>
            <a:ext cx="511444" cy="17048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Victim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87B79B3-C73E-374C-A8C5-B353BB5444AA}"/>
              </a:ext>
            </a:extLst>
          </p:cNvPr>
          <p:cNvSpPr/>
          <p:nvPr/>
        </p:nvSpPr>
        <p:spPr>
          <a:xfrm>
            <a:off x="2669490" y="2571750"/>
            <a:ext cx="511444" cy="17048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Killer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AB9BCAF-B805-CF48-9FA7-539FE99E6587}"/>
              </a:ext>
            </a:extLst>
          </p:cNvPr>
          <p:cNvSpPr/>
          <p:nvPr/>
        </p:nvSpPr>
        <p:spPr>
          <a:xfrm>
            <a:off x="4455080" y="3025521"/>
            <a:ext cx="743918" cy="17048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Employee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E6D9201-6DD7-3043-BB31-38C2ED4EFD32}"/>
              </a:ext>
            </a:extLst>
          </p:cNvPr>
          <p:cNvSpPr/>
          <p:nvPr/>
        </p:nvSpPr>
        <p:spPr>
          <a:xfrm>
            <a:off x="6057981" y="2855039"/>
            <a:ext cx="1262203" cy="17048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/>
              <a:t>PlaceOfEmployment</a:t>
            </a:r>
            <a:endParaRPr lang="en-US" sz="8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92A43E53-A607-DB46-805C-E8C0A7180C26}"/>
              </a:ext>
            </a:extLst>
          </p:cNvPr>
          <p:cNvSpPr/>
          <p:nvPr/>
        </p:nvSpPr>
        <p:spPr>
          <a:xfrm>
            <a:off x="7218149" y="4083803"/>
            <a:ext cx="813661" cy="278969"/>
          </a:xfrm>
          <a:prstGeom prst="hexago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Context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9E4DA1-44C3-574F-9FA0-7E31913C85F9}"/>
              </a:ext>
            </a:extLst>
          </p:cNvPr>
          <p:cNvCxnSpPr>
            <a:cxnSpLocks/>
          </p:cNvCxnSpPr>
          <p:nvPr/>
        </p:nvCxnSpPr>
        <p:spPr>
          <a:xfrm flipV="1">
            <a:off x="7633172" y="3435927"/>
            <a:ext cx="0" cy="647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0BF2E8-6E3F-6D40-B85C-84925C550CF7}"/>
              </a:ext>
            </a:extLst>
          </p:cNvPr>
          <p:cNvCxnSpPr>
            <a:cxnSpLocks/>
            <a:stCxn id="4" idx="3"/>
          </p:cNvCxnSpPr>
          <p:nvPr/>
        </p:nvCxnSpPr>
        <p:spPr>
          <a:xfrm flipH="1" flipV="1">
            <a:off x="6373091" y="3759865"/>
            <a:ext cx="845058" cy="463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riangle 4">
            <a:extLst>
              <a:ext uri="{FF2B5EF4-FFF2-40B4-BE49-F238E27FC236}">
                <a16:creationId xmlns:a16="http://schemas.microsoft.com/office/drawing/2014/main" id="{68ACDBED-A734-7F4C-9148-841ED96EDC48}"/>
              </a:ext>
            </a:extLst>
          </p:cNvPr>
          <p:cNvSpPr/>
          <p:nvPr/>
        </p:nvSpPr>
        <p:spPr>
          <a:xfrm>
            <a:off x="1009971" y="1497205"/>
            <a:ext cx="235390" cy="202922"/>
          </a:xfrm>
          <a:prstGeom prst="triangle">
            <a:avLst/>
          </a:prstGeom>
          <a:solidFill>
            <a:srgbClr val="838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289007-44A1-A24A-AE61-AC324526834C}"/>
              </a:ext>
            </a:extLst>
          </p:cNvPr>
          <p:cNvSpPr/>
          <p:nvPr/>
        </p:nvSpPr>
        <p:spPr>
          <a:xfrm>
            <a:off x="1444276" y="1497205"/>
            <a:ext cx="216719" cy="216719"/>
          </a:xfrm>
          <a:prstGeom prst="ellipse">
            <a:avLst/>
          </a:prstGeom>
          <a:solidFill>
            <a:srgbClr val="838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3C9C5C54-6456-384F-B95E-EB41DAD20445}"/>
              </a:ext>
            </a:extLst>
          </p:cNvPr>
          <p:cNvSpPr/>
          <p:nvPr/>
        </p:nvSpPr>
        <p:spPr>
          <a:xfrm>
            <a:off x="1009971" y="2054495"/>
            <a:ext cx="235390" cy="202922"/>
          </a:xfrm>
          <a:prstGeom prst="triangle">
            <a:avLst/>
          </a:prstGeom>
          <a:solidFill>
            <a:srgbClr val="97C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3FA8A12-821E-8C43-AEBF-84FD760745FF}"/>
              </a:ext>
            </a:extLst>
          </p:cNvPr>
          <p:cNvSpPr/>
          <p:nvPr/>
        </p:nvSpPr>
        <p:spPr>
          <a:xfrm>
            <a:off x="1444276" y="2065980"/>
            <a:ext cx="216719" cy="216719"/>
          </a:xfrm>
          <a:prstGeom prst="ellipse">
            <a:avLst/>
          </a:prstGeom>
          <a:solidFill>
            <a:srgbClr val="97C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629A15-CB9D-DA46-97DA-5BF80802261A}"/>
              </a:ext>
            </a:extLst>
          </p:cNvPr>
          <p:cNvSpPr txBox="1"/>
          <p:nvPr/>
        </p:nvSpPr>
        <p:spPr>
          <a:xfrm>
            <a:off x="108643" y="1473579"/>
            <a:ext cx="90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>
                    <a:lumMod val="75000"/>
                  </a:schemeClr>
                </a:solidFill>
              </a:rPr>
              <a:t>Core Hypo: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D3FD18-E724-1A40-B16B-37E5CB13AD1A}"/>
              </a:ext>
            </a:extLst>
          </p:cNvPr>
          <p:cNvSpPr txBox="1"/>
          <p:nvPr/>
        </p:nvSpPr>
        <p:spPr>
          <a:xfrm>
            <a:off x="108643" y="2024993"/>
            <a:ext cx="8565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>
                    <a:lumMod val="75000"/>
                  </a:schemeClr>
                </a:solidFill>
              </a:rPr>
              <a:t>Context: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005953-09F8-1E48-BFB1-BD474DA4F114}"/>
              </a:ext>
            </a:extLst>
          </p:cNvPr>
          <p:cNvSpPr/>
          <p:nvPr/>
        </p:nvSpPr>
        <p:spPr>
          <a:xfrm>
            <a:off x="108642" y="1358584"/>
            <a:ext cx="1738265" cy="10134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16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1248925" y="575950"/>
            <a:ext cx="747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Demo: Interactive Hypothesis Visualization with Narratives</a:t>
            </a:r>
            <a:endParaRPr sz="2000" dirty="0"/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3CB2D5A0-D619-754B-8D9D-A1855F30C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274" y="1211810"/>
            <a:ext cx="4110182" cy="3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16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"/>
          <p:cNvSpPr txBox="1">
            <a:spLocks noGrp="1"/>
          </p:cNvSpPr>
          <p:nvPr>
            <p:ph type="title"/>
          </p:nvPr>
        </p:nvSpPr>
        <p:spPr>
          <a:xfrm>
            <a:off x="423600" y="387152"/>
            <a:ext cx="8296800" cy="25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1">
                <a:latin typeface="Lato"/>
                <a:ea typeface="Lato"/>
                <a:cs typeface="Lato"/>
                <a:sym typeface="Lato"/>
              </a:rPr>
              <a:t>Thank You!</a:t>
            </a:r>
            <a:endParaRPr b="0" i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b="1" dirty="0"/>
              <a:t>Introduction</a:t>
            </a:r>
          </a:p>
          <a:p>
            <a:pPr lvl="1" indent="-323850">
              <a:lnSpc>
                <a:spcPct val="150000"/>
              </a:lnSpc>
              <a:spcBef>
                <a:spcPts val="0"/>
              </a:spcBef>
              <a:buSzPts val="1500"/>
            </a:pPr>
            <a:r>
              <a:rPr lang="en-US" sz="1500" dirty="0"/>
              <a:t>Task Definition</a:t>
            </a:r>
          </a:p>
          <a:p>
            <a:pPr lvl="1" indent="-323850">
              <a:lnSpc>
                <a:spcPct val="150000"/>
              </a:lnSpc>
              <a:spcBef>
                <a:spcPts val="0"/>
              </a:spcBef>
              <a:buSzPts val="1500"/>
            </a:pPr>
            <a:r>
              <a:rPr lang="en-US" sz="1500" dirty="0"/>
              <a:t>Old Pipeline Architecture</a:t>
            </a:r>
          </a:p>
          <a:p>
            <a:pPr lvl="1" indent="-323850">
              <a:lnSpc>
                <a:spcPct val="150000"/>
              </a:lnSpc>
              <a:spcBef>
                <a:spcPts val="0"/>
              </a:spcBef>
              <a:buSzPts val="1500"/>
            </a:pPr>
            <a:r>
              <a:rPr lang="en-US" sz="1500" dirty="0"/>
              <a:t> Challenges</a:t>
            </a:r>
          </a:p>
          <a:p>
            <a:pPr lvl="1" indent="-323850">
              <a:lnSpc>
                <a:spcPct val="150000"/>
              </a:lnSpc>
              <a:spcBef>
                <a:spcPts val="0"/>
              </a:spcBef>
              <a:buSzPts val="1500"/>
            </a:pPr>
            <a:r>
              <a:rPr lang="en-US" sz="1500" dirty="0"/>
              <a:t>New Pipeline Architecture</a:t>
            </a:r>
            <a:endParaRPr sz="1500"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 dirty="0"/>
              <a:t>Progress</a:t>
            </a:r>
            <a:endParaRPr b="1" dirty="0"/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500" dirty="0"/>
              <a:t>Query Decomposition</a:t>
            </a:r>
            <a:endParaRPr sz="1500" dirty="0"/>
          </a:p>
          <a:p>
            <a:pPr marL="914400" marR="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500" dirty="0"/>
              <a:t>Hypotheses Composition</a:t>
            </a:r>
            <a:endParaRPr sz="1500" dirty="0"/>
          </a:p>
          <a:p>
            <a:pPr marL="914400" marR="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500" dirty="0"/>
              <a:t>Hypothesis Enrichment</a:t>
            </a:r>
          </a:p>
          <a:p>
            <a:pPr>
              <a:lnSpc>
                <a:spcPct val="150000"/>
              </a:lnSpc>
            </a:pPr>
            <a:r>
              <a:rPr lang="en-US" b="1" dirty="0"/>
              <a:t>New Visualization Tool</a:t>
            </a:r>
            <a:endParaRPr b="1" dirty="0"/>
          </a:p>
        </p:txBody>
      </p:sp>
      <p:sp>
        <p:nvSpPr>
          <p:cNvPr id="77" name="Google Shape;77;p14"/>
          <p:cNvSpPr txBox="1"/>
          <p:nvPr/>
        </p:nvSpPr>
        <p:spPr>
          <a:xfrm>
            <a:off x="382928" y="1782445"/>
            <a:ext cx="3738600" cy="15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46524"/>
                </a:solidFill>
                <a:latin typeface="Raleway"/>
                <a:ea typeface="Raleway"/>
                <a:cs typeface="Raleway"/>
                <a:sym typeface="Raleway"/>
              </a:rPr>
              <a:t>Overview</a:t>
            </a:r>
            <a:endParaRPr sz="3600" b="1">
              <a:solidFill>
                <a:srgbClr val="F4652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555443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1248925" y="616055"/>
            <a:ext cx="747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Task definition</a:t>
            </a:r>
            <a:endParaRPr dirty="0"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1951475" y="1460187"/>
            <a:ext cx="67803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Given :</a:t>
            </a:r>
            <a:endParaRPr lang="en-US" sz="1600" dirty="0"/>
          </a:p>
          <a:p>
            <a:pPr fontAlgn="base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knowledge graph </a:t>
            </a:r>
            <a:r>
              <a:rPr lang="en-US" dirty="0"/>
              <a:t>representation of a set of  web documents </a:t>
            </a:r>
          </a:p>
          <a:p>
            <a:pPr fontAlgn="base">
              <a:buFont typeface="+mj-lt"/>
              <a:buAutoNum type="arabicPeriod"/>
            </a:pPr>
            <a:r>
              <a:rPr lang="en-US" dirty="0"/>
              <a:t>A statement of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information need </a:t>
            </a:r>
            <a:r>
              <a:rPr lang="en-US" dirty="0"/>
              <a:t>(query) </a:t>
            </a: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Generate a set of hypotheses </a:t>
            </a:r>
            <a:r>
              <a:rPr lang="en-US" dirty="0"/>
              <a:t>such that each hypothesis is consistent, coherent and is associated with confidence and coherence scores that are used for ranking. </a:t>
            </a:r>
            <a:br>
              <a:rPr lang="en-US" sz="1600" dirty="0"/>
            </a:b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/>
        </p:nvSpPr>
        <p:spPr>
          <a:xfrm>
            <a:off x="572942" y="102225"/>
            <a:ext cx="7790400" cy="12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err="1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HypoGator</a:t>
            </a:r>
            <a:r>
              <a:rPr lang="en" sz="30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  </a:t>
            </a:r>
            <a:r>
              <a:rPr lang="en" sz="3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System Architecture(M9)</a:t>
            </a:r>
            <a:endParaRPr sz="3000" dirty="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84" name="Google Shape;184;p27"/>
          <p:cNvSpPr/>
          <p:nvPr/>
        </p:nvSpPr>
        <p:spPr>
          <a:xfrm>
            <a:off x="275966" y="3675126"/>
            <a:ext cx="2088936" cy="918000"/>
          </a:xfrm>
          <a:prstGeom prst="flowChartMultidocument">
            <a:avLst/>
          </a:prstGeom>
          <a:solidFill>
            <a:srgbClr val="DDEAF6"/>
          </a:solidFill>
          <a:ln w="28575" cap="flat" cmpd="sng">
            <a:solidFill>
              <a:srgbClr val="1E4E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5" name="Google Shape;185;p27"/>
          <p:cNvSpPr/>
          <p:nvPr/>
        </p:nvSpPr>
        <p:spPr>
          <a:xfrm>
            <a:off x="2481966" y="2535770"/>
            <a:ext cx="2088900" cy="8997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6" name="Google Shape;186;p27"/>
          <p:cNvSpPr/>
          <p:nvPr/>
        </p:nvSpPr>
        <p:spPr>
          <a:xfrm>
            <a:off x="2575640" y="2799355"/>
            <a:ext cx="1892400" cy="591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1100" dirty="0">
                <a:latin typeface="Georgia"/>
                <a:ea typeface="Georgia"/>
                <a:cs typeface="Georgia"/>
                <a:sym typeface="Georgia"/>
              </a:rPr>
              <a:t>Local Graph Expansion</a:t>
            </a:r>
            <a:endParaRPr sz="1100" dirty="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1100" dirty="0">
                <a:latin typeface="Georgia"/>
                <a:ea typeface="Georgia"/>
                <a:cs typeface="Georgia"/>
                <a:sym typeface="Georgia"/>
              </a:rPr>
              <a:t>A* Algorithm</a:t>
            </a:r>
            <a:endParaRPr sz="1100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7" name="Google Shape;187;p27"/>
          <p:cNvSpPr/>
          <p:nvPr/>
        </p:nvSpPr>
        <p:spPr>
          <a:xfrm>
            <a:off x="2575645" y="2581216"/>
            <a:ext cx="1892400" cy="1728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Candidate Hypothesis Gen.</a:t>
            </a:r>
            <a:endParaRPr sz="950" b="1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8" name="Google Shape;188;p27"/>
          <p:cNvSpPr/>
          <p:nvPr/>
        </p:nvSpPr>
        <p:spPr>
          <a:xfrm>
            <a:off x="4735089" y="2535770"/>
            <a:ext cx="2088900" cy="8997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9" name="Google Shape;189;p27"/>
          <p:cNvSpPr/>
          <p:nvPr/>
        </p:nvSpPr>
        <p:spPr>
          <a:xfrm>
            <a:off x="4828764" y="2799355"/>
            <a:ext cx="1892400" cy="591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Georgia"/>
                <a:ea typeface="Georgia"/>
                <a:cs typeface="Georgia"/>
                <a:sym typeface="Georgia"/>
              </a:rPr>
              <a:t>Hierarchical Logical Inconsistency Detection</a:t>
            </a:r>
            <a:endParaRPr sz="1100" i="0" u="none" strike="noStrike" cap="none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0" name="Google Shape;190;p27"/>
          <p:cNvSpPr/>
          <p:nvPr/>
        </p:nvSpPr>
        <p:spPr>
          <a:xfrm>
            <a:off x="4828764" y="2581215"/>
            <a:ext cx="1892400" cy="1728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Inconsistency feature</a:t>
            </a:r>
            <a:endParaRPr sz="12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1" name="Google Shape;191;p27"/>
          <p:cNvSpPr/>
          <p:nvPr/>
        </p:nvSpPr>
        <p:spPr>
          <a:xfrm>
            <a:off x="7010859" y="2535770"/>
            <a:ext cx="2088900" cy="8997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2" name="Google Shape;192;p27"/>
          <p:cNvSpPr/>
          <p:nvPr/>
        </p:nvSpPr>
        <p:spPr>
          <a:xfrm>
            <a:off x="7104534" y="2799355"/>
            <a:ext cx="1892400" cy="591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1100">
                <a:latin typeface="Georgia"/>
                <a:ea typeface="Georgia"/>
                <a:cs typeface="Georgia"/>
                <a:sym typeface="Georgia"/>
              </a:rPr>
              <a:t>Query Relevance</a:t>
            </a:r>
            <a:endParaRPr sz="11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1100">
                <a:latin typeface="Georgia"/>
                <a:ea typeface="Georgia"/>
                <a:cs typeface="Georgia"/>
                <a:sym typeface="Georgia"/>
              </a:rPr>
              <a:t>Edge Intensity</a:t>
            </a:r>
            <a:endParaRPr sz="11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1100">
                <a:latin typeface="Georgia"/>
                <a:ea typeface="Georgia"/>
                <a:cs typeface="Georgia"/>
                <a:sym typeface="Georgia"/>
              </a:rPr>
              <a:t>Entity Correlation</a:t>
            </a:r>
            <a:endParaRPr sz="11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3" name="Google Shape;193;p27"/>
          <p:cNvSpPr/>
          <p:nvPr/>
        </p:nvSpPr>
        <p:spPr>
          <a:xfrm>
            <a:off x="7104534" y="2581215"/>
            <a:ext cx="1892400" cy="1728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Coherence feature</a:t>
            </a:r>
            <a:endParaRPr sz="12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4" name="Google Shape;194;p27"/>
          <p:cNvSpPr/>
          <p:nvPr/>
        </p:nvSpPr>
        <p:spPr>
          <a:xfrm>
            <a:off x="2481966" y="1426877"/>
            <a:ext cx="2088900" cy="8997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5" name="Google Shape;195;p27"/>
          <p:cNvSpPr/>
          <p:nvPr/>
        </p:nvSpPr>
        <p:spPr>
          <a:xfrm>
            <a:off x="2575640" y="1690462"/>
            <a:ext cx="1892400" cy="591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0" u="none" strike="noStrike" cap="none" dirty="0">
                <a:latin typeface="Georgia"/>
                <a:ea typeface="Georgia"/>
                <a:cs typeface="Georgia"/>
                <a:sym typeface="Georgia"/>
              </a:rPr>
              <a:t>String/offset Similarity Entry Point Extraction</a:t>
            </a:r>
            <a:endParaRPr sz="1100" i="0" u="none" strike="noStrike" cap="none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27"/>
          <p:cNvSpPr/>
          <p:nvPr/>
        </p:nvSpPr>
        <p:spPr>
          <a:xfrm>
            <a:off x="2575640" y="1472322"/>
            <a:ext cx="1892400" cy="1728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Query-Processor</a:t>
            </a:r>
            <a:endParaRPr sz="1100" b="1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7" name="Google Shape;197;p27"/>
          <p:cNvSpPr/>
          <p:nvPr/>
        </p:nvSpPr>
        <p:spPr>
          <a:xfrm>
            <a:off x="4735089" y="3662849"/>
            <a:ext cx="2088900" cy="8997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8" name="Google Shape;198;p27"/>
          <p:cNvSpPr/>
          <p:nvPr/>
        </p:nvSpPr>
        <p:spPr>
          <a:xfrm>
            <a:off x="4828764" y="3926434"/>
            <a:ext cx="1892400" cy="591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0" u="none" strike="noStrike" cap="none" dirty="0">
                <a:latin typeface="Georgia"/>
                <a:ea typeface="Georgia"/>
                <a:cs typeface="Georgia"/>
                <a:sym typeface="Georgia"/>
              </a:rPr>
              <a:t>String/offset Similarity</a:t>
            </a:r>
            <a:endParaRPr sz="1100" i="0" u="none" strike="noStrike" cap="none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27"/>
          <p:cNvSpPr/>
          <p:nvPr/>
        </p:nvSpPr>
        <p:spPr>
          <a:xfrm>
            <a:off x="4828764" y="3708294"/>
            <a:ext cx="1892400" cy="1728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Hypothesis Clustering</a:t>
            </a:r>
            <a:endParaRPr sz="12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0" name="Google Shape;200;p27"/>
          <p:cNvSpPr/>
          <p:nvPr/>
        </p:nvSpPr>
        <p:spPr>
          <a:xfrm>
            <a:off x="7010859" y="3662849"/>
            <a:ext cx="2088900" cy="8997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1" name="Google Shape;201;p27"/>
          <p:cNvSpPr/>
          <p:nvPr/>
        </p:nvSpPr>
        <p:spPr>
          <a:xfrm>
            <a:off x="7104534" y="3926434"/>
            <a:ext cx="1892400" cy="591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1100" dirty="0">
                <a:latin typeface="Georgia"/>
                <a:ea typeface="Georgia"/>
                <a:cs typeface="Georgia"/>
                <a:sym typeface="Georgia"/>
              </a:rPr>
              <a:t>Score calculation</a:t>
            </a:r>
            <a:endParaRPr sz="1100" dirty="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1100" dirty="0">
                <a:latin typeface="Georgia"/>
                <a:ea typeface="Georgia"/>
                <a:cs typeface="Georgia"/>
                <a:sym typeface="Georgia"/>
              </a:rPr>
              <a:t>Ensemble</a:t>
            </a:r>
            <a:endParaRPr sz="1100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2" name="Google Shape;202;p27"/>
          <p:cNvSpPr/>
          <p:nvPr/>
        </p:nvSpPr>
        <p:spPr>
          <a:xfrm>
            <a:off x="7104534" y="3708294"/>
            <a:ext cx="1892400" cy="1728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b="1">
                <a:solidFill>
                  <a:schemeClr val="dk1"/>
                </a:solidFill>
              </a:rPr>
              <a:t>Confidence Computation</a:t>
            </a:r>
            <a:endParaRPr sz="115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03" name="Google Shape;203;p27"/>
          <p:cNvCxnSpPr>
            <a:stCxn id="194" idx="2"/>
            <a:endCxn id="185" idx="0"/>
          </p:cNvCxnSpPr>
          <p:nvPr/>
        </p:nvCxnSpPr>
        <p:spPr>
          <a:xfrm>
            <a:off x="3526416" y="2326577"/>
            <a:ext cx="0" cy="209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4" name="Google Shape;204;p27"/>
          <p:cNvCxnSpPr>
            <a:stCxn id="185" idx="3"/>
            <a:endCxn id="188" idx="1"/>
          </p:cNvCxnSpPr>
          <p:nvPr/>
        </p:nvCxnSpPr>
        <p:spPr>
          <a:xfrm>
            <a:off x="4570866" y="2985620"/>
            <a:ext cx="1641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5" name="Google Shape;205;p27"/>
          <p:cNvCxnSpPr>
            <a:stCxn id="188" idx="3"/>
            <a:endCxn id="191" idx="1"/>
          </p:cNvCxnSpPr>
          <p:nvPr/>
        </p:nvCxnSpPr>
        <p:spPr>
          <a:xfrm>
            <a:off x="6823989" y="2985620"/>
            <a:ext cx="186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6" name="Google Shape;206;p27"/>
          <p:cNvCxnSpPr>
            <a:stCxn id="191" idx="2"/>
            <a:endCxn id="200" idx="0"/>
          </p:cNvCxnSpPr>
          <p:nvPr/>
        </p:nvCxnSpPr>
        <p:spPr>
          <a:xfrm>
            <a:off x="8055309" y="3435470"/>
            <a:ext cx="0" cy="227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7" name="Google Shape;207;p27"/>
          <p:cNvCxnSpPr>
            <a:stCxn id="200" idx="1"/>
            <a:endCxn id="197" idx="3"/>
          </p:cNvCxnSpPr>
          <p:nvPr/>
        </p:nvCxnSpPr>
        <p:spPr>
          <a:xfrm rot="10800000">
            <a:off x="6823959" y="4112699"/>
            <a:ext cx="186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8" name="Google Shape;208;p27"/>
          <p:cNvCxnSpPr>
            <a:stCxn id="197" idx="1"/>
            <a:endCxn id="184" idx="3"/>
          </p:cNvCxnSpPr>
          <p:nvPr/>
        </p:nvCxnSpPr>
        <p:spPr>
          <a:xfrm flipH="1">
            <a:off x="2364789" y="4112699"/>
            <a:ext cx="2370300" cy="21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9" name="Google Shape;209;p27"/>
          <p:cNvSpPr/>
          <p:nvPr/>
        </p:nvSpPr>
        <p:spPr>
          <a:xfrm>
            <a:off x="355714" y="3932140"/>
            <a:ext cx="1639500" cy="4482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 dirty="0">
                <a:latin typeface="Georgia"/>
                <a:ea typeface="Georgia"/>
                <a:cs typeface="Georgia"/>
                <a:sym typeface="Georgia"/>
              </a:rPr>
              <a:t>AIDA Hypothesis</a:t>
            </a:r>
            <a:endParaRPr sz="1400" b="1" i="0" u="none" strike="noStrike" cap="none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0" name="Google Shape;210;p27"/>
          <p:cNvSpPr/>
          <p:nvPr/>
        </p:nvSpPr>
        <p:spPr>
          <a:xfrm>
            <a:off x="776538" y="2595520"/>
            <a:ext cx="1488649" cy="787211"/>
          </a:xfrm>
          <a:prstGeom prst="flowChartMagneticDisk">
            <a:avLst/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1" name="Google Shape;211;p27"/>
          <p:cNvSpPr/>
          <p:nvPr/>
        </p:nvSpPr>
        <p:spPr>
          <a:xfrm>
            <a:off x="775386" y="1587285"/>
            <a:ext cx="1490995" cy="590854"/>
          </a:xfrm>
          <a:prstGeom prst="flowChartPunchedCard">
            <a:avLst/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2" name="Google Shape;212;p27"/>
          <p:cNvSpPr/>
          <p:nvPr/>
        </p:nvSpPr>
        <p:spPr>
          <a:xfrm>
            <a:off x="889337" y="3015798"/>
            <a:ext cx="1263000" cy="1578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" sz="1400" b="1">
                <a:latin typeface="Cambria"/>
                <a:ea typeface="Cambria"/>
                <a:cs typeface="Cambria"/>
                <a:sym typeface="Cambria"/>
              </a:rPr>
              <a:t>A2</a:t>
            </a:r>
            <a:r>
              <a:rPr lang="en" sz="1400" b="1" i="0" u="none" strike="noStrike" cap="none">
                <a:latin typeface="Cambria"/>
                <a:ea typeface="Cambria"/>
                <a:cs typeface="Cambria"/>
                <a:sym typeface="Cambria"/>
              </a:rPr>
              <a:t> KB</a:t>
            </a:r>
            <a:endParaRPr sz="1400" b="1" i="0" u="none" strike="noStrike" cap="none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3" name="Google Shape;213;p27"/>
          <p:cNvSpPr/>
          <p:nvPr/>
        </p:nvSpPr>
        <p:spPr>
          <a:xfrm>
            <a:off x="796842" y="1789937"/>
            <a:ext cx="1458900" cy="3681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latin typeface="Georgia"/>
                <a:ea typeface="Georgia"/>
                <a:cs typeface="Georgia"/>
                <a:sym typeface="Georgia"/>
              </a:rPr>
              <a:t>Information need</a:t>
            </a:r>
            <a:endParaRPr sz="1100" b="1" i="0" u="none" strike="noStrike" cap="none"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14" name="Google Shape;214;p27"/>
          <p:cNvCxnSpPr>
            <a:stCxn id="211" idx="3"/>
            <a:endCxn id="194" idx="1"/>
          </p:cNvCxnSpPr>
          <p:nvPr/>
        </p:nvCxnSpPr>
        <p:spPr>
          <a:xfrm rot="10800000" flipH="1">
            <a:off x="2266380" y="1876712"/>
            <a:ext cx="215700" cy="6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15" name="Google Shape;215;p27"/>
          <p:cNvCxnSpPr>
            <a:stCxn id="210" idx="4"/>
            <a:endCxn id="185" idx="1"/>
          </p:cNvCxnSpPr>
          <p:nvPr/>
        </p:nvCxnSpPr>
        <p:spPr>
          <a:xfrm rot="10800000" flipH="1">
            <a:off x="2265187" y="2985525"/>
            <a:ext cx="216900" cy="3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6" name="Google Shape;216;p27"/>
          <p:cNvSpPr/>
          <p:nvPr/>
        </p:nvSpPr>
        <p:spPr>
          <a:xfrm>
            <a:off x="773839" y="2525736"/>
            <a:ext cx="1488600" cy="279900"/>
          </a:xfrm>
          <a:prstGeom prst="ellipse">
            <a:avLst/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7"/>
          <p:cNvSpPr/>
          <p:nvPr/>
        </p:nvSpPr>
        <p:spPr>
          <a:xfrm>
            <a:off x="773839" y="2461999"/>
            <a:ext cx="1488600" cy="279900"/>
          </a:xfrm>
          <a:prstGeom prst="ellipse">
            <a:avLst/>
          </a:prstGeom>
          <a:solidFill>
            <a:srgbClr val="DDEAF6"/>
          </a:solidFill>
          <a:ln w="28575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8" name="Google Shape;218;p27"/>
          <p:cNvCxnSpPr/>
          <p:nvPr/>
        </p:nvCxnSpPr>
        <p:spPr>
          <a:xfrm>
            <a:off x="8050716" y="3444615"/>
            <a:ext cx="0" cy="209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6" grpId="0" animBg="1"/>
      <p:bldP spid="2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>
            <a:spLocks noGrp="1"/>
          </p:cNvSpPr>
          <p:nvPr>
            <p:ph type="title"/>
          </p:nvPr>
        </p:nvSpPr>
        <p:spPr>
          <a:xfrm>
            <a:off x="1248925" y="615705"/>
            <a:ext cx="747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A* Algorithm</a:t>
            </a:r>
            <a:endParaRPr dirty="0"/>
          </a:p>
        </p:txBody>
      </p:sp>
      <p:sp>
        <p:nvSpPr>
          <p:cNvPr id="245" name="Google Shape;245;p31"/>
          <p:cNvSpPr txBox="1">
            <a:spLocks noGrp="1"/>
          </p:cNvSpPr>
          <p:nvPr>
            <p:ph type="body" idx="1"/>
          </p:nvPr>
        </p:nvSpPr>
        <p:spPr>
          <a:xfrm>
            <a:off x="1951475" y="1389044"/>
            <a:ext cx="67803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The core hypothesis generation algorithm(A*) used in the </a:t>
            </a:r>
            <a:r>
              <a:rPr lang="en-US" dirty="0" err="1"/>
              <a:t>HypoGator</a:t>
            </a:r>
            <a:r>
              <a:rPr lang="en-US" dirty="0"/>
              <a:t> is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based on local graph expansion</a:t>
            </a:r>
            <a:r>
              <a:rPr lang="en-US" dirty="0"/>
              <a:t>. </a:t>
            </a:r>
          </a:p>
          <a:p>
            <a:pPr>
              <a:spcBef>
                <a:spcPts val="1200"/>
              </a:spcBef>
            </a:pPr>
            <a:r>
              <a:rPr lang="en-US" b="1" i="1" dirty="0">
                <a:solidFill>
                  <a:schemeClr val="bg2"/>
                </a:solidFill>
              </a:rPr>
              <a:t>It generates connected hypothesis graph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by visiting paths </a:t>
            </a:r>
            <a:r>
              <a:rPr lang="en-US" b="1" i="1" dirty="0">
                <a:solidFill>
                  <a:schemeClr val="bg2"/>
                </a:solidFill>
              </a:rPr>
              <a:t>starting from an entry point.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A simple information need can be answered with a path</a:t>
            </a:r>
            <a:r>
              <a:rPr lang="en-US" dirty="0"/>
              <a:t>, all of the explicit elements may be visited by walking paths starting from the entry point(s).</a:t>
            </a:r>
          </a:p>
        </p:txBody>
      </p:sp>
    </p:spTree>
    <p:extLst>
      <p:ext uri="{BB962C8B-B14F-4D97-AF65-F5344CB8AC3E}">
        <p14:creationId xmlns:p14="http://schemas.microsoft.com/office/powerpoint/2010/main" val="662371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>
            <a:spLocks noGrp="1"/>
          </p:cNvSpPr>
          <p:nvPr>
            <p:ph type="title"/>
          </p:nvPr>
        </p:nvSpPr>
        <p:spPr>
          <a:xfrm>
            <a:off x="1248925" y="615705"/>
            <a:ext cx="747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Challenges</a:t>
            </a:r>
            <a:endParaRPr dirty="0"/>
          </a:p>
        </p:txBody>
      </p:sp>
      <p:sp>
        <p:nvSpPr>
          <p:cNvPr id="245" name="Google Shape;245;p31"/>
          <p:cNvSpPr txBox="1">
            <a:spLocks noGrp="1"/>
          </p:cNvSpPr>
          <p:nvPr>
            <p:ph type="body" idx="1"/>
          </p:nvPr>
        </p:nvSpPr>
        <p:spPr>
          <a:xfrm>
            <a:off x="1951475" y="1389044"/>
            <a:ext cx="268518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 dirty="0"/>
              <a:t>Complex Queries</a:t>
            </a:r>
          </a:p>
        </p:txBody>
      </p:sp>
    </p:spTree>
    <p:extLst>
      <p:ext uri="{BB962C8B-B14F-4D97-AF65-F5344CB8AC3E}">
        <p14:creationId xmlns:p14="http://schemas.microsoft.com/office/powerpoint/2010/main" val="252053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>
            <a:spLocks noGrp="1"/>
          </p:cNvSpPr>
          <p:nvPr>
            <p:ph type="title"/>
          </p:nvPr>
        </p:nvSpPr>
        <p:spPr>
          <a:xfrm>
            <a:off x="851762" y="615705"/>
            <a:ext cx="4856307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Simple Query</a:t>
            </a:r>
            <a:endParaRPr dirty="0"/>
          </a:p>
        </p:txBody>
      </p:sp>
      <p:pic>
        <p:nvPicPr>
          <p:cNvPr id="7" name="Google Shape;145;p24">
            <a:extLst>
              <a:ext uri="{FF2B5EF4-FFF2-40B4-BE49-F238E27FC236}">
                <a16:creationId xmlns:a16="http://schemas.microsoft.com/office/drawing/2014/main" id="{BE2D014C-509C-C24D-94D3-75FC602ADBB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2187" y="1057596"/>
            <a:ext cx="2821009" cy="25853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0;p24">
            <a:extLst>
              <a:ext uri="{FF2B5EF4-FFF2-40B4-BE49-F238E27FC236}">
                <a16:creationId xmlns:a16="http://schemas.microsoft.com/office/drawing/2014/main" id="{F9DFFFD0-8C8C-AE4F-A00B-CE2E74F08285}"/>
              </a:ext>
            </a:extLst>
          </p:cNvPr>
          <p:cNvSpPr/>
          <p:nvPr/>
        </p:nvSpPr>
        <p:spPr>
          <a:xfrm>
            <a:off x="6678968" y="836926"/>
            <a:ext cx="712394" cy="720560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F399D-0F47-424F-9EC2-0D0523C7BD4D}"/>
              </a:ext>
            </a:extLst>
          </p:cNvPr>
          <p:cNvSpPr txBox="1"/>
          <p:nvPr/>
        </p:nvSpPr>
        <p:spPr>
          <a:xfrm>
            <a:off x="5708069" y="3789113"/>
            <a:ext cx="2862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>
                    <a:lumMod val="75000"/>
                  </a:schemeClr>
                </a:solidFill>
              </a:rPr>
              <a:t> Who is the attacker of the violence in Odessa and who/what is the target?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2FBA0A-04FD-A94C-A1EF-1979CCAF6BE1}"/>
              </a:ext>
            </a:extLst>
          </p:cNvPr>
          <p:cNvSpPr/>
          <p:nvPr/>
        </p:nvSpPr>
        <p:spPr>
          <a:xfrm>
            <a:off x="5708069" y="763168"/>
            <a:ext cx="2862876" cy="29184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245;p31">
            <a:extLst>
              <a:ext uri="{FF2B5EF4-FFF2-40B4-BE49-F238E27FC236}">
                <a16:creationId xmlns:a16="http://schemas.microsoft.com/office/drawing/2014/main" id="{1240BEB5-D235-FE46-8226-3781B06E68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143" y="1377346"/>
            <a:ext cx="4856307" cy="24539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1600" b="1" i="1" dirty="0"/>
              <a:t>Query Graph: </a:t>
            </a:r>
            <a:r>
              <a:rPr lang="en-US" sz="1600" dirty="0"/>
              <a:t>A statement of information need is a subgraph pattern with </a:t>
            </a:r>
            <a:r>
              <a:rPr lang="en-US" sz="1600" b="1" i="1" dirty="0">
                <a:solidFill>
                  <a:schemeClr val="accent6">
                    <a:lumMod val="75000"/>
                  </a:schemeClr>
                </a:solidFill>
              </a:rPr>
              <a:t>event/relation types and entities as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nodes</a:t>
            </a:r>
            <a:r>
              <a:rPr lang="en-US" sz="1600" dirty="0"/>
              <a:t>, </a:t>
            </a:r>
            <a:r>
              <a:rPr lang="en-US" sz="1600" b="1" i="1" dirty="0">
                <a:solidFill>
                  <a:schemeClr val="accent6">
                    <a:lumMod val="75000"/>
                  </a:schemeClr>
                </a:solidFill>
              </a:rPr>
              <a:t>event/relation argument roles as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edges</a:t>
            </a:r>
            <a:r>
              <a:rPr lang="en-US" sz="1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/>
              <a:t>and </a:t>
            </a:r>
            <a:r>
              <a:rPr lang="en-US" sz="1600" b="1" i="1" dirty="0">
                <a:solidFill>
                  <a:schemeClr val="accent6">
                    <a:lumMod val="75000"/>
                  </a:schemeClr>
                </a:solidFill>
              </a:rPr>
              <a:t>a set of grounded entities known as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entry points</a:t>
            </a:r>
            <a:r>
              <a:rPr lang="en-US" sz="1600" dirty="0"/>
              <a:t>. </a:t>
            </a:r>
          </a:p>
          <a:p>
            <a:pPr algn="just">
              <a:spcBef>
                <a:spcPts val="1200"/>
              </a:spcBef>
            </a:pPr>
            <a:r>
              <a:rPr lang="en-US" sz="1600" b="1" i="1" dirty="0"/>
              <a:t>Simple Query: </a:t>
            </a:r>
            <a:r>
              <a:rPr lang="en-US" sz="1600" dirty="0"/>
              <a:t> if each </a:t>
            </a:r>
            <a:r>
              <a:rPr lang="en-US" sz="1600" b="1" i="1">
                <a:solidFill>
                  <a:schemeClr val="accent3">
                    <a:lumMod val="75000"/>
                  </a:schemeClr>
                </a:solidFill>
              </a:rPr>
              <a:t>entry point </a:t>
            </a:r>
            <a:r>
              <a:rPr lang="en-US" sz="1600" b="1" i="1" dirty="0">
                <a:solidFill>
                  <a:schemeClr val="accent3">
                    <a:lumMod val="75000"/>
                  </a:schemeClr>
                </a:solidFill>
              </a:rPr>
              <a:t>is used as the argument of only one event/relation.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0BC2382E-FD1A-E243-B758-A9FA053B8FC2}"/>
              </a:ext>
            </a:extLst>
          </p:cNvPr>
          <p:cNvSpPr/>
          <p:nvPr/>
        </p:nvSpPr>
        <p:spPr>
          <a:xfrm>
            <a:off x="7579844" y="1557486"/>
            <a:ext cx="712394" cy="435472"/>
          </a:xfrm>
          <a:prstGeom prst="hexag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/>
              <a:t>Entry Point</a:t>
            </a:r>
          </a:p>
        </p:txBody>
      </p:sp>
      <p:cxnSp>
        <p:nvCxnSpPr>
          <p:cNvPr id="14" name="Google Shape;157;p24">
            <a:extLst>
              <a:ext uri="{FF2B5EF4-FFF2-40B4-BE49-F238E27FC236}">
                <a16:creationId xmlns:a16="http://schemas.microsoft.com/office/drawing/2014/main" id="{E77AD16F-324D-194A-8D4E-6F4178E723C4}"/>
              </a:ext>
            </a:extLst>
          </p:cNvPr>
          <p:cNvCxnSpPr>
            <a:cxnSpLocks/>
            <a:stCxn id="13" idx="4"/>
            <a:endCxn id="8" idx="6"/>
          </p:cNvCxnSpPr>
          <p:nvPr/>
        </p:nvCxnSpPr>
        <p:spPr>
          <a:xfrm flipH="1" flipV="1">
            <a:off x="7391362" y="1197206"/>
            <a:ext cx="297350" cy="36028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9EC0944-F274-F947-B66D-82994A84B8FB}"/>
              </a:ext>
            </a:extLst>
          </p:cNvPr>
          <p:cNvSpPr/>
          <p:nvPr/>
        </p:nvSpPr>
        <p:spPr>
          <a:xfrm>
            <a:off x="5742187" y="933406"/>
            <a:ext cx="871049" cy="263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Odessa City</a:t>
            </a:r>
          </a:p>
        </p:txBody>
      </p:sp>
    </p:spTree>
    <p:extLst>
      <p:ext uri="{BB962C8B-B14F-4D97-AF65-F5344CB8AC3E}">
        <p14:creationId xmlns:p14="http://schemas.microsoft.com/office/powerpoint/2010/main" val="2230618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>
            <a:spLocks noGrp="1"/>
          </p:cNvSpPr>
          <p:nvPr>
            <p:ph type="title"/>
          </p:nvPr>
        </p:nvSpPr>
        <p:spPr>
          <a:xfrm>
            <a:off x="656597" y="609471"/>
            <a:ext cx="3323075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Complex Query</a:t>
            </a:r>
            <a:endParaRPr dirty="0"/>
          </a:p>
        </p:txBody>
      </p:sp>
      <p:sp>
        <p:nvSpPr>
          <p:cNvPr id="12" name="Google Shape;245;p31">
            <a:extLst>
              <a:ext uri="{FF2B5EF4-FFF2-40B4-BE49-F238E27FC236}">
                <a16:creationId xmlns:a16="http://schemas.microsoft.com/office/drawing/2014/main" id="{1240BEB5-D235-FE46-8226-3781B06E68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2583" y="1344784"/>
            <a:ext cx="3527090" cy="27653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i="1" dirty="0"/>
              <a:t>Complex Query: 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if </a:t>
            </a:r>
            <a:r>
              <a:rPr lang="en-US" sz="1600" dirty="0"/>
              <a:t>an information need has </a:t>
            </a:r>
            <a:r>
              <a:rPr lang="en-US" sz="1600" b="1" i="1" dirty="0">
                <a:solidFill>
                  <a:schemeClr val="accent6">
                    <a:lumMod val="75000"/>
                  </a:schemeClr>
                </a:solidFill>
              </a:rPr>
              <a:t>entry points that are shared by multiple events/relations </a:t>
            </a:r>
            <a:r>
              <a:rPr lang="en-US" sz="1600" dirty="0"/>
              <a:t>developing into a star-like structure.</a:t>
            </a:r>
          </a:p>
          <a:p>
            <a:endParaRPr lang="en-US" dirty="0"/>
          </a:p>
          <a:p>
            <a:pPr>
              <a:spcBef>
                <a:spcPts val="1200"/>
              </a:spcBef>
            </a:pPr>
            <a:endParaRPr lang="en-US" sz="1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Google Shape;144;p24">
            <a:extLst>
              <a:ext uri="{FF2B5EF4-FFF2-40B4-BE49-F238E27FC236}">
                <a16:creationId xmlns:a16="http://schemas.microsoft.com/office/drawing/2014/main" id="{71A165A1-4BEE-B641-BD7D-51CA5E14528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4558" y="529208"/>
            <a:ext cx="5090445" cy="416286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48;p24">
            <a:extLst>
              <a:ext uri="{FF2B5EF4-FFF2-40B4-BE49-F238E27FC236}">
                <a16:creationId xmlns:a16="http://schemas.microsoft.com/office/drawing/2014/main" id="{093309C6-24DB-4E44-93A6-35AD3433284F}"/>
              </a:ext>
            </a:extLst>
          </p:cNvPr>
          <p:cNvSpPr/>
          <p:nvPr/>
        </p:nvSpPr>
        <p:spPr>
          <a:xfrm>
            <a:off x="6429780" y="1575567"/>
            <a:ext cx="694200" cy="702000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48;p24">
            <a:extLst>
              <a:ext uri="{FF2B5EF4-FFF2-40B4-BE49-F238E27FC236}">
                <a16:creationId xmlns:a16="http://schemas.microsoft.com/office/drawing/2014/main" id="{983BB99E-B182-BD47-A87E-BE3B1E0988B9}"/>
              </a:ext>
            </a:extLst>
          </p:cNvPr>
          <p:cNvSpPr/>
          <p:nvPr/>
        </p:nvSpPr>
        <p:spPr>
          <a:xfrm>
            <a:off x="8256364" y="534611"/>
            <a:ext cx="694200" cy="702000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" name="Google Shape;157;p24">
            <a:extLst>
              <a:ext uri="{FF2B5EF4-FFF2-40B4-BE49-F238E27FC236}">
                <a16:creationId xmlns:a16="http://schemas.microsoft.com/office/drawing/2014/main" id="{4F4A4472-5120-C54F-909D-29AFA46813D2}"/>
              </a:ext>
            </a:extLst>
          </p:cNvPr>
          <p:cNvCxnSpPr>
            <a:cxnSpLocks/>
            <a:stCxn id="16" idx="5"/>
            <a:endCxn id="27" idx="3"/>
          </p:cNvCxnSpPr>
          <p:nvPr/>
        </p:nvCxnSpPr>
        <p:spPr>
          <a:xfrm>
            <a:off x="7022317" y="2174761"/>
            <a:ext cx="971435" cy="625457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6" name="Google Shape;159;p24">
            <a:extLst>
              <a:ext uri="{FF2B5EF4-FFF2-40B4-BE49-F238E27FC236}">
                <a16:creationId xmlns:a16="http://schemas.microsoft.com/office/drawing/2014/main" id="{3C296B47-3452-6446-9F1A-DD86537C6C20}"/>
              </a:ext>
            </a:extLst>
          </p:cNvPr>
          <p:cNvCxnSpPr>
            <a:cxnSpLocks/>
            <a:stCxn id="17" idx="4"/>
            <a:endCxn id="27" idx="5"/>
          </p:cNvCxnSpPr>
          <p:nvPr/>
        </p:nvCxnSpPr>
        <p:spPr>
          <a:xfrm flipH="1">
            <a:off x="8534934" y="1236611"/>
            <a:ext cx="68530" cy="1368363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7" name="Hexagon 26">
            <a:extLst>
              <a:ext uri="{FF2B5EF4-FFF2-40B4-BE49-F238E27FC236}">
                <a16:creationId xmlns:a16="http://schemas.microsoft.com/office/drawing/2014/main" id="{B3E1F967-F1A7-624B-B17B-2D83F87301EA}"/>
              </a:ext>
            </a:extLst>
          </p:cNvPr>
          <p:cNvSpPr/>
          <p:nvPr/>
        </p:nvSpPr>
        <p:spPr>
          <a:xfrm>
            <a:off x="7993752" y="2604974"/>
            <a:ext cx="638804" cy="390487"/>
          </a:xfrm>
          <a:prstGeom prst="hexag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Entry Point</a:t>
            </a:r>
          </a:p>
        </p:txBody>
      </p:sp>
    </p:spTree>
    <p:extLst>
      <p:ext uri="{BB962C8B-B14F-4D97-AF65-F5344CB8AC3E}">
        <p14:creationId xmlns:p14="http://schemas.microsoft.com/office/powerpoint/2010/main" val="4081987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>
            <a:spLocks noGrp="1"/>
          </p:cNvSpPr>
          <p:nvPr>
            <p:ph type="title"/>
          </p:nvPr>
        </p:nvSpPr>
        <p:spPr>
          <a:xfrm>
            <a:off x="1248925" y="615705"/>
            <a:ext cx="7473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Challenges</a:t>
            </a:r>
            <a:endParaRPr dirty="0"/>
          </a:p>
        </p:txBody>
      </p:sp>
      <p:sp>
        <p:nvSpPr>
          <p:cNvPr id="245" name="Google Shape;245;p31"/>
          <p:cNvSpPr txBox="1">
            <a:spLocks noGrp="1"/>
          </p:cNvSpPr>
          <p:nvPr>
            <p:ph type="body" idx="1"/>
          </p:nvPr>
        </p:nvSpPr>
        <p:spPr>
          <a:xfrm>
            <a:off x="1951475" y="1389044"/>
            <a:ext cx="6780300" cy="3328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US" dirty="0"/>
              <a:t>Complex Queries</a:t>
            </a:r>
          </a:p>
          <a:p>
            <a:pPr lvl="1" indent="-342900">
              <a:spcBef>
                <a:spcPts val="600"/>
              </a:spcBef>
              <a:buSzPts val="1800"/>
              <a:buFont typeface="Courier New" panose="02070309020205020404" pitchFamily="49" charset="0"/>
              <a:buChar char="o"/>
            </a:pPr>
            <a:r>
              <a:rPr lang="en-US" b="1" dirty="0"/>
              <a:t>Structure</a:t>
            </a:r>
            <a:r>
              <a:rPr lang="en-US" dirty="0"/>
              <a:t>: Simple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Complex</a:t>
            </a:r>
          </a:p>
          <a:p>
            <a:pPr lvl="1" indent="-342900">
              <a:spcBef>
                <a:spcPts val="600"/>
              </a:spcBef>
              <a:buSzPts val="1800"/>
              <a:buFont typeface="Courier New" panose="02070309020205020404" pitchFamily="49" charset="0"/>
              <a:buChar char="o"/>
            </a:pPr>
            <a:r>
              <a:rPr lang="en-US" b="1" dirty="0">
                <a:sym typeface="Wingdings" pitchFamily="2" charset="2"/>
              </a:rPr>
              <a:t>Size</a:t>
            </a:r>
            <a:r>
              <a:rPr lang="en-US" dirty="0">
                <a:sym typeface="Wingdings" pitchFamily="2" charset="2"/>
              </a:rPr>
              <a:t>: much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larger</a:t>
            </a:r>
            <a:r>
              <a:rPr lang="en-US" dirty="0">
                <a:sym typeface="Wingdings" pitchFamily="2" charset="2"/>
              </a:rPr>
              <a:t>.</a:t>
            </a:r>
            <a:endParaRPr lang="en-US" dirty="0"/>
          </a:p>
          <a:p>
            <a:pPr lvl="1" indent="-342900">
              <a:spcBef>
                <a:spcPts val="600"/>
              </a:spcBef>
              <a:buSzPts val="1800"/>
              <a:buFont typeface="Courier New" panose="02070309020205020404" pitchFamily="49" charset="0"/>
              <a:buChar char="o"/>
            </a:pPr>
            <a:r>
              <a:rPr lang="en-US" dirty="0"/>
              <a:t>The vanilla A* algorithm is not capable of answering star-schema queries.</a:t>
            </a:r>
          </a:p>
          <a:p>
            <a:pPr lvl="1" indent="-342900">
              <a:spcBef>
                <a:spcPts val="600"/>
              </a:spcBef>
              <a:buSzPts val="1800"/>
              <a:buFont typeface="Courier New" panose="02070309020205020404" pitchFamily="49" charset="0"/>
              <a:buChar char="o"/>
            </a:pPr>
            <a:r>
              <a:rPr lang="en-US" dirty="0"/>
              <a:t>Large query harms search efficiency and recall of the hypothesis.</a:t>
            </a:r>
          </a:p>
          <a:p>
            <a:pPr>
              <a:spcBef>
                <a:spcPts val="1800"/>
              </a:spcBef>
            </a:pPr>
            <a:r>
              <a:rPr lang="en-US" dirty="0"/>
              <a:t>Lack of Coherent Context</a:t>
            </a:r>
          </a:p>
          <a:p>
            <a:pPr lvl="1" indent="-342900">
              <a:spcBef>
                <a:spcPts val="600"/>
              </a:spcBef>
              <a:buSzPts val="1800"/>
              <a:buFont typeface="Courier New" panose="02070309020205020404" pitchFamily="49" charset="0"/>
              <a:buChar char="o"/>
            </a:pPr>
            <a:r>
              <a:rPr lang="en-US" dirty="0"/>
              <a:t>Only core elements are found.</a:t>
            </a:r>
          </a:p>
          <a:p>
            <a:pPr lvl="1" indent="-342900">
              <a:spcBef>
                <a:spcPts val="600"/>
              </a:spcBef>
              <a:buSzPts val="1800"/>
              <a:buFont typeface="Courier New" panose="02070309020205020404" pitchFamily="49" charset="0"/>
              <a:buChar char="o"/>
            </a:pPr>
            <a:r>
              <a:rPr lang="en-US" dirty="0"/>
              <a:t>Simply increase the size of the hypothesis by including more hops of neighbors is </a:t>
            </a:r>
            <a:r>
              <a:rPr lang="en-US" b="1" i="1" dirty="0"/>
              <a:t>expensive</a:t>
            </a:r>
            <a:r>
              <a:rPr lang="en-US" dirty="0"/>
              <a:t> and  </a:t>
            </a:r>
            <a:r>
              <a:rPr lang="en-US" b="1" i="1" dirty="0"/>
              <a:t>inaccurate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36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9333</TotalTime>
  <Words>718</Words>
  <Application>Microsoft Macintosh PowerPoint</Application>
  <PresentationFormat>On-screen Show (16:9)</PresentationFormat>
  <Paragraphs>137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Lato</vt:lpstr>
      <vt:lpstr>Arial</vt:lpstr>
      <vt:lpstr>Raleway</vt:lpstr>
      <vt:lpstr>Courier New</vt:lpstr>
      <vt:lpstr>Lato Black</vt:lpstr>
      <vt:lpstr>Georgia</vt:lpstr>
      <vt:lpstr>Cambria</vt:lpstr>
      <vt:lpstr>Swiss</vt:lpstr>
      <vt:lpstr>HypoGator: Hypotheses Generation and Ranking over Event-Driven Multimedia Knowledge Graph</vt:lpstr>
      <vt:lpstr>PowerPoint Presentation</vt:lpstr>
      <vt:lpstr>Task definition</vt:lpstr>
      <vt:lpstr>PowerPoint Presentation</vt:lpstr>
      <vt:lpstr>A* Algorithm</vt:lpstr>
      <vt:lpstr>Challenges</vt:lpstr>
      <vt:lpstr>Simple Query</vt:lpstr>
      <vt:lpstr>Complex Query</vt:lpstr>
      <vt:lpstr>Challenges</vt:lpstr>
      <vt:lpstr>PowerPoint Presentation</vt:lpstr>
      <vt:lpstr>Example: Query Decomposition</vt:lpstr>
      <vt:lpstr>Example: Atomic Hypothesis</vt:lpstr>
      <vt:lpstr>Hypotheses Composition</vt:lpstr>
      <vt:lpstr>PowerPoint Presentation</vt:lpstr>
      <vt:lpstr>Hypothesis Enrichment</vt:lpstr>
      <vt:lpstr>Example: Hypotheses Context Enrichment</vt:lpstr>
      <vt:lpstr>Demo: Interactive Hypothesis Visualization with Narratives</vt:lpstr>
      <vt:lpstr>Thank You!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HypoGator: Hypotheses Generation and Ranking</dc:title>
  <dc:creator>Bai,Yang</dc:creator>
  <cp:lastModifiedBy>Bai,Yang</cp:lastModifiedBy>
  <cp:revision>82</cp:revision>
  <dcterms:created xsi:type="dcterms:W3CDTF">2019-11-03T19:22:24Z</dcterms:created>
  <dcterms:modified xsi:type="dcterms:W3CDTF">2019-11-13T02:57:09Z</dcterms:modified>
</cp:coreProperties>
</file>