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635" r:id="rId2"/>
    <p:sldId id="636" r:id="rId3"/>
    <p:sldId id="642" r:id="rId4"/>
    <p:sldId id="637" r:id="rId5"/>
    <p:sldId id="651" r:id="rId6"/>
    <p:sldId id="652" r:id="rId7"/>
    <p:sldId id="653" r:id="rId8"/>
    <p:sldId id="673" r:id="rId9"/>
    <p:sldId id="650" r:id="rId10"/>
    <p:sldId id="656" r:id="rId11"/>
    <p:sldId id="659" r:id="rId12"/>
    <p:sldId id="660" r:id="rId13"/>
    <p:sldId id="664" r:id="rId14"/>
    <p:sldId id="666" r:id="rId15"/>
    <p:sldId id="669" r:id="rId16"/>
    <p:sldId id="672" r:id="rId17"/>
    <p:sldId id="674" r:id="rId18"/>
    <p:sldId id="675" r:id="rId19"/>
    <p:sldId id="676" r:id="rId20"/>
    <p:sldId id="677" r:id="rId21"/>
    <p:sldId id="678" r:id="rId22"/>
    <p:sldId id="679" r:id="rId23"/>
    <p:sldId id="680" r:id="rId24"/>
    <p:sldId id="681" r:id="rId25"/>
    <p:sldId id="682" r:id="rId26"/>
    <p:sldId id="683" r:id="rId27"/>
    <p:sldId id="684" r:id="rId28"/>
    <p:sldId id="685" r:id="rId29"/>
    <p:sldId id="686" r:id="rId30"/>
    <p:sldId id="687" r:id="rId31"/>
    <p:sldId id="688" r:id="rId32"/>
    <p:sldId id="689" r:id="rId33"/>
    <p:sldId id="690" r:id="rId34"/>
    <p:sldId id="691" r:id="rId35"/>
    <p:sldId id="692" r:id="rId36"/>
    <p:sldId id="693" r:id="rId37"/>
    <p:sldId id="694" r:id="rId38"/>
    <p:sldId id="695" r:id="rId39"/>
    <p:sldId id="696" r:id="rId40"/>
    <p:sldId id="697" r:id="rId41"/>
    <p:sldId id="698" r:id="rId42"/>
    <p:sldId id="699" r:id="rId43"/>
    <p:sldId id="701" r:id="rId44"/>
    <p:sldId id="727" r:id="rId45"/>
    <p:sldId id="704" r:id="rId46"/>
    <p:sldId id="72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Strassel" initials="" lastIdx="89" clrIdx="0"/>
  <p:cmAuthor id="1" name="Zhiyi Song" initials="Z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0066FF"/>
    <a:srgbClr val="F1F9F9"/>
    <a:srgbClr val="0000FF"/>
    <a:srgbClr val="CCFF66"/>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90120" autoAdjust="0"/>
  </p:normalViewPr>
  <p:slideViewPr>
    <p:cSldViewPr>
      <p:cViewPr>
        <p:scale>
          <a:sx n="102" d="100"/>
          <a:sy n="102" d="100"/>
        </p:scale>
        <p:origin x="1208" y="216"/>
      </p:cViewPr>
      <p:guideLst>
        <p:guide orient="horz" pos="2160"/>
        <p:guide pos="2880"/>
      </p:guideLst>
    </p:cSldViewPr>
  </p:slideViewPr>
  <p:outlineViewPr>
    <p:cViewPr>
      <p:scale>
        <a:sx n="33" d="100"/>
        <a:sy n="33" d="100"/>
      </p:scale>
      <p:origin x="0" y="-503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90F07-CC86-264B-A890-C857D264A169}" type="datetimeFigureOut">
              <a:rPr lang="en-US" smtClean="0"/>
              <a:t>11/13/19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CEC8C-B44D-4840-A1AE-B281963CD5BD}" type="slidenum">
              <a:rPr lang="en-US" smtClean="0"/>
              <a:t>‹#›</a:t>
            </a:fld>
            <a:endParaRPr lang="en-US"/>
          </a:p>
        </p:txBody>
      </p:sp>
    </p:spTree>
    <p:extLst>
      <p:ext uri="{BB962C8B-B14F-4D97-AF65-F5344CB8AC3E}">
        <p14:creationId xmlns:p14="http://schemas.microsoft.com/office/powerpoint/2010/main" val="3917256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Define SALIENT</a:t>
            </a:r>
            <a:endParaRPr lang="en-US" b="1" dirty="0"/>
          </a:p>
        </p:txBody>
      </p:sp>
      <p:sp>
        <p:nvSpPr>
          <p:cNvPr id="4" name="Slide Number Placeholder 3"/>
          <p:cNvSpPr>
            <a:spLocks noGrp="1"/>
          </p:cNvSpPr>
          <p:nvPr>
            <p:ph type="sldNum" sz="quarter" idx="10"/>
          </p:nvPr>
        </p:nvSpPr>
        <p:spPr/>
        <p:txBody>
          <a:bodyPr/>
          <a:lstStyle/>
          <a:p>
            <a:fld id="{178CEC8C-B44D-4840-A1AE-B281963CD5BD}" type="slidenum">
              <a:rPr lang="en-US" smtClean="0"/>
              <a:t>2</a:t>
            </a:fld>
            <a:endParaRPr lang="en-US"/>
          </a:p>
        </p:txBody>
      </p:sp>
    </p:spTree>
    <p:extLst>
      <p:ext uri="{BB962C8B-B14F-4D97-AF65-F5344CB8AC3E}">
        <p14:creationId xmlns:p14="http://schemas.microsoft.com/office/powerpoint/2010/main" val="268177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800" dirty="0" smtClean="0"/>
              <a:t>-Automated corpus-wide QC</a:t>
            </a:r>
          </a:p>
          <a:p>
            <a:pPr>
              <a:lnSpc>
                <a:spcPct val="90000"/>
              </a:lnSpc>
            </a:pPr>
            <a:r>
              <a:rPr lang="en-US" sz="2800" dirty="0" smtClean="0"/>
              <a:t>-</a:t>
            </a:r>
            <a:r>
              <a:rPr lang="en-US" sz="2500" dirty="0" smtClean="0"/>
              <a:t>Not necessarily indicative of mistakes, but identifies things to compare across documents</a:t>
            </a:r>
          </a:p>
          <a:p>
            <a:pPr>
              <a:lnSpc>
                <a:spcPct val="90000"/>
              </a:lnSpc>
            </a:pPr>
            <a:r>
              <a:rPr lang="en-US" sz="2500" dirty="0" smtClean="0"/>
              <a:t>-Checks for instances of identical text strings that were annotated in different ways</a:t>
            </a:r>
          </a:p>
          <a:p>
            <a:pPr>
              <a:lnSpc>
                <a:spcPct val="90000"/>
              </a:lnSpc>
            </a:pPr>
            <a:r>
              <a:rPr lang="en-US" sz="2500" dirty="0" smtClean="0"/>
              <a:t>-Provides overview of differences in typing, extents</a:t>
            </a:r>
          </a:p>
          <a:p>
            <a:pPr>
              <a:lnSpc>
                <a:spcPct val="90000"/>
              </a:lnSpc>
            </a:pPr>
            <a:r>
              <a:rPr lang="en-US" sz="2500" dirty="0" smtClean="0"/>
              <a:t>-Reports on cases where identical strings were annotated in some cases and not others</a:t>
            </a:r>
          </a:p>
          <a:p>
            <a:pPr>
              <a:lnSpc>
                <a:spcPct val="90000"/>
              </a:lnSpc>
            </a:pPr>
            <a:r>
              <a:rPr lang="en-US" sz="2500" dirty="0" smtClean="0"/>
              <a:t>	-</a:t>
            </a:r>
            <a:r>
              <a:rPr lang="en-US" sz="2300" dirty="0" err="1" smtClean="0"/>
              <a:t>n.b.</a:t>
            </a:r>
            <a:r>
              <a:rPr lang="en-US" sz="2300" dirty="0" smtClean="0"/>
              <a:t> Salient Mention annotation is non-exhaustive</a:t>
            </a:r>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16</a:t>
            </a:fld>
            <a:endParaRPr lang="en-US"/>
          </a:p>
        </p:txBody>
      </p:sp>
    </p:spTree>
    <p:extLst>
      <p:ext uri="{BB962C8B-B14F-4D97-AF65-F5344CB8AC3E}">
        <p14:creationId xmlns:p14="http://schemas.microsoft.com/office/powerpoint/2010/main" val="114726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Coherence</a:t>
            </a:r>
            <a:r>
              <a:rPr lang="en-US" baseline="0" dirty="0" smtClean="0"/>
              <a:t> assessed immediately after relevance, in same assessment kit, by same annotator. Coverage is a separate task.</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17</a:t>
            </a:fld>
            <a:endParaRPr lang="en-US"/>
          </a:p>
        </p:txBody>
      </p:sp>
    </p:spTree>
    <p:extLst>
      <p:ext uri="{BB962C8B-B14F-4D97-AF65-F5344CB8AC3E}">
        <p14:creationId xmlns:p14="http://schemas.microsoft.com/office/powerpoint/2010/main" val="230318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&amp; Zero-hop – largely the same tasks as the Pilot </a:t>
            </a:r>
            <a:r>
              <a:rPr lang="en-US" dirty="0" err="1" smtClean="0"/>
              <a:t>Eval</a:t>
            </a:r>
            <a:r>
              <a:rPr lang="en-US" baseline="0" dirty="0" smtClean="0"/>
              <a:t> (plus KB linking/NIL clustering for class)</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18</a:t>
            </a:fld>
            <a:endParaRPr lang="en-US"/>
          </a:p>
        </p:txBody>
      </p:sp>
    </p:spTree>
    <p:extLst>
      <p:ext uri="{BB962C8B-B14F-4D97-AF65-F5344CB8AC3E}">
        <p14:creationId xmlns:p14="http://schemas.microsoft.com/office/powerpoint/2010/main" val="182962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Straightforward example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DC779-C557-3141-BECF-B100FB93F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26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Lenient</a:t>
            </a:r>
            <a:r>
              <a:rPr lang="en-US" baseline="0" dirty="0" smtClean="0"/>
              <a:t> assessment: not “IS this a mention of…?” but rather “DOES THIS CONTAIN a mention of…?”</a:t>
            </a:r>
            <a:endParaRPr lang="en-US" dirty="0" smtClean="0"/>
          </a:p>
          <a:p>
            <a:endParaRPr lang="en-US" dirty="0" smtClean="0"/>
          </a:p>
          <a:p>
            <a:r>
              <a:rPr lang="en-US" dirty="0" smtClean="0"/>
              <a:t>additional note</a:t>
            </a:r>
            <a:r>
              <a:rPr lang="en-US" baseline="0" dirty="0" smtClean="0"/>
              <a:t> about images/video: question is also does this CONTAIN a mention of type/KB node? so can contain other entities, too, and still be correct</a:t>
            </a:r>
          </a:p>
        </p:txBody>
      </p:sp>
      <p:sp>
        <p:nvSpPr>
          <p:cNvPr id="4" name="Slide Number Placeholder 3"/>
          <p:cNvSpPr>
            <a:spLocks noGrp="1"/>
          </p:cNvSpPr>
          <p:nvPr>
            <p:ph type="sldNum" sz="quarter" idx="10"/>
          </p:nvPr>
        </p:nvSpPr>
        <p:spPr/>
        <p:txBody>
          <a:bodyPr/>
          <a:lstStyle/>
          <a:p>
            <a:fld id="{178CEC8C-B44D-4840-A1AE-B281963CD5BD}" type="slidenum">
              <a:rPr lang="en-US" smtClean="0"/>
              <a:t>20</a:t>
            </a:fld>
            <a:endParaRPr lang="en-US"/>
          </a:p>
        </p:txBody>
      </p:sp>
    </p:spTree>
    <p:extLst>
      <p:ext uri="{BB962C8B-B14F-4D97-AF65-F5344CB8AC3E}">
        <p14:creationId xmlns:p14="http://schemas.microsoft.com/office/powerpoint/2010/main" val="125081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Regarding</a:t>
            </a:r>
            <a:r>
              <a:rPr lang="en-US" sz="1200" b="0" baseline="0" dirty="0" smtClean="0">
                <a:solidFill>
                  <a:srgbClr val="FF0000"/>
                </a:solidFill>
              </a:rPr>
              <a:t> time estimate: similar to Cold Start/KBP in years past, but… multimedia + event linking both added significant additional time to the task</a:t>
            </a:r>
            <a:endParaRPr lang="en-US" sz="1200" b="0"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EC8C-B44D-4840-A1AE-B281963CD5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2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22</a:t>
            </a:fld>
            <a:endParaRPr lang="en-US"/>
          </a:p>
        </p:txBody>
      </p:sp>
    </p:spTree>
    <p:extLst>
      <p:ext uri="{BB962C8B-B14F-4D97-AF65-F5344CB8AC3E}">
        <p14:creationId xmlns:p14="http://schemas.microsoft.com/office/powerpoint/2010/main" val="110027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Straightforward examples</a:t>
            </a:r>
            <a:r>
              <a:rPr lang="en-US" sz="1200" b="0" baseline="0" dirty="0" smtClean="0">
                <a:solidFill>
                  <a:srgbClr val="FF0000"/>
                </a:solidFill>
              </a:rPr>
              <a:t> (all are correct with respect to example predicate justification)</a:t>
            </a:r>
            <a:endParaRPr lang="en-US" sz="1200" b="0"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EC8C-B44D-4840-A1AE-B281963CD5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45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24</a:t>
            </a:fld>
            <a:endParaRPr lang="en-US"/>
          </a:p>
        </p:txBody>
      </p:sp>
    </p:spTree>
    <p:extLst>
      <p:ext uri="{BB962C8B-B14F-4D97-AF65-F5344CB8AC3E}">
        <p14:creationId xmlns:p14="http://schemas.microsoft.com/office/powerpoint/2010/main" val="235213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Object justification</a:t>
            </a:r>
            <a:r>
              <a:rPr lang="en-US" sz="1200" b="0" baseline="0" dirty="0" smtClean="0">
                <a:solidFill>
                  <a:srgbClr val="FF0000"/>
                </a:solidFill>
              </a:rPr>
              <a:t> doesn’t have to be a “perfect” entity mention; just has to contain a reference to a correct/</a:t>
            </a:r>
            <a:r>
              <a:rPr lang="en-US" sz="1200" b="0" baseline="0" dirty="0" err="1" smtClean="0">
                <a:solidFill>
                  <a:srgbClr val="FF0000"/>
                </a:solidFill>
              </a:rPr>
              <a:t>coreferent</a:t>
            </a:r>
            <a:r>
              <a:rPr lang="en-US" sz="1200" b="0" baseline="0" dirty="0" smtClean="0">
                <a:solidFill>
                  <a:srgbClr val="FF0000"/>
                </a:solidFill>
              </a:rPr>
              <a:t> entity</a:t>
            </a: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Example predicate</a:t>
            </a:r>
            <a:r>
              <a:rPr lang="en-US" sz="1200" b="0" baseline="0" dirty="0" smtClean="0">
                <a:solidFill>
                  <a:srgbClr val="FF0000"/>
                </a:solidFill>
              </a:rPr>
              <a:t> justification doesn’t technically contain a </a:t>
            </a:r>
            <a:r>
              <a:rPr lang="en-US" sz="1200" b="0" baseline="0" dirty="0" err="1" smtClean="0">
                <a:solidFill>
                  <a:srgbClr val="FF0000"/>
                </a:solidFill>
              </a:rPr>
              <a:t>SetFire</a:t>
            </a:r>
            <a:r>
              <a:rPr lang="en-US" sz="1200" b="0" baseline="0" dirty="0" smtClean="0">
                <a:solidFill>
                  <a:srgbClr val="FF0000"/>
                </a:solidFill>
              </a:rPr>
              <a:t>, but can see from context that “throws a petrol bomb” refers to someone setting the Trade Unions House on fire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Object justification contains a view of the Trade Unions</a:t>
            </a:r>
            <a:r>
              <a:rPr lang="en-US" sz="1200" b="0" baseline="0" dirty="0" smtClean="0">
                <a:solidFill>
                  <a:srgbClr val="FF0000"/>
                </a:solidFill>
              </a:rPr>
              <a:t> House, which is </a:t>
            </a:r>
            <a:r>
              <a:rPr lang="en-US" sz="1200" b="0" baseline="0" dirty="0" err="1" smtClean="0">
                <a:solidFill>
                  <a:srgbClr val="FF0000"/>
                </a:solidFill>
              </a:rPr>
              <a:t>coreferent</a:t>
            </a:r>
            <a:r>
              <a:rPr lang="en-US" sz="1200" b="0" baseline="0" dirty="0" smtClean="0">
                <a:solidFill>
                  <a:srgbClr val="FF0000"/>
                </a:solidFill>
              </a:rPr>
              <a:t> with the Target in the predicate justification</a:t>
            </a:r>
            <a:endParaRPr lang="en-US" sz="1200" b="0" dirty="0" smtClean="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EC8C-B44D-4840-A1AE-B281963CD5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06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psm.xml contains variable information about structure depending on what our off-the-shelf process was able to obtain </a:t>
            </a:r>
          </a:p>
        </p:txBody>
      </p:sp>
      <p:sp>
        <p:nvSpPr>
          <p:cNvPr id="4" name="Slide Number Placeholder 3"/>
          <p:cNvSpPr>
            <a:spLocks noGrp="1"/>
          </p:cNvSpPr>
          <p:nvPr>
            <p:ph type="sldNum" sz="quarter" idx="10"/>
          </p:nvPr>
        </p:nvSpPr>
        <p:spPr/>
        <p:txBody>
          <a:bodyPr/>
          <a:lstStyle/>
          <a:p>
            <a:fld id="{178CEC8C-B44D-4840-A1AE-B281963CD5BD}" type="slidenum">
              <a:rPr lang="en-US" smtClean="0"/>
              <a:t>3</a:t>
            </a:fld>
            <a:endParaRPr lang="en-US"/>
          </a:p>
        </p:txBody>
      </p:sp>
    </p:spTree>
    <p:extLst>
      <p:ext uri="{BB962C8B-B14F-4D97-AF65-F5344CB8AC3E}">
        <p14:creationId xmlns:p14="http://schemas.microsoft.com/office/powerpoint/2010/main" val="398647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Actual hypotheses contain a lot more</a:t>
            </a:r>
            <a:r>
              <a:rPr lang="en-US" sz="1200" kern="1200" baseline="0" dirty="0" smtClean="0">
                <a:solidFill>
                  <a:schemeClr val="tx1"/>
                </a:solidFill>
                <a:effectLst/>
                <a:latin typeface="+mn-lt"/>
                <a:ea typeface="+mn-ea"/>
                <a:cs typeface="+mn-cs"/>
              </a:rPr>
              <a:t> information, but these are the primary pieces needed by assessors</a:t>
            </a:r>
          </a:p>
          <a:p>
            <a:pPr lvl="0"/>
            <a:r>
              <a:rPr lang="en-US" sz="1200" kern="1200" baseline="0" dirty="0" smtClean="0">
                <a:solidFill>
                  <a:schemeClr val="tx1"/>
                </a:solidFill>
                <a:effectLst/>
                <a:latin typeface="+mn-lt"/>
                <a:ea typeface="+mn-ea"/>
                <a:cs typeface="+mn-cs"/>
              </a:rPr>
              <a:t>Handles were expected to be helpful, but not shown here, as they were largely unusable and ignored by assessors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Assessors shown one hypothesis at a time (= 1 kit)</a:t>
            </a:r>
          </a:p>
          <a:p>
            <a:pPr lvl="0"/>
            <a:r>
              <a:rPr lang="en-US" sz="1200" kern="1200" dirty="0" smtClean="0">
                <a:solidFill>
                  <a:schemeClr val="tx1"/>
                </a:solidFill>
                <a:effectLst/>
                <a:latin typeface="+mn-lt"/>
                <a:ea typeface="+mn-ea"/>
                <a:cs typeface="+mn-cs"/>
              </a:rPr>
              <a:t>All event/relation KEs comprising a single hypothesis + all arguments of each KE</a:t>
            </a:r>
          </a:p>
          <a:p>
            <a:pPr lvl="0"/>
            <a:r>
              <a:rPr lang="en-US" sz="1200" kern="1200" dirty="0" smtClean="0">
                <a:solidFill>
                  <a:schemeClr val="tx1"/>
                </a:solidFill>
                <a:effectLst/>
                <a:latin typeface="+mn-lt"/>
                <a:ea typeface="+mn-ea"/>
                <a:cs typeface="+mn-cs"/>
              </a:rPr>
              <a:t>Event/relation</a:t>
            </a:r>
            <a:r>
              <a:rPr lang="en-US" sz="1200" kern="1200" baseline="0" dirty="0" smtClean="0">
                <a:solidFill>
                  <a:schemeClr val="tx1"/>
                </a:solidFill>
                <a:effectLst/>
                <a:latin typeface="+mn-lt"/>
                <a:ea typeface="+mn-ea"/>
                <a:cs typeface="+mn-cs"/>
              </a:rPr>
              <a:t> argument clustering shown here with color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Each hypothesis is presented as a table, where each row is an event/relation </a:t>
            </a:r>
            <a:r>
              <a:rPr lang="en-US" sz="1200" kern="1200" dirty="0" err="1" smtClean="0">
                <a:solidFill>
                  <a:schemeClr val="tx1"/>
                </a:solidFill>
                <a:effectLst/>
                <a:latin typeface="+mn-lt"/>
                <a:ea typeface="+mn-ea"/>
                <a:cs typeface="+mn-cs"/>
              </a:rPr>
              <a:t>arg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view arguments’ justifications within doc context</a:t>
            </a:r>
          </a:p>
          <a:p>
            <a:pPr lvl="0"/>
            <a:r>
              <a:rPr lang="en-US" sz="1200" kern="1200" dirty="0" smtClean="0">
                <a:solidFill>
                  <a:schemeClr val="tx1"/>
                </a:solidFill>
                <a:effectLst/>
                <a:latin typeface="+mn-lt"/>
                <a:ea typeface="+mn-ea"/>
                <a:cs typeface="+mn-cs"/>
              </a:rPr>
              <a:t>Assessors view justifications when handles aren’t informative enough</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8CEC8C-B44D-4840-A1AE-B281963CD5BD}" type="slidenum">
              <a:rPr lang="en-US" smtClean="0"/>
              <a:t>26</a:t>
            </a:fld>
            <a:endParaRPr lang="en-US"/>
          </a:p>
        </p:txBody>
      </p:sp>
    </p:spTree>
    <p:extLst>
      <p:ext uri="{BB962C8B-B14F-4D97-AF65-F5344CB8AC3E}">
        <p14:creationId xmlns:p14="http://schemas.microsoft.com/office/powerpoint/2010/main" val="225422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kern="1200" dirty="0" smtClean="0">
                <a:solidFill>
                  <a:schemeClr val="tx1"/>
                </a:solidFill>
                <a:effectLst/>
                <a:latin typeface="+mn-lt"/>
                <a:ea typeface="+mn-ea"/>
                <a:cs typeface="+mn-cs"/>
              </a:rPr>
              <a:t>Assessors judge relevance of each event/relation KE to the topic and/or</a:t>
            </a:r>
            <a:r>
              <a:rPr lang="en-US" sz="1200" kern="1200" baseline="0" dirty="0" smtClean="0">
                <a:solidFill>
                  <a:schemeClr val="tx1"/>
                </a:solidFill>
                <a:effectLst/>
                <a:latin typeface="+mn-lt"/>
                <a:ea typeface="+mn-ea"/>
                <a:cs typeface="+mn-cs"/>
              </a:rPr>
              <a:t> its queries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-Although queries are displayed, assessors are instructed to consider relevance to the SIN/topic as a whole, not only to the topic queries.</a:t>
            </a:r>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27</a:t>
            </a:fld>
            <a:endParaRPr lang="en-US"/>
          </a:p>
        </p:txBody>
      </p:sp>
    </p:spTree>
    <p:extLst>
      <p:ext uri="{BB962C8B-B14F-4D97-AF65-F5344CB8AC3E}">
        <p14:creationId xmlns:p14="http://schemas.microsoft.com/office/powerpoint/2010/main" val="1731227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(Partially relevant</a:t>
            </a:r>
            <a:r>
              <a:rPr lang="en-US" baseline="0" dirty="0" smtClean="0"/>
              <a:t> used for cases where one or more arguments of an event/relation are relevant, one or more others are not)</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28</a:t>
            </a:fld>
            <a:endParaRPr lang="en-US"/>
          </a:p>
        </p:txBody>
      </p:sp>
    </p:spTree>
    <p:extLst>
      <p:ext uri="{BB962C8B-B14F-4D97-AF65-F5344CB8AC3E}">
        <p14:creationId xmlns:p14="http://schemas.microsoft.com/office/powerpoint/2010/main" val="146632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-Assessors judge semantic coherence of event/relation</a:t>
            </a:r>
            <a:r>
              <a:rPr lang="en-US" sz="2400" b="1" dirty="0" smtClean="0"/>
              <a:t> arguments </a:t>
            </a:r>
            <a:r>
              <a:rPr lang="en-US" sz="2400" dirty="0" smtClean="0"/>
              <a:t>within the KEs comprising a hypothesis</a:t>
            </a:r>
          </a:p>
          <a:p>
            <a:pPr>
              <a:lnSpc>
                <a:spcPct val="90000"/>
              </a:lnSpc>
            </a:pPr>
            <a:r>
              <a:rPr lang="en-US" sz="2400" dirty="0" smtClean="0"/>
              <a:t>-</a:t>
            </a:r>
            <a:r>
              <a:rPr lang="en-US" sz="1800" dirty="0" smtClean="0"/>
              <a:t>Virtual checklist, in which all incoherent arguments are marked as such</a:t>
            </a:r>
          </a:p>
          <a:p>
            <a:pPr>
              <a:lnSpc>
                <a:spcPct val="90000"/>
              </a:lnSpc>
            </a:pPr>
            <a:r>
              <a:rPr lang="en-US" sz="2400" dirty="0" smtClean="0"/>
              <a:t>-Assessors review one hypothesis at a time</a:t>
            </a:r>
            <a:r>
              <a:rPr lang="en-US" sz="2400" baseline="0" dirty="0" smtClean="0"/>
              <a:t> </a:t>
            </a:r>
            <a:r>
              <a:rPr lang="en-US" sz="1800" dirty="0" smtClean="0"/>
              <a:t>(same display as relevance task; can view mentions)</a:t>
            </a:r>
          </a:p>
          <a:p>
            <a:pPr lvl="1">
              <a:lnSpc>
                <a:spcPct val="90000"/>
              </a:lnSpc>
            </a:pPr>
            <a:endParaRPr lang="en-US" sz="1800" dirty="0" smtClean="0"/>
          </a:p>
          <a:p>
            <a:pPr>
              <a:lnSpc>
                <a:spcPct val="90000"/>
              </a:lnSpc>
            </a:pPr>
            <a:r>
              <a:rPr lang="en-US" sz="2400" baseline="0" dirty="0" smtClean="0"/>
              <a:t>-For each hypothesis…? No – Sergei can’t be in two places at once</a:t>
            </a:r>
            <a:endParaRPr lang="en-US" sz="2400" dirty="0" smtClean="0"/>
          </a:p>
          <a:p>
            <a:pPr>
              <a:lnSpc>
                <a:spcPct val="90000"/>
              </a:lnSpc>
            </a:pPr>
            <a:r>
              <a:rPr lang="en-US" sz="2400" dirty="0" smtClean="0"/>
              <a:t>-Contradictory, illogical arguments are marked incoherent</a:t>
            </a:r>
          </a:p>
          <a:p>
            <a:pPr>
              <a:lnSpc>
                <a:spcPct val="90000"/>
              </a:lnSpc>
            </a:pPr>
            <a:r>
              <a:rPr lang="en-US" sz="2400" dirty="0" smtClean="0"/>
              <a:t>-If an argument can’t be disambiguated, is nonsensical, or is somehow illogical for the event/relation or hypothesis as a whole, it is marked incoherent</a:t>
            </a:r>
          </a:p>
          <a:p>
            <a:pPr lvl="1">
              <a:lnSpc>
                <a:spcPct val="90000"/>
              </a:lnSpc>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29</a:t>
            </a:fld>
            <a:endParaRPr lang="en-US"/>
          </a:p>
        </p:txBody>
      </p:sp>
    </p:spTree>
    <p:extLst>
      <p:ext uri="{BB962C8B-B14F-4D97-AF65-F5344CB8AC3E}">
        <p14:creationId xmlns:p14="http://schemas.microsoft.com/office/powerpoint/2010/main" val="2638934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t>-Assessors judge the semantic coherence of the </a:t>
            </a:r>
            <a:r>
              <a:rPr lang="en-US" sz="1200" b="1" dirty="0" smtClean="0"/>
              <a:t>events/relations</a:t>
            </a:r>
            <a:r>
              <a:rPr lang="en-US" sz="1200" dirty="0" smtClean="0"/>
              <a:t> comprising a hypothesis</a:t>
            </a:r>
          </a:p>
          <a:p>
            <a:pPr>
              <a:lnSpc>
                <a:spcPct val="90000"/>
              </a:lnSpc>
            </a:pPr>
            <a:r>
              <a:rPr lang="en-US" sz="1200" dirty="0" smtClean="0"/>
              <a:t>-For each hypothesis, can all of its events and relations exist/coexist within a single hypothesis? This example – yes, both events can have occurred (even if Sergei possibly</a:t>
            </a:r>
            <a:r>
              <a:rPr lang="en-US" sz="1200" baseline="0" dirty="0" smtClean="0"/>
              <a:t> isn’t the attacker in both)</a:t>
            </a:r>
            <a:endParaRPr lang="en-US" sz="1200" dirty="0" smtClean="0"/>
          </a:p>
          <a:p>
            <a:pPr>
              <a:lnSpc>
                <a:spcPct val="90000"/>
              </a:lnSpc>
            </a:pPr>
            <a:r>
              <a:rPr lang="en-US" sz="1200" dirty="0" smtClean="0"/>
              <a:t>-Any events or relations within a hypothesis that do not “hang together” (e.g. are contradictory, an illogical/impossible combination, …) are marked incoherent</a:t>
            </a:r>
          </a:p>
          <a:p>
            <a:pPr>
              <a:lnSpc>
                <a:spcPct val="90000"/>
              </a:lnSpc>
            </a:pPr>
            <a:endParaRPr lang="en-US" sz="1200" dirty="0" smtClean="0"/>
          </a:p>
          <a:p>
            <a:pPr>
              <a:lnSpc>
                <a:spcPct val="90000"/>
              </a:lnSpc>
            </a:pPr>
            <a:r>
              <a:rPr lang="en-US" sz="1200" dirty="0" smtClean="0"/>
              <a:t>KE</a:t>
            </a:r>
            <a:r>
              <a:rPr lang="en-US" sz="1200" baseline="0" dirty="0" smtClean="0"/>
              <a:t>s were seldom marked incoherent at the event/relation level</a:t>
            </a:r>
          </a:p>
          <a:p>
            <a:pPr>
              <a:lnSpc>
                <a:spcPct val="90000"/>
              </a:lnSpc>
            </a:pPr>
            <a:r>
              <a:rPr lang="en-US" sz="1200" baseline="0" dirty="0" smtClean="0"/>
              <a:t>Example could be Russia both agreeing to a ceasefire AND not agreeing to that same ceasefire – that disagreement is only encoded in the event sub-subtype</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30</a:t>
            </a:fld>
            <a:endParaRPr lang="en-US"/>
          </a:p>
        </p:txBody>
      </p:sp>
    </p:spTree>
    <p:extLst>
      <p:ext uri="{BB962C8B-B14F-4D97-AF65-F5344CB8AC3E}">
        <p14:creationId xmlns:p14="http://schemas.microsoft.com/office/powerpoint/2010/main" val="1417354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-Assessors judge overlap/match between </a:t>
            </a:r>
            <a:r>
              <a:rPr lang="en-US" sz="2400" b="1" dirty="0" smtClean="0"/>
              <a:t>system KEs </a:t>
            </a:r>
            <a:r>
              <a:rPr lang="en-US" sz="2400" dirty="0" smtClean="0"/>
              <a:t>and </a:t>
            </a:r>
            <a:r>
              <a:rPr lang="en-US" sz="2400" b="1" dirty="0" smtClean="0"/>
              <a:t>component KEs </a:t>
            </a:r>
            <a:r>
              <a:rPr lang="en-US" sz="2400" dirty="0" smtClean="0"/>
              <a:t>of prevailing theories</a:t>
            </a:r>
          </a:p>
          <a:p>
            <a:pPr>
              <a:lnSpc>
                <a:spcPct val="90000"/>
              </a:lnSpc>
            </a:pPr>
            <a:r>
              <a:rPr lang="en-US" sz="2400" dirty="0" smtClean="0"/>
              <a:t>Prevailing</a:t>
            </a:r>
            <a:r>
              <a:rPr lang="en-US" sz="2400" baseline="0" dirty="0" smtClean="0"/>
              <a:t> theories displayed here in prose form, but in the actual task, these are presented to assessors as tables, similar to hypotheses</a:t>
            </a:r>
            <a:endParaRPr lang="en-US" sz="2400" dirty="0" smtClean="0"/>
          </a:p>
          <a:p>
            <a:pPr>
              <a:lnSpc>
                <a:spcPct val="90000"/>
              </a:lnSpc>
            </a:pPr>
            <a:endParaRPr lang="en-US" sz="2400" dirty="0" smtClean="0"/>
          </a:p>
          <a:p>
            <a:pPr>
              <a:lnSpc>
                <a:spcPct val="90000"/>
              </a:lnSpc>
            </a:pPr>
            <a:r>
              <a:rPr lang="en-US" sz="2400" dirty="0" smtClean="0"/>
              <a:t>-Similar to a linking task</a:t>
            </a:r>
          </a:p>
          <a:p>
            <a:pPr>
              <a:lnSpc>
                <a:spcPct val="90000"/>
              </a:lnSpc>
            </a:pPr>
            <a:r>
              <a:rPr lang="en-US" sz="2400" dirty="0" smtClean="0"/>
              <a:t>-If a match exists, assessor links the hypothesis argument to the prevailing theory argument.</a:t>
            </a:r>
          </a:p>
          <a:p>
            <a:pPr>
              <a:lnSpc>
                <a:spcPct val="90000"/>
              </a:lnSpc>
            </a:pPr>
            <a:r>
              <a:rPr lang="en-US" sz="2400" dirty="0" smtClean="0"/>
              <a:t>-</a:t>
            </a:r>
            <a:r>
              <a:rPr lang="en-US" sz="2100" dirty="0" smtClean="0"/>
              <a:t>Assessor steps through all arguments of the system hypothesis, comparing against arguments of the prevailing theory, and creating links where they exist.</a:t>
            </a:r>
          </a:p>
          <a:p>
            <a:pPr>
              <a:lnSpc>
                <a:spcPct val="90000"/>
              </a:lnSpc>
            </a:pPr>
            <a:endParaRPr lang="en-US" sz="2100" dirty="0" smtClean="0"/>
          </a:p>
        </p:txBody>
      </p:sp>
      <p:sp>
        <p:nvSpPr>
          <p:cNvPr id="4" name="Slide Number Placeholder 3"/>
          <p:cNvSpPr>
            <a:spLocks noGrp="1"/>
          </p:cNvSpPr>
          <p:nvPr>
            <p:ph type="sldNum" sz="quarter" idx="10"/>
          </p:nvPr>
        </p:nvSpPr>
        <p:spPr/>
        <p:txBody>
          <a:bodyPr/>
          <a:lstStyle/>
          <a:p>
            <a:fld id="{178CEC8C-B44D-4840-A1AE-B281963CD5BD}" type="slidenum">
              <a:rPr lang="en-US" smtClean="0"/>
              <a:t>31</a:t>
            </a:fld>
            <a:endParaRPr lang="en-US"/>
          </a:p>
        </p:txBody>
      </p:sp>
    </p:spTree>
    <p:extLst>
      <p:ext uri="{BB962C8B-B14F-4D97-AF65-F5344CB8AC3E}">
        <p14:creationId xmlns:p14="http://schemas.microsoft.com/office/powerpoint/2010/main" val="2797089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Assessors judge overlap/match between </a:t>
            </a:r>
            <a:r>
              <a:rPr lang="en-US" sz="2400" b="1" dirty="0" smtClean="0"/>
              <a:t>system hypotheses</a:t>
            </a:r>
            <a:r>
              <a:rPr lang="en-US" sz="2400" dirty="0" smtClean="0"/>
              <a:t> and </a:t>
            </a:r>
            <a:r>
              <a:rPr lang="en-US" sz="2400" b="1" dirty="0" smtClean="0"/>
              <a:t>prevailing theories</a:t>
            </a:r>
            <a:r>
              <a:rPr lang="en-US" sz="2400" b="0" baseline="0" dirty="0" smtClean="0"/>
              <a:t> </a:t>
            </a:r>
            <a:r>
              <a:rPr lang="en-US" sz="2100" dirty="0" smtClean="0"/>
              <a:t>at the hypothesis level</a:t>
            </a:r>
          </a:p>
          <a:p>
            <a:pPr>
              <a:lnSpc>
                <a:spcPct val="90000"/>
              </a:lnSpc>
            </a:pPr>
            <a:endParaRPr lang="en-US" sz="2100" dirty="0" smtClean="0"/>
          </a:p>
          <a:p>
            <a:pPr>
              <a:lnSpc>
                <a:spcPct val="90000"/>
              </a:lnSpc>
            </a:pPr>
            <a:r>
              <a:rPr lang="en-US" sz="2400" dirty="0" smtClean="0"/>
              <a:t>If a match exists, assessor indicates which prevailing theory is the best match.</a:t>
            </a:r>
          </a:p>
          <a:p>
            <a:pPr>
              <a:lnSpc>
                <a:spcPct val="90000"/>
              </a:lnSpc>
            </a:pPr>
            <a:r>
              <a:rPr lang="en-US" sz="2400" dirty="0" smtClean="0"/>
              <a:t>Assessor indicates the level of coverage of the matching prevailing theory.</a:t>
            </a:r>
          </a:p>
          <a:p>
            <a:pPr>
              <a:lnSpc>
                <a:spcPct val="90000"/>
              </a:lnSpc>
            </a:pPr>
            <a:r>
              <a:rPr lang="en-US" sz="2400" dirty="0" smtClean="0"/>
              <a:t>System hypotheses without a matching prevailing theory are marked as such.</a:t>
            </a:r>
          </a:p>
          <a:p>
            <a:pPr>
              <a:lnSpc>
                <a:spcPct val="90000"/>
              </a:lnSpc>
            </a:pPr>
            <a:endParaRPr lang="en-US" sz="2400" dirty="0" smtClean="0"/>
          </a:p>
          <a:p>
            <a:pPr lvl="0"/>
            <a:r>
              <a:rPr lang="en-US" sz="1200" kern="1200" dirty="0" smtClean="0">
                <a:solidFill>
                  <a:schemeClr val="tx1"/>
                </a:solidFill>
                <a:effectLst/>
                <a:latin typeface="+mn-lt"/>
                <a:ea typeface="+mn-ea"/>
                <a:cs typeface="+mn-cs"/>
              </a:rPr>
              <a:t>LDC assessors provided this at the level of the </a:t>
            </a:r>
            <a:r>
              <a:rPr lang="en-US" sz="1200" b="1" kern="1200" dirty="0" smtClean="0">
                <a:solidFill>
                  <a:schemeClr val="tx1"/>
                </a:solidFill>
                <a:effectLst/>
                <a:latin typeface="+mn-lt"/>
                <a:ea typeface="+mn-ea"/>
                <a:cs typeface="+mn-cs"/>
              </a:rPr>
              <a:t>hypothesis</a:t>
            </a:r>
            <a:r>
              <a:rPr lang="en-US" sz="1200" kern="1200" dirty="0" smtClean="0">
                <a:solidFill>
                  <a:schemeClr val="tx1"/>
                </a:solidFill>
                <a:effectLst/>
                <a:latin typeface="+mn-lt"/>
                <a:ea typeface="+mn-ea"/>
                <a:cs typeface="+mn-cs"/>
              </a:rPr>
              <a:t>, not at the level of the </a:t>
            </a:r>
            <a:r>
              <a:rPr lang="en-US" sz="1200" b="1" kern="1200" dirty="0" smtClean="0">
                <a:solidFill>
                  <a:schemeClr val="tx1"/>
                </a:solidFill>
                <a:effectLst/>
                <a:latin typeface="+mn-lt"/>
                <a:ea typeface="+mn-ea"/>
                <a:cs typeface="+mn-cs"/>
              </a:rPr>
              <a:t>prevailing theory</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Some prevailing theories have multiple matching hypotheses</a:t>
            </a:r>
          </a:p>
          <a:p>
            <a:pPr>
              <a:lnSpc>
                <a:spcPct val="90000"/>
              </a:lnSpc>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32</a:t>
            </a:fld>
            <a:endParaRPr lang="en-US"/>
          </a:p>
        </p:txBody>
      </p:sp>
    </p:spTree>
    <p:extLst>
      <p:ext uri="{BB962C8B-B14F-4D97-AF65-F5344CB8AC3E}">
        <p14:creationId xmlns:p14="http://schemas.microsoft.com/office/powerpoint/2010/main" val="295964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33</a:t>
            </a:fld>
            <a:endParaRPr lang="en-US"/>
          </a:p>
        </p:txBody>
      </p:sp>
    </p:spTree>
    <p:extLst>
      <p:ext uri="{BB962C8B-B14F-4D97-AF65-F5344CB8AC3E}">
        <p14:creationId xmlns:p14="http://schemas.microsoft.com/office/powerpoint/2010/main" val="287620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Hypothesis populated with lenient graph example</a:t>
            </a:r>
          </a:p>
        </p:txBody>
      </p:sp>
      <p:sp>
        <p:nvSpPr>
          <p:cNvPr id="4" name="Slide Number Placeholder 3"/>
          <p:cNvSpPr>
            <a:spLocks noGrp="1"/>
          </p:cNvSpPr>
          <p:nvPr>
            <p:ph type="sldNum" sz="quarter" idx="10"/>
          </p:nvPr>
        </p:nvSpPr>
        <p:spPr/>
        <p:txBody>
          <a:bodyPr/>
          <a:lstStyle/>
          <a:p>
            <a:fld id="{178CEC8C-B44D-4840-A1AE-B281963CD5BD}" type="slidenum">
              <a:rPr lang="en-US" smtClean="0"/>
              <a:t>34</a:t>
            </a:fld>
            <a:endParaRPr lang="en-US"/>
          </a:p>
        </p:txBody>
      </p:sp>
    </p:spTree>
    <p:extLst>
      <p:ext uri="{BB962C8B-B14F-4D97-AF65-F5344CB8AC3E}">
        <p14:creationId xmlns:p14="http://schemas.microsoft.com/office/powerpoint/2010/main" val="3143713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relevance, this is generally fine.</a:t>
            </a:r>
          </a:p>
          <a:p>
            <a:r>
              <a:rPr lang="en-US" baseline="0" dirty="0" smtClean="0"/>
              <a:t>Multiple entities in the image, but all are relevant, so don’t have to disambiguate</a:t>
            </a:r>
          </a:p>
          <a:p>
            <a:r>
              <a:rPr lang="en-US" baseline="0" dirty="0" smtClean="0"/>
              <a:t>So the entity type/justification mismatch isn’t really a factor</a:t>
            </a:r>
          </a:p>
        </p:txBody>
      </p:sp>
      <p:sp>
        <p:nvSpPr>
          <p:cNvPr id="4" name="Slide Number Placeholder 3"/>
          <p:cNvSpPr>
            <a:spLocks noGrp="1"/>
          </p:cNvSpPr>
          <p:nvPr>
            <p:ph type="sldNum" sz="quarter" idx="10"/>
          </p:nvPr>
        </p:nvSpPr>
        <p:spPr/>
        <p:txBody>
          <a:bodyPr/>
          <a:lstStyle/>
          <a:p>
            <a:fld id="{178CEC8C-B44D-4840-A1AE-B281963CD5BD}" type="slidenum">
              <a:rPr lang="en-US" smtClean="0"/>
              <a:t>35</a:t>
            </a:fld>
            <a:endParaRPr lang="en-US"/>
          </a:p>
        </p:txBody>
      </p:sp>
    </p:spTree>
    <p:extLst>
      <p:ext uri="{BB962C8B-B14F-4D97-AF65-F5344CB8AC3E}">
        <p14:creationId xmlns:p14="http://schemas.microsoft.com/office/powerpoint/2010/main" val="245908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Prevailing theories are part of</a:t>
            </a:r>
            <a:r>
              <a:rPr lang="en-US" baseline="0" dirty="0" smtClean="0"/>
              <a:t> topic development, but are developed later in the process, in parallel with annotation</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4</a:t>
            </a:fld>
            <a:endParaRPr lang="en-US"/>
          </a:p>
        </p:txBody>
      </p:sp>
    </p:spTree>
    <p:extLst>
      <p:ext uri="{BB962C8B-B14F-4D97-AF65-F5344CB8AC3E}">
        <p14:creationId xmlns:p14="http://schemas.microsoft.com/office/powerpoint/2010/main" val="2884588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hypothesis assessment had to be done ignoring</a:t>
            </a:r>
            <a:r>
              <a:rPr lang="en-US" baseline="0" dirty="0" smtClean="0"/>
              <a:t> the entity types much of the time, since that’s how graph correctness was assessed</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36</a:t>
            </a:fld>
            <a:endParaRPr lang="en-US"/>
          </a:p>
        </p:txBody>
      </p:sp>
    </p:spTree>
    <p:extLst>
      <p:ext uri="{BB962C8B-B14F-4D97-AF65-F5344CB8AC3E}">
        <p14:creationId xmlns:p14="http://schemas.microsoft.com/office/powerpoint/2010/main" val="1126694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issues with coherence, but even harder to judge. For the first example, assessors would</a:t>
            </a:r>
            <a:r>
              <a:rPr lang="en-US" baseline="0" dirty="0" smtClean="0"/>
              <a:t> again ignore entity type, and link based on the </a:t>
            </a:r>
            <a:r>
              <a:rPr lang="en-US" i="1" baseline="0" dirty="0" smtClean="0"/>
              <a:t>correct </a:t>
            </a:r>
            <a:r>
              <a:rPr lang="en-US" baseline="0" dirty="0" smtClean="0"/>
              <a:t>object entity (the PER isn’t a Target, so that decides it)</a:t>
            </a:r>
          </a:p>
          <a:p>
            <a:endParaRPr lang="en-US" baseline="0" dirty="0" smtClean="0"/>
          </a:p>
          <a:p>
            <a:r>
              <a:rPr lang="en-US" baseline="0" dirty="0" smtClean="0"/>
              <a:t>But for the second one, it’s more difficult, since both Odessa and Trade Unions House are correct Places, and are both in the prevailing theories. Ultimately, since “Odessa” was marked correct, they linked based on Odessa</a:t>
            </a:r>
          </a:p>
        </p:txBody>
      </p:sp>
      <p:sp>
        <p:nvSpPr>
          <p:cNvPr id="4" name="Slide Number Placeholder 3"/>
          <p:cNvSpPr>
            <a:spLocks noGrp="1"/>
          </p:cNvSpPr>
          <p:nvPr>
            <p:ph type="sldNum" sz="quarter" idx="10"/>
          </p:nvPr>
        </p:nvSpPr>
        <p:spPr/>
        <p:txBody>
          <a:bodyPr/>
          <a:lstStyle/>
          <a:p>
            <a:fld id="{178CEC8C-B44D-4840-A1AE-B281963CD5BD}" type="slidenum">
              <a:rPr lang="en-US" smtClean="0"/>
              <a:t>37</a:t>
            </a:fld>
            <a:endParaRPr lang="en-US"/>
          </a:p>
        </p:txBody>
      </p:sp>
    </p:spTree>
    <p:extLst>
      <p:ext uri="{BB962C8B-B14F-4D97-AF65-F5344CB8AC3E}">
        <p14:creationId xmlns:p14="http://schemas.microsoft.com/office/powerpoint/2010/main" val="3065496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38</a:t>
            </a:fld>
            <a:endParaRPr lang="en-US"/>
          </a:p>
        </p:txBody>
      </p:sp>
    </p:spTree>
    <p:extLst>
      <p:ext uri="{BB962C8B-B14F-4D97-AF65-F5344CB8AC3E}">
        <p14:creationId xmlns:p14="http://schemas.microsoft.com/office/powerpoint/2010/main" val="2917023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39</a:t>
            </a:fld>
            <a:endParaRPr lang="en-US"/>
          </a:p>
        </p:txBody>
      </p:sp>
    </p:spTree>
    <p:extLst>
      <p:ext uri="{BB962C8B-B14F-4D97-AF65-F5344CB8AC3E}">
        <p14:creationId xmlns:p14="http://schemas.microsoft.com/office/powerpoint/2010/main" val="3343408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40</a:t>
            </a:fld>
            <a:endParaRPr lang="en-US"/>
          </a:p>
        </p:txBody>
      </p:sp>
    </p:spTree>
    <p:extLst>
      <p:ext uri="{BB962C8B-B14F-4D97-AF65-F5344CB8AC3E}">
        <p14:creationId xmlns:p14="http://schemas.microsoft.com/office/powerpoint/2010/main" val="370892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hypothesis is well-formed, with complete</a:t>
            </a:r>
            <a:r>
              <a:rPr lang="en-US" baseline="0" dirty="0" smtClean="0"/>
              <a:t> events/relations. easy to see what the arguments are, can link to a prevailing theory,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41</a:t>
            </a:fld>
            <a:endParaRPr lang="en-US"/>
          </a:p>
        </p:txBody>
      </p:sp>
    </p:spTree>
    <p:extLst>
      <p:ext uri="{BB962C8B-B14F-4D97-AF65-F5344CB8AC3E}">
        <p14:creationId xmlns:p14="http://schemas.microsoft.com/office/powerpoint/2010/main" val="1620789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hypothesis, but where some arguments were marked wrong in graph assessment</a:t>
            </a:r>
          </a:p>
          <a:p>
            <a:r>
              <a:rPr lang="en-US" dirty="0" smtClean="0"/>
              <a:t>No</a:t>
            </a:r>
            <a:r>
              <a:rPr lang="en-US" baseline="0" dirty="0" smtClean="0"/>
              <a:t> real way to know what these things are</a:t>
            </a:r>
          </a:p>
          <a:p>
            <a:r>
              <a:rPr lang="en-US" baseline="0" dirty="0" smtClean="0"/>
              <a:t>Could theoretically use doc justifications to help, but anything not in the hypothesis isn’t fair game</a:t>
            </a:r>
          </a:p>
          <a:p>
            <a:endParaRPr lang="en-US" baseline="0" dirty="0" smtClean="0"/>
          </a:p>
          <a:p>
            <a:r>
              <a:rPr lang="en-US" baseline="0" dirty="0" smtClean="0"/>
              <a:t>This example is very representative of many of the hypotheses assessors were faced with. Many hypotheses had only two or three arguments, and some just had one. (Some were completely empty!)</a:t>
            </a:r>
          </a:p>
        </p:txBody>
      </p:sp>
      <p:sp>
        <p:nvSpPr>
          <p:cNvPr id="4" name="Slide Number Placeholder 3"/>
          <p:cNvSpPr>
            <a:spLocks noGrp="1"/>
          </p:cNvSpPr>
          <p:nvPr>
            <p:ph type="sldNum" sz="quarter" idx="10"/>
          </p:nvPr>
        </p:nvSpPr>
        <p:spPr/>
        <p:txBody>
          <a:bodyPr/>
          <a:lstStyle/>
          <a:p>
            <a:fld id="{178CEC8C-B44D-4840-A1AE-B281963CD5BD}" type="slidenum">
              <a:rPr lang="en-US" smtClean="0"/>
              <a:t>42</a:t>
            </a:fld>
            <a:endParaRPr lang="en-US"/>
          </a:p>
        </p:txBody>
      </p:sp>
    </p:spTree>
    <p:extLst>
      <p:ext uri="{BB962C8B-B14F-4D97-AF65-F5344CB8AC3E}">
        <p14:creationId xmlns:p14="http://schemas.microsoft.com/office/powerpoint/2010/main" val="911600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43</a:t>
            </a:fld>
            <a:endParaRPr lang="en-US"/>
          </a:p>
        </p:txBody>
      </p:sp>
    </p:spTree>
    <p:extLst>
      <p:ext uri="{BB962C8B-B14F-4D97-AF65-F5344CB8AC3E}">
        <p14:creationId xmlns:p14="http://schemas.microsoft.com/office/powerpoint/2010/main" val="373667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44</a:t>
            </a:fld>
            <a:endParaRPr lang="en-US"/>
          </a:p>
        </p:txBody>
      </p:sp>
    </p:spTree>
    <p:extLst>
      <p:ext uri="{BB962C8B-B14F-4D97-AF65-F5344CB8AC3E}">
        <p14:creationId xmlns:p14="http://schemas.microsoft.com/office/powerpoint/2010/main" val="537511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 of the “Under discussion” status cells should probably be</a:t>
            </a:r>
            <a:r>
              <a:rPr lang="en-US" baseline="0" dirty="0" smtClean="0"/>
              <a:t> more likely or less likely, but I’m not sure which.</a:t>
            </a:r>
            <a:endParaRPr lang="en-US" dirty="0" smtClean="0"/>
          </a:p>
          <a:p>
            <a:pPr marL="0" indent="0" eaLnBrk="1" fontAlgn="t" hangingPunct="1">
              <a:buFontTx/>
              <a:buNone/>
            </a:pPr>
            <a:r>
              <a:rPr lang="en-US" dirty="0" smtClean="0"/>
              <a:t>- NB: There are slides</a:t>
            </a:r>
            <a:r>
              <a:rPr lang="en-US" baseline="0" dirty="0" smtClean="0"/>
              <a:t> below with examples for most of these requests.  However,</a:t>
            </a:r>
          </a:p>
          <a:p>
            <a:pPr marL="0" indent="0" eaLnBrk="1" fontAlgn="t" hangingPunct="1">
              <a:buFontTx/>
              <a:buNone/>
            </a:pPr>
            <a:r>
              <a:rPr lang="en-US" baseline="0" dirty="0" smtClean="0"/>
              <a:t>    1. There are </a:t>
            </a:r>
            <a:r>
              <a:rPr lang="en-US" dirty="0" smtClean="0"/>
              <a:t>no slides for the two requests that already have solutions (</a:t>
            </a:r>
            <a:r>
              <a:rPr lang="en-US" dirty="0" smtClean="0">
                <a:solidFill>
                  <a:srgbClr val="FF0000"/>
                </a:solidFill>
              </a:rPr>
              <a:t>could add slides for these if needed)</a:t>
            </a:r>
          </a:p>
          <a:p>
            <a:pPr eaLnBrk="1" fontAlgn="t" hangingPunct="1"/>
            <a:r>
              <a:rPr lang="en-US" baseline="0" dirty="0" smtClean="0"/>
              <a:t>             -- </a:t>
            </a:r>
            <a:r>
              <a:rPr lang="en-US" dirty="0" smtClean="0"/>
              <a:t>Remove TTL filler type(s)</a:t>
            </a:r>
          </a:p>
          <a:p>
            <a:pPr eaLnBrk="1" fontAlgn="auto" hangingPunct="1"/>
            <a:r>
              <a:rPr lang="en-US" dirty="0" smtClean="0"/>
              <a:t>             --</a:t>
            </a:r>
            <a:r>
              <a:rPr lang="en-US" baseline="0" dirty="0" smtClean="0"/>
              <a:t> </a:t>
            </a:r>
            <a:r>
              <a:rPr lang="en-US" dirty="0" smtClean="0"/>
              <a:t>Remove role-like entity types</a:t>
            </a:r>
          </a:p>
          <a:p>
            <a:r>
              <a:rPr lang="en-US" dirty="0" smtClean="0"/>
              <a:t>    2. There is a slide</a:t>
            </a:r>
            <a:r>
              <a:rPr lang="en-US" baseline="0" dirty="0" smtClean="0"/>
              <a:t> but no example for the Belief relations request, because it is unclear what the details of that request are.</a:t>
            </a:r>
          </a:p>
          <a:p>
            <a:endParaRPr lang="en-US" dirty="0"/>
          </a:p>
        </p:txBody>
      </p:sp>
      <p:sp>
        <p:nvSpPr>
          <p:cNvPr id="4" name="Slide Number Placeholder 3"/>
          <p:cNvSpPr>
            <a:spLocks noGrp="1"/>
          </p:cNvSpPr>
          <p:nvPr>
            <p:ph type="sldNum" sz="quarter" idx="10"/>
          </p:nvPr>
        </p:nvSpPr>
        <p:spPr/>
        <p:txBody>
          <a:bodyPr/>
          <a:lstStyle/>
          <a:p>
            <a:pPr>
              <a:defRPr/>
            </a:pPr>
            <a:fld id="{D0056A54-A1BE-4AA9-AC5B-4F4817641C62}" type="slidenum">
              <a:rPr lang="en-US" altLang="en-US" smtClean="0"/>
              <a:pPr>
                <a:defRPr/>
              </a:pPr>
              <a:t>45</a:t>
            </a:fld>
            <a:endParaRPr lang="en-US" altLang="en-US"/>
          </a:p>
        </p:txBody>
      </p:sp>
    </p:spTree>
    <p:extLst>
      <p:ext uri="{BB962C8B-B14F-4D97-AF65-F5344CB8AC3E}">
        <p14:creationId xmlns:p14="http://schemas.microsoft.com/office/powerpoint/2010/main" val="113511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prevailing theory</a:t>
            </a:r>
            <a:r>
              <a:rPr lang="en-US" baseline="0" dirty="0" smtClean="0"/>
              <a:t> starts as a prose description of one “account” of topic-relevant events, based on MITRE scenario doc, expected informational conflict, and reading of source data. Once prose version is finalized, KE matrix is constructed using the expected information – a translation of the prose theory into the set of </a:t>
            </a:r>
            <a:r>
              <a:rPr lang="en-US" baseline="0" dirty="0" err="1" smtClean="0"/>
              <a:t>taggable</a:t>
            </a:r>
            <a:r>
              <a:rPr lang="en-US" baseline="0" dirty="0" smtClean="0"/>
              <a:t> events and relations that comprise it (not important to be able to read the table of KEs on this slide, each blue/white grouping represents an event or relation and its </a:t>
            </a:r>
            <a:r>
              <a:rPr lang="en-US" baseline="0" dirty="0" err="1" smtClean="0"/>
              <a:t>args</a:t>
            </a:r>
            <a:r>
              <a:rPr lang="en-US" baseline="0" dirty="0" smtClean="0"/>
              <a:t>, included expected type information, KB links, temporal info, etc.)</a:t>
            </a:r>
          </a:p>
          <a:p>
            <a:r>
              <a:rPr lang="en-US" baseline="0" dirty="0" smtClean="0"/>
              <a:t>Walkthrough – how does the prose theory result in the KE matrix?</a:t>
            </a:r>
          </a:p>
          <a:p>
            <a:endParaRPr lang="en-US" baseline="0" dirty="0" smtClean="0"/>
          </a:p>
          <a:p>
            <a:r>
              <a:rPr lang="en-US" baseline="0" dirty="0" smtClean="0"/>
              <a:t>--identify events and relations of </a:t>
            </a:r>
            <a:r>
              <a:rPr lang="en-US" baseline="0" dirty="0" err="1" smtClean="0"/>
              <a:t>taggable</a:t>
            </a:r>
            <a:r>
              <a:rPr lang="en-US" baseline="0" dirty="0" smtClean="0"/>
              <a:t> types in the prose description (for example the underlined portions of the theory discuss the shooting of protesters in </a:t>
            </a:r>
            <a:r>
              <a:rPr lang="en-US" baseline="0" dirty="0" err="1" smtClean="0"/>
              <a:t>Maidan</a:t>
            </a:r>
            <a:r>
              <a:rPr lang="en-US" baseline="0" dirty="0" smtClean="0"/>
              <a:t>, so this will be our first KE for the matrix.</a:t>
            </a:r>
          </a:p>
          <a:p>
            <a:r>
              <a:rPr lang="en-US" baseline="0" dirty="0" smtClean="0"/>
              <a:t>--this is an event of the </a:t>
            </a:r>
            <a:r>
              <a:rPr lang="en-US" baseline="0" dirty="0" err="1" smtClean="0"/>
              <a:t>conflict.attack.firearmattack</a:t>
            </a:r>
            <a:r>
              <a:rPr lang="en-US" baseline="0" dirty="0" smtClean="0"/>
              <a:t> type, so it has </a:t>
            </a:r>
            <a:r>
              <a:rPr lang="en-US" baseline="0" dirty="0" err="1" smtClean="0"/>
              <a:t>arg</a:t>
            </a:r>
            <a:r>
              <a:rPr lang="en-US" baseline="0" dirty="0" smtClean="0"/>
              <a:t> slots for attacker, target, instrument, and place, all of which are mentioned in the theory and can be filled in</a:t>
            </a:r>
          </a:p>
          <a:p>
            <a:r>
              <a:rPr lang="en-US" baseline="0" dirty="0" smtClean="0"/>
              <a:t>--once the </a:t>
            </a:r>
            <a:r>
              <a:rPr lang="en-US" baseline="0" dirty="0" err="1" smtClean="0"/>
              <a:t>args</a:t>
            </a:r>
            <a:r>
              <a:rPr lang="en-US" baseline="0" dirty="0" smtClean="0"/>
              <a:t> are filled in, we can assign types to those as well </a:t>
            </a:r>
          </a:p>
          <a:p>
            <a:r>
              <a:rPr lang="en-US" baseline="0" dirty="0" smtClean="0"/>
              <a:t>--once </a:t>
            </a:r>
            <a:r>
              <a:rPr lang="en-US" baseline="0" dirty="0" err="1" smtClean="0"/>
              <a:t>args</a:t>
            </a:r>
            <a:r>
              <a:rPr lang="en-US" baseline="0" dirty="0" smtClean="0"/>
              <a:t> and event are in place, determine whether </a:t>
            </a:r>
            <a:r>
              <a:rPr lang="en-US" baseline="0" dirty="0" err="1" smtClean="0"/>
              <a:t>args</a:t>
            </a:r>
            <a:r>
              <a:rPr lang="en-US" baseline="0" dirty="0" smtClean="0"/>
              <a:t> appear in the KB and note their KB IDs or assign a NIL value</a:t>
            </a:r>
          </a:p>
        </p:txBody>
      </p:sp>
      <p:sp>
        <p:nvSpPr>
          <p:cNvPr id="4" name="Slide Number Placeholder 3"/>
          <p:cNvSpPr>
            <a:spLocks noGrp="1"/>
          </p:cNvSpPr>
          <p:nvPr>
            <p:ph type="sldNum" sz="quarter" idx="10"/>
          </p:nvPr>
        </p:nvSpPr>
        <p:spPr/>
        <p:txBody>
          <a:bodyPr/>
          <a:lstStyle/>
          <a:p>
            <a:fld id="{178CEC8C-B44D-4840-A1AE-B281963CD5BD}" type="slidenum">
              <a:rPr lang="en-US" smtClean="0"/>
              <a:t>8</a:t>
            </a:fld>
            <a:endParaRPr lang="en-US"/>
          </a:p>
        </p:txBody>
      </p:sp>
    </p:spTree>
    <p:extLst>
      <p:ext uri="{BB962C8B-B14F-4D97-AF65-F5344CB8AC3E}">
        <p14:creationId xmlns:p14="http://schemas.microsoft.com/office/powerpoint/2010/main" val="226542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-Annotation of salient mentions, one source doc at a time</a:t>
            </a:r>
          </a:p>
          <a:p>
            <a:r>
              <a:rPr lang="en-US" dirty="0" smtClean="0"/>
              <a:t>-Salient means providing</a:t>
            </a:r>
            <a:r>
              <a:rPr lang="en-US" baseline="0" dirty="0" smtClean="0"/>
              <a:t> information about a part of one of the topic’s queries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-Doesn’t need to directly answer a query, just speak to some part of it</a:t>
            </a:r>
          </a:p>
          <a:p>
            <a:endParaRPr lang="en-US" dirty="0" smtClean="0"/>
          </a:p>
          <a:p>
            <a:r>
              <a:rPr lang="en-US" dirty="0" smtClean="0"/>
              <a:t>-Annotate each event or relation that provides information to any part of a query</a:t>
            </a:r>
          </a:p>
          <a:p>
            <a:r>
              <a:rPr lang="en-US" dirty="0" smtClean="0"/>
              <a:t>-On</a:t>
            </a:r>
            <a:r>
              <a:rPr lang="en-US" baseline="0" dirty="0" smtClean="0"/>
              <a:t>e event/relation mention per doc element</a:t>
            </a:r>
            <a:endParaRPr lang="en-US" dirty="0" smtClean="0"/>
          </a:p>
          <a:p>
            <a:r>
              <a:rPr lang="en-US" dirty="0" smtClean="0"/>
              <a:t>-In Seedling video was annotated as single doc element</a:t>
            </a:r>
          </a:p>
          <a:p>
            <a:r>
              <a:rPr lang="en-US" dirty="0" smtClean="0"/>
              <a:t>-For re-annotation we annotate picture track and audio track</a:t>
            </a:r>
          </a:p>
          <a:p>
            <a:r>
              <a:rPr lang="en-US" dirty="0" smtClean="0"/>
              <a:t>-Mark trigger (event/relation provenance)</a:t>
            </a:r>
          </a:p>
          <a:p>
            <a:r>
              <a:rPr lang="en-US" dirty="0" smtClean="0"/>
              <a:t>-For video,</a:t>
            </a:r>
            <a:r>
              <a:rPr lang="en-US" baseline="0" dirty="0" smtClean="0"/>
              <a:t> select start and end times (didn’t do this in Seedling) - clicking trigger brings up that portion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-Mark attributes, where relevant</a:t>
            </a:r>
            <a:r>
              <a:rPr lang="en-US" baseline="0" dirty="0" smtClean="0"/>
              <a:t> - </a:t>
            </a:r>
            <a:r>
              <a:rPr lang="en-US" dirty="0" smtClean="0"/>
              <a:t>NOT, HEDGED (or both)</a:t>
            </a:r>
          </a:p>
          <a:p>
            <a:r>
              <a:rPr lang="en-US" dirty="0" smtClean="0"/>
              <a:t>-Select type/subtype/sub-subtype</a:t>
            </a:r>
          </a:p>
          <a:p>
            <a:r>
              <a:rPr lang="en-US" dirty="0" smtClean="0"/>
              <a:t>-Megamenu</a:t>
            </a:r>
            <a:r>
              <a:rPr lang="en-US" baseline="0" dirty="0" smtClean="0"/>
              <a:t> helps annotators easily tackle the much larger new ontology</a:t>
            </a:r>
            <a:endParaRPr lang="en-US" dirty="0" smtClean="0"/>
          </a:p>
          <a:p>
            <a:r>
              <a:rPr lang="en-US" dirty="0" smtClean="0"/>
              <a:t>-Mark temporal information of event/relation, if present</a:t>
            </a:r>
          </a:p>
        </p:txBody>
      </p:sp>
      <p:sp>
        <p:nvSpPr>
          <p:cNvPr id="4" name="Slide Number Placeholder 3"/>
          <p:cNvSpPr>
            <a:spLocks noGrp="1"/>
          </p:cNvSpPr>
          <p:nvPr>
            <p:ph type="sldNum" sz="quarter" idx="10"/>
          </p:nvPr>
        </p:nvSpPr>
        <p:spPr/>
        <p:txBody>
          <a:bodyPr/>
          <a:lstStyle/>
          <a:p>
            <a:fld id="{178CEC8C-B44D-4840-A1AE-B281963CD5BD}" type="slidenum">
              <a:rPr lang="en-US" smtClean="0"/>
              <a:t>10</a:t>
            </a:fld>
            <a:endParaRPr lang="en-US"/>
          </a:p>
        </p:txBody>
      </p:sp>
    </p:spTree>
    <p:extLst>
      <p:ext uri="{BB962C8B-B14F-4D97-AF65-F5344CB8AC3E}">
        <p14:creationId xmlns:p14="http://schemas.microsoft.com/office/powerpoint/2010/main" val="50301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smtClean="0"/>
              <a:t>-Senior annotators perform QC of Stage 1 annotations and annotate additional mentions</a:t>
            </a:r>
          </a:p>
          <a:p>
            <a:pPr>
              <a:lnSpc>
                <a:spcPct val="90000"/>
              </a:lnSpc>
            </a:pPr>
            <a:r>
              <a:rPr lang="en-US" sz="2400" dirty="0" smtClean="0"/>
              <a:t>-Review Stage 1 events and relations, one at a time</a:t>
            </a:r>
          </a:p>
          <a:p>
            <a:pPr>
              <a:lnSpc>
                <a:spcPct val="90000"/>
              </a:lnSpc>
            </a:pPr>
            <a:r>
              <a:rPr lang="en-US" sz="2400" dirty="0" smtClean="0"/>
              <a:t>-Tweak minor issues; for example:</a:t>
            </a:r>
          </a:p>
          <a:p>
            <a:pPr>
              <a:lnSpc>
                <a:spcPct val="90000"/>
              </a:lnSpc>
            </a:pPr>
            <a:r>
              <a:rPr lang="en-US" sz="2400" dirty="0" smtClean="0"/>
              <a:t>	-adjust start/end of video</a:t>
            </a:r>
            <a:r>
              <a:rPr lang="en-US" sz="2400" baseline="0" dirty="0" smtClean="0"/>
              <a:t> event mention</a:t>
            </a:r>
            <a:endParaRPr lang="en-US" sz="2400" dirty="0" smtClean="0"/>
          </a:p>
          <a:p>
            <a:pPr>
              <a:lnSpc>
                <a:spcPct val="90000"/>
              </a:lnSpc>
            </a:pPr>
            <a:r>
              <a:rPr lang="en-US" sz="2400" dirty="0" smtClean="0"/>
              <a:t>	-</a:t>
            </a:r>
            <a:r>
              <a:rPr lang="en-US" sz="2000" dirty="0" smtClean="0"/>
              <a:t>Change sub-subtype from </a:t>
            </a:r>
            <a:r>
              <a:rPr lang="en-US" sz="2000" dirty="0" err="1" smtClean="0"/>
              <a:t>Conflict.Attack.Bombing</a:t>
            </a:r>
            <a:r>
              <a:rPr lang="en-US" sz="2000" dirty="0" smtClean="0"/>
              <a:t> to </a:t>
            </a:r>
            <a:r>
              <a:rPr lang="en-US" sz="2000" dirty="0" err="1" smtClean="0"/>
              <a:t>Conflict.Attack.SetFire</a:t>
            </a:r>
            <a:endParaRPr lang="en-US" sz="2000" dirty="0" smtClean="0"/>
          </a:p>
          <a:p>
            <a:pPr>
              <a:lnSpc>
                <a:spcPct val="90000"/>
              </a:lnSpc>
            </a:pPr>
            <a:r>
              <a:rPr lang="en-US" sz="2000" dirty="0" smtClean="0"/>
              <a:t>	-Add/change attributes</a:t>
            </a:r>
          </a:p>
          <a:p>
            <a:pPr lvl="1">
              <a:lnSpc>
                <a:spcPct val="90000"/>
              </a:lnSpc>
            </a:pPr>
            <a:r>
              <a:rPr lang="en-US" sz="2400" dirty="0" smtClean="0"/>
              <a:t>-Add missing arguments (maybe stage1 annotator forgot place, e.g.)</a:t>
            </a:r>
          </a:p>
          <a:p>
            <a:pPr lvl="1">
              <a:lnSpc>
                <a:spcPct val="90000"/>
              </a:lnSpc>
            </a:pPr>
            <a:r>
              <a:rPr lang="en-US" sz="2400" dirty="0" smtClean="0"/>
              <a:t>-Delete if not salient or incorrect</a:t>
            </a:r>
          </a:p>
          <a:p>
            <a:pPr>
              <a:lnSpc>
                <a:spcPct val="90000"/>
              </a:lnSpc>
            </a:pPr>
            <a:r>
              <a:rPr lang="en-US" sz="2400" dirty="0" smtClean="0"/>
              <a:t>-Re-read document, adding any missed salient events/relations</a:t>
            </a:r>
          </a:p>
          <a:p>
            <a:pPr>
              <a:lnSpc>
                <a:spcPct val="90000"/>
              </a:lnSpc>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11</a:t>
            </a:fld>
            <a:endParaRPr lang="en-US"/>
          </a:p>
        </p:txBody>
      </p:sp>
    </p:spTree>
    <p:extLst>
      <p:ext uri="{BB962C8B-B14F-4D97-AF65-F5344CB8AC3E}">
        <p14:creationId xmlns:p14="http://schemas.microsoft.com/office/powerpoint/2010/main" val="50719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800" dirty="0" smtClean="0"/>
              <a:t>-Once quality control is complete, annotators add informative mentions</a:t>
            </a:r>
          </a:p>
          <a:p>
            <a:pPr lvl="1">
              <a:lnSpc>
                <a:spcPct val="90000"/>
              </a:lnSpc>
            </a:pPr>
            <a:r>
              <a:rPr lang="en-US" sz="2400" dirty="0" smtClean="0"/>
              <a:t>-Events, relations, and arguments</a:t>
            </a:r>
            <a:endParaRPr lang="en-US" sz="2800" dirty="0" smtClean="0"/>
          </a:p>
          <a:p>
            <a:pPr>
              <a:lnSpc>
                <a:spcPct val="90000"/>
              </a:lnSpc>
            </a:pPr>
            <a:r>
              <a:rPr lang="en-US" sz="2800" dirty="0" smtClean="0"/>
              <a:t>-No</a:t>
            </a:r>
            <a:r>
              <a:rPr lang="en-US" sz="2800" baseline="0" dirty="0" smtClean="0"/>
              <a:t> additional or informative mentions annotated in Seedling</a:t>
            </a:r>
            <a:endParaRPr lang="en-US" sz="2800" dirty="0" smtClean="0"/>
          </a:p>
          <a:p>
            <a:pPr>
              <a:lnSpc>
                <a:spcPct val="90000"/>
              </a:lnSpc>
            </a:pPr>
            <a:r>
              <a:rPr lang="en-US" sz="2800" dirty="0" smtClean="0"/>
              <a:t>-additional video and image mentions</a:t>
            </a:r>
          </a:p>
          <a:p>
            <a:pPr>
              <a:lnSpc>
                <a:spcPct val="90000"/>
              </a:lnSpc>
            </a:pPr>
            <a:r>
              <a:rPr lang="en-US" sz="2800" dirty="0" smtClean="0"/>
              <a:t>-Names</a:t>
            </a:r>
          </a:p>
          <a:p>
            <a:pPr>
              <a:lnSpc>
                <a:spcPct val="90000"/>
              </a:lnSpc>
            </a:pPr>
            <a:r>
              <a:rPr lang="en-US" sz="2800" dirty="0" smtClean="0"/>
              <a:t>-Descriptive nominal phrases</a:t>
            </a:r>
          </a:p>
          <a:p>
            <a:pPr>
              <a:lnSpc>
                <a:spcPct val="90000"/>
              </a:lnSpc>
            </a:pPr>
            <a:r>
              <a:rPr lang="en-US" sz="2800" dirty="0" smtClean="0"/>
              <a:t>-Alternate event/relation triggers</a:t>
            </a:r>
          </a:p>
          <a:p>
            <a:pPr>
              <a:lnSpc>
                <a:spcPct val="90000"/>
              </a:lnSpc>
            </a:pPr>
            <a:r>
              <a:rPr lang="en-US" sz="2800" dirty="0" smtClean="0"/>
              <a:t>-Clear, “canonical” image mentions</a:t>
            </a:r>
          </a:p>
          <a:p>
            <a:pPr>
              <a:lnSpc>
                <a:spcPct val="90000"/>
              </a:lnSpc>
            </a:pPr>
            <a:r>
              <a:rPr lang="en-US" sz="2800" dirty="0" smtClean="0"/>
              <a:t>-Additional video mentions</a:t>
            </a:r>
          </a:p>
          <a:p>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12</a:t>
            </a:fld>
            <a:endParaRPr lang="en-US"/>
          </a:p>
        </p:txBody>
      </p:sp>
    </p:spTree>
    <p:extLst>
      <p:ext uri="{BB962C8B-B14F-4D97-AF65-F5344CB8AC3E}">
        <p14:creationId xmlns:p14="http://schemas.microsoft.com/office/powerpoint/2010/main" val="296816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910AB-B42C-E64F-B6C9-2D2D18862902}" type="slidenum">
              <a:rPr lang="en-US" smtClean="0"/>
              <a:t>13</a:t>
            </a:fld>
            <a:endParaRPr lang="en-US"/>
          </a:p>
        </p:txBody>
      </p:sp>
    </p:spTree>
    <p:extLst>
      <p:ext uri="{BB962C8B-B14F-4D97-AF65-F5344CB8AC3E}">
        <p14:creationId xmlns:p14="http://schemas.microsoft.com/office/powerpoint/2010/main" val="171259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relations </a:t>
            </a:r>
            <a:r>
              <a:rPr lang="en-US" dirty="0" err="1" smtClean="0"/>
              <a:t>coref’s</a:t>
            </a:r>
            <a:r>
              <a:rPr lang="en-US" dirty="0" smtClean="0"/>
              <a:t> based on kb ids of </a:t>
            </a:r>
            <a:r>
              <a:rPr lang="en-US" dirty="0" err="1" smtClean="0"/>
              <a:t>args</a:t>
            </a:r>
            <a:r>
              <a:rPr lang="en-US" dirty="0" smtClean="0"/>
              <a:t>, plus</a:t>
            </a:r>
            <a:r>
              <a:rPr lang="en-US" baseline="0" dirty="0" smtClean="0"/>
              <a:t> relation type and roles</a:t>
            </a:r>
            <a:endParaRPr lang="en-US" dirty="0"/>
          </a:p>
        </p:txBody>
      </p:sp>
      <p:sp>
        <p:nvSpPr>
          <p:cNvPr id="4" name="Slide Number Placeholder 3"/>
          <p:cNvSpPr>
            <a:spLocks noGrp="1"/>
          </p:cNvSpPr>
          <p:nvPr>
            <p:ph type="sldNum" sz="quarter" idx="10"/>
          </p:nvPr>
        </p:nvSpPr>
        <p:spPr/>
        <p:txBody>
          <a:bodyPr/>
          <a:lstStyle/>
          <a:p>
            <a:fld id="{178CEC8C-B44D-4840-A1AE-B281963CD5BD}" type="slidenum">
              <a:rPr lang="en-US" smtClean="0"/>
              <a:t>15</a:t>
            </a:fld>
            <a:endParaRPr lang="en-US"/>
          </a:p>
        </p:txBody>
      </p:sp>
    </p:spTree>
    <p:extLst>
      <p:ext uri="{BB962C8B-B14F-4D97-AF65-F5344CB8AC3E}">
        <p14:creationId xmlns:p14="http://schemas.microsoft.com/office/powerpoint/2010/main" val="291754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DC Home-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ctrTitle"/>
          </p:nvPr>
        </p:nvSpPr>
        <p:spPr>
          <a:xfrm>
            <a:off x="914400" y="1524000"/>
            <a:ext cx="7543800" cy="685800"/>
          </a:xfrm>
        </p:spPr>
        <p:txBody>
          <a:bodyPr/>
          <a:lstStyle>
            <a:lvl1pPr algn="l">
              <a:defRPr sz="2800">
                <a:latin typeface="Arial" charset="0"/>
              </a:defRPr>
            </a:lvl1pPr>
          </a:lstStyle>
          <a:p>
            <a:r>
              <a:rPr lang="en-US"/>
              <a:t>Click to edit Master title style</a:t>
            </a:r>
          </a:p>
        </p:txBody>
      </p:sp>
      <p:sp>
        <p:nvSpPr>
          <p:cNvPr id="50179" name="Rectangle 3"/>
          <p:cNvSpPr>
            <a:spLocks noGrp="1" noChangeArrowheads="1"/>
          </p:cNvSpPr>
          <p:nvPr>
            <p:ph type="subTitle" idx="1"/>
          </p:nvPr>
        </p:nvSpPr>
        <p:spPr>
          <a:xfrm>
            <a:off x="914400" y="2286000"/>
            <a:ext cx="7543800" cy="2743200"/>
          </a:xfrm>
        </p:spPr>
        <p:txBody>
          <a:bodyPr lIns="0" tIns="0" rIns="0" bIns="0"/>
          <a:lstStyle>
            <a:lvl1pPr marL="0" indent="0">
              <a:buFont typeface="Wingdings" pitchFamily="2" charset="2"/>
              <a:buNone/>
              <a:defRPr sz="1800"/>
            </a:lvl1pPr>
          </a:lstStyle>
          <a:p>
            <a:r>
              <a:rPr lang="en-US"/>
              <a:t>Click to edit Master text styles</a:t>
            </a:r>
          </a:p>
        </p:txBody>
      </p:sp>
    </p:spTree>
    <p:extLst>
      <p:ext uri="{BB962C8B-B14F-4D97-AF65-F5344CB8AC3E}">
        <p14:creationId xmlns:p14="http://schemas.microsoft.com/office/powerpoint/2010/main" val="30620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98438"/>
            <a:ext cx="5334000" cy="7921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lvl="0" fontAlgn="base">
              <a:spcBef>
                <a:spcPct val="0"/>
              </a:spcBef>
              <a:spcAft>
                <a:spcPct val="0"/>
              </a:spcAft>
              <a:defRPr/>
            </a:pPr>
            <a:r>
              <a:rPr lang="en-US" dirty="0" smtClean="0">
                <a:solidFill>
                  <a:srgbClr val="000000"/>
                </a:solidFill>
                <a:latin typeface="Gill Sans" charset="0"/>
                <a:sym typeface="Gill Sans" charset="0"/>
              </a:rPr>
              <a:t>TAC KBP 2019 Workshop, November 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97458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atin typeface="Gill Sans" charset="0"/>
                <a:ea typeface="+mn-ea"/>
                <a:cs typeface="+mn-cs"/>
                <a:sym typeface="Gill Sans" charset="0"/>
              </a:defRPr>
            </a:lvl1pPr>
          </a:lstStyle>
          <a:p>
            <a:pPr lvl="0" fontAlgn="base">
              <a:spcBef>
                <a:spcPct val="0"/>
              </a:spcBef>
              <a:spcAft>
                <a:spcPct val="0"/>
              </a:spcAft>
              <a:defRPr/>
            </a:pPr>
            <a:r>
              <a:rPr lang="en-US" dirty="0" smtClean="0">
                <a:solidFill>
                  <a:srgbClr val="000000"/>
                </a:solidFill>
                <a:latin typeface="Gill Sans" charset="0"/>
                <a:sym typeface="Gill Sans" charset="0"/>
              </a:rPr>
              <a:t>TAC KBP 2019 Workshop, November 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04759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DC PPT txt2-0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819400" y="198438"/>
            <a:ext cx="5867400" cy="7921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sym typeface="Arial Black" charset="0"/>
              </a:rPr>
              <a:t>Click to edit Master title style</a:t>
            </a:r>
          </a:p>
        </p:txBody>
      </p:sp>
      <p:sp>
        <p:nvSpPr>
          <p:cNvPr id="1028" name="Rectangle 3"/>
          <p:cNvSpPr>
            <a:spLocks noGrp="1" noChangeArrowheads="1"/>
          </p:cNvSpPr>
          <p:nvPr>
            <p:ph type="body" idx="1"/>
          </p:nvPr>
        </p:nvSpPr>
        <p:spPr bwMode="auto">
          <a:xfrm>
            <a:off x="457200" y="1295400"/>
            <a:ext cx="82296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9157" name="Rectangle 5"/>
          <p:cNvSpPr>
            <a:spLocks noGrp="1" noChangeArrowheads="1"/>
          </p:cNvSpPr>
          <p:nvPr>
            <p:ph type="ftr" sz="quarter" idx="3"/>
          </p:nvPr>
        </p:nvSpPr>
        <p:spPr bwMode="auto">
          <a:xfrm>
            <a:off x="457200" y="6400804"/>
            <a:ext cx="6096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lvl="0" fontAlgn="base">
              <a:spcBef>
                <a:spcPct val="0"/>
              </a:spcBef>
              <a:spcAft>
                <a:spcPct val="0"/>
              </a:spcAft>
              <a:defRPr/>
            </a:pPr>
            <a:r>
              <a:rPr lang="en-US" dirty="0" smtClean="0">
                <a:solidFill>
                  <a:srgbClr val="000000"/>
                </a:solidFill>
                <a:latin typeface="Gill Sans" charset="0"/>
                <a:sym typeface="Gill Sans" charset="0"/>
              </a:rPr>
              <a:t>TAC KBP 20189 Workshop, November 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280536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r" rtl="0" eaLnBrk="0" fontAlgn="base" hangingPunct="0">
        <a:spcBef>
          <a:spcPct val="0"/>
        </a:spcBef>
        <a:spcAft>
          <a:spcPct val="0"/>
        </a:spcAft>
        <a:defRPr sz="2800" b="1">
          <a:solidFill>
            <a:schemeClr val="tx1"/>
          </a:solidFill>
          <a:latin typeface="+mj-lt"/>
          <a:ea typeface="MS PGothic" pitchFamily="34" charset="-128"/>
          <a:cs typeface="MS PGothic" charset="0"/>
          <a:sym typeface="Arial Black" charset="0"/>
        </a:defRPr>
      </a:lvl1pPr>
      <a:lvl2pPr algn="r" rtl="0" eaLnBrk="0" fontAlgn="base" hangingPunct="0">
        <a:spcBef>
          <a:spcPct val="0"/>
        </a:spcBef>
        <a:spcAft>
          <a:spcPct val="0"/>
        </a:spcAft>
        <a:defRPr sz="2800" b="1">
          <a:solidFill>
            <a:schemeClr val="tx1"/>
          </a:solidFill>
          <a:latin typeface="HelveticaNeueLT Std Blk" pitchFamily="34" charset="0"/>
          <a:ea typeface="MS PGothic" pitchFamily="34" charset="-128"/>
          <a:cs typeface="MS PGothic" charset="0"/>
          <a:sym typeface="Arial Black" charset="0"/>
        </a:defRPr>
      </a:lvl2pPr>
      <a:lvl3pPr algn="r" rtl="0" eaLnBrk="0" fontAlgn="base" hangingPunct="0">
        <a:spcBef>
          <a:spcPct val="0"/>
        </a:spcBef>
        <a:spcAft>
          <a:spcPct val="0"/>
        </a:spcAft>
        <a:defRPr sz="2800" b="1">
          <a:solidFill>
            <a:schemeClr val="tx1"/>
          </a:solidFill>
          <a:latin typeface="HelveticaNeueLT Std Blk" pitchFamily="34" charset="0"/>
          <a:ea typeface="MS PGothic" pitchFamily="34" charset="-128"/>
          <a:cs typeface="MS PGothic" charset="0"/>
          <a:sym typeface="Arial Black" charset="0"/>
        </a:defRPr>
      </a:lvl3pPr>
      <a:lvl4pPr algn="r" rtl="0" eaLnBrk="0" fontAlgn="base" hangingPunct="0">
        <a:spcBef>
          <a:spcPct val="0"/>
        </a:spcBef>
        <a:spcAft>
          <a:spcPct val="0"/>
        </a:spcAft>
        <a:defRPr sz="2800" b="1">
          <a:solidFill>
            <a:schemeClr val="tx1"/>
          </a:solidFill>
          <a:latin typeface="HelveticaNeueLT Std Blk" pitchFamily="34" charset="0"/>
          <a:ea typeface="MS PGothic" pitchFamily="34" charset="-128"/>
          <a:cs typeface="MS PGothic" charset="0"/>
          <a:sym typeface="Arial Black" charset="0"/>
        </a:defRPr>
      </a:lvl4pPr>
      <a:lvl5pPr algn="r" rtl="0" eaLnBrk="0" fontAlgn="base" hangingPunct="0">
        <a:spcBef>
          <a:spcPct val="0"/>
        </a:spcBef>
        <a:spcAft>
          <a:spcPct val="0"/>
        </a:spcAft>
        <a:defRPr sz="2800" b="1">
          <a:solidFill>
            <a:schemeClr val="tx1"/>
          </a:solidFill>
          <a:latin typeface="HelveticaNeueLT Std Blk" pitchFamily="34" charset="0"/>
          <a:ea typeface="MS PGothic" pitchFamily="34" charset="-128"/>
          <a:cs typeface="MS PGothic" charset="0"/>
          <a:sym typeface="Arial Black" charset="0"/>
        </a:defRPr>
      </a:lvl5pPr>
      <a:lvl6pPr marL="457200" algn="r" rtl="0" fontAlgn="base">
        <a:spcBef>
          <a:spcPct val="0"/>
        </a:spcBef>
        <a:spcAft>
          <a:spcPct val="0"/>
        </a:spcAft>
        <a:defRPr sz="2400">
          <a:solidFill>
            <a:schemeClr val="tx1"/>
          </a:solidFill>
          <a:latin typeface="HelveticaNeueLT Std Blk" pitchFamily="34" charset="0"/>
          <a:sym typeface="Arial Black" pitchFamily="34" charset="0"/>
        </a:defRPr>
      </a:lvl6pPr>
      <a:lvl7pPr marL="914400" algn="r" rtl="0" fontAlgn="base">
        <a:spcBef>
          <a:spcPct val="0"/>
        </a:spcBef>
        <a:spcAft>
          <a:spcPct val="0"/>
        </a:spcAft>
        <a:defRPr sz="2400">
          <a:solidFill>
            <a:schemeClr val="tx1"/>
          </a:solidFill>
          <a:latin typeface="HelveticaNeueLT Std Blk" pitchFamily="34" charset="0"/>
          <a:sym typeface="Arial Black" pitchFamily="34" charset="0"/>
        </a:defRPr>
      </a:lvl7pPr>
      <a:lvl8pPr marL="1371600" algn="r" rtl="0" fontAlgn="base">
        <a:spcBef>
          <a:spcPct val="0"/>
        </a:spcBef>
        <a:spcAft>
          <a:spcPct val="0"/>
        </a:spcAft>
        <a:defRPr sz="2400">
          <a:solidFill>
            <a:schemeClr val="tx1"/>
          </a:solidFill>
          <a:latin typeface="HelveticaNeueLT Std Blk" pitchFamily="34" charset="0"/>
          <a:sym typeface="Arial Black" pitchFamily="34" charset="0"/>
        </a:defRPr>
      </a:lvl8pPr>
      <a:lvl9pPr marL="1828800" algn="r" rtl="0" fontAlgn="base">
        <a:spcBef>
          <a:spcPct val="0"/>
        </a:spcBef>
        <a:spcAft>
          <a:spcPct val="0"/>
        </a:spcAft>
        <a:defRPr sz="2400">
          <a:solidFill>
            <a:schemeClr val="tx1"/>
          </a:solidFill>
          <a:latin typeface="HelveticaNeueLT Std Blk" pitchFamily="34" charset="0"/>
          <a:sym typeface="Arial Black" pitchFamily="34" charset="0"/>
        </a:defRPr>
      </a:lvl9pPr>
    </p:titleStyle>
    <p:body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lWCmrYsu2TNV8PaSRRExGLhc-XMwIy4-J2bvQVWOZCY/edit#gid=17028589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371600"/>
            <a:ext cx="7543800" cy="1066800"/>
          </a:xfrm>
        </p:spPr>
        <p:txBody>
          <a:bodyPr/>
          <a:lstStyle/>
          <a:p>
            <a:pPr lvl="0" algn="ctr"/>
            <a:r>
              <a:rPr lang="en-US" dirty="0" smtClean="0"/>
              <a:t>SM-KBP Data Overview</a:t>
            </a:r>
            <a:r>
              <a:rPr lang="en-US" dirty="0"/>
              <a:t/>
            </a:r>
            <a:br>
              <a:rPr lang="en-US" dirty="0"/>
            </a:br>
            <a:r>
              <a:rPr lang="en-US" dirty="0" smtClean="0"/>
              <a:t> </a:t>
            </a:r>
            <a:r>
              <a:rPr lang="en-US" dirty="0"/>
              <a:t/>
            </a:r>
            <a:br>
              <a:rPr lang="en-US" dirty="0"/>
            </a:br>
            <a:endParaRPr lang="en-US" dirty="0"/>
          </a:p>
        </p:txBody>
      </p:sp>
      <p:sp>
        <p:nvSpPr>
          <p:cNvPr id="5" name="Subtitle 4"/>
          <p:cNvSpPr>
            <a:spLocks noGrp="1"/>
          </p:cNvSpPr>
          <p:nvPr>
            <p:ph type="subTitle" idx="1"/>
          </p:nvPr>
        </p:nvSpPr>
        <p:spPr>
          <a:xfrm>
            <a:off x="914400" y="2590800"/>
            <a:ext cx="7543800" cy="2438400"/>
          </a:xfrm>
        </p:spPr>
        <p:txBody>
          <a:bodyPr/>
          <a:lstStyle/>
          <a:p>
            <a:pPr algn="ctr"/>
            <a:r>
              <a:rPr lang="en-US" sz="2400" b="1" dirty="0" smtClean="0"/>
              <a:t>Jennifer Tracey, Jeremy Getman, </a:t>
            </a:r>
            <a:br>
              <a:rPr lang="en-US" sz="2400" b="1" dirty="0" smtClean="0"/>
            </a:br>
            <a:r>
              <a:rPr lang="en-US" sz="2400" b="1" dirty="0" smtClean="0"/>
              <a:t>Stephanie Strassel, Ann Bies, Kira Griffitt, </a:t>
            </a:r>
            <a:br>
              <a:rPr lang="en-US" sz="2400" b="1" dirty="0" smtClean="0"/>
            </a:br>
            <a:r>
              <a:rPr lang="en-US" sz="2400" b="1" dirty="0" smtClean="0"/>
              <a:t>Justin Mott, Alex Shelmire, Dave Graff, Chris Caruso, Jon Wright, Brian Gainor</a:t>
            </a:r>
          </a:p>
          <a:p>
            <a:pPr algn="ctr"/>
            <a:r>
              <a:rPr lang="en-US" sz="2400" b="1" dirty="0" smtClean="0"/>
              <a:t>Linguistic Data Consortium</a:t>
            </a:r>
            <a:endParaRPr lang="en-US" sz="2400" dirty="0"/>
          </a:p>
        </p:txBody>
      </p:sp>
    </p:spTree>
    <p:extLst>
      <p:ext uri="{BB962C8B-B14F-4D97-AF65-F5344CB8AC3E}">
        <p14:creationId xmlns:p14="http://schemas.microsoft.com/office/powerpoint/2010/main" val="3030687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181601" y="1521710"/>
            <a:ext cx="2971800" cy="4421890"/>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i="0" dirty="0" smtClean="0">
                <a:solidFill>
                  <a:schemeClr val="tx1"/>
                </a:solidFill>
              </a:rPr>
              <a:t>Event mention</a:t>
            </a:r>
          </a:p>
          <a:p>
            <a:pPr algn="l"/>
            <a:endParaRPr lang="en-US" sz="900" b="1" u="sng" dirty="0"/>
          </a:p>
          <a:p>
            <a:pPr algn="l"/>
            <a:r>
              <a:rPr lang="en-US" sz="1400" b="1" i="0" dirty="0" smtClean="0">
                <a:solidFill>
                  <a:srgbClr val="FF0000"/>
                </a:solidFill>
              </a:rPr>
              <a:t>Trigger:</a:t>
            </a: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r>
              <a:rPr lang="en-US" sz="1400" b="1" dirty="0" smtClean="0"/>
              <a:t>Attributes:</a:t>
            </a:r>
            <a:br>
              <a:rPr lang="en-US" sz="1400" b="1" dirty="0" smtClean="0"/>
            </a:br>
            <a:r>
              <a:rPr lang="en-US" sz="1400" b="1" dirty="0" smtClean="0"/>
              <a:t>    NOT        HEDGED</a:t>
            </a:r>
          </a:p>
          <a:p>
            <a:pPr algn="l"/>
            <a:endParaRPr lang="en-US" sz="1400" b="1" i="0" dirty="0"/>
          </a:p>
          <a:p>
            <a:pPr algn="l"/>
            <a:r>
              <a:rPr lang="en-US" sz="1400" b="1" dirty="0" err="1" smtClean="0"/>
              <a:t>Type.Subtype.Sub</a:t>
            </a:r>
            <a:r>
              <a:rPr lang="en-US" sz="1400" b="1" dirty="0" smtClean="0"/>
              <a:t>-Subtype:</a:t>
            </a:r>
          </a:p>
          <a:p>
            <a:pPr algn="l"/>
            <a:r>
              <a:rPr lang="en-US" sz="1400" dirty="0" smtClean="0"/>
              <a:t>   </a:t>
            </a:r>
            <a:r>
              <a:rPr lang="en-US" sz="1400" dirty="0" err="1" smtClean="0"/>
              <a:t>Conflict.Attack.Bombing</a:t>
            </a:r>
            <a:endParaRPr lang="en-US" sz="1400" dirty="0" smtClean="0"/>
          </a:p>
          <a:p>
            <a:pPr algn="l"/>
            <a:endParaRPr lang="en-US" sz="1400" dirty="0"/>
          </a:p>
          <a:p>
            <a:r>
              <a:rPr lang="en-US" sz="1400" b="1" dirty="0" smtClean="0"/>
              <a:t>Start date:            End </a:t>
            </a:r>
            <a:r>
              <a:rPr lang="en-US" sz="1400" b="1" dirty="0"/>
              <a:t>date</a:t>
            </a:r>
            <a:r>
              <a:rPr lang="en-US" sz="1400" b="1" dirty="0" smtClean="0"/>
              <a:t>:</a:t>
            </a:r>
          </a:p>
          <a:p>
            <a:r>
              <a:rPr lang="en-US" sz="1400" b="1" dirty="0" smtClean="0">
                <a:solidFill>
                  <a:schemeClr val="accent5">
                    <a:lumMod val="50000"/>
                  </a:schemeClr>
                </a:solidFill>
              </a:rPr>
              <a:t>   </a:t>
            </a:r>
            <a:r>
              <a:rPr lang="en-US" sz="1400" b="1" dirty="0">
                <a:solidFill>
                  <a:schemeClr val="accent5">
                    <a:lumMod val="50000"/>
                  </a:schemeClr>
                </a:solidFill>
              </a:rPr>
              <a:t>2014-02-20           </a:t>
            </a:r>
            <a:r>
              <a:rPr lang="en-US" sz="1400" dirty="0" smtClean="0"/>
              <a:t>unknown</a:t>
            </a:r>
          </a:p>
          <a:p>
            <a:pPr algn="l"/>
            <a:endParaRPr lang="en-US" sz="700" dirty="0" smtClean="0"/>
          </a:p>
          <a:p>
            <a:endParaRPr lang="en-US" sz="1400" dirty="0" smtClean="0"/>
          </a:p>
        </p:txBody>
      </p:sp>
      <p:sp>
        <p:nvSpPr>
          <p:cNvPr id="2" name="Title 1"/>
          <p:cNvSpPr>
            <a:spLocks noGrp="1"/>
          </p:cNvSpPr>
          <p:nvPr>
            <p:ph type="title"/>
          </p:nvPr>
        </p:nvSpPr>
        <p:spPr>
          <a:xfrm>
            <a:off x="2590800" y="198438"/>
            <a:ext cx="6096000" cy="792162"/>
          </a:xfrm>
        </p:spPr>
        <p:txBody>
          <a:bodyPr/>
          <a:lstStyle/>
          <a:p>
            <a:r>
              <a:rPr lang="en-US" dirty="0" smtClean="0"/>
              <a:t>Stage 1: Label Base Mention KEs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2822"/>
            <a:ext cx="3900489" cy="4800600"/>
          </a:xfrm>
          <a:prstGeom prst="rect">
            <a:avLst/>
          </a:prstGeom>
        </p:spPr>
      </p:pic>
      <p:pic>
        <p:nvPicPr>
          <p:cNvPr id="10" name="Picture 9"/>
          <p:cNvPicPr>
            <a:picLocks noChangeAspect="1"/>
          </p:cNvPicPr>
          <p:nvPr/>
        </p:nvPicPr>
        <p:blipFill>
          <a:blip r:embed="rId4"/>
          <a:stretch>
            <a:fillRect/>
          </a:stretch>
        </p:blipFill>
        <p:spPr>
          <a:xfrm>
            <a:off x="124088" y="1093803"/>
            <a:ext cx="4268770" cy="855816"/>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530" t="7058" r="1793" b="2941"/>
          <a:stretch/>
        </p:blipFill>
        <p:spPr>
          <a:xfrm>
            <a:off x="5257800" y="2254419"/>
            <a:ext cx="2743200" cy="1554480"/>
          </a:xfrm>
          <a:prstGeom prst="rect">
            <a:avLst/>
          </a:prstGeom>
        </p:spPr>
      </p:pic>
      <p:cxnSp>
        <p:nvCxnSpPr>
          <p:cNvPr id="15" name="Straight Arrow Connector 14"/>
          <p:cNvCxnSpPr>
            <a:endCxn id="13" idx="1"/>
          </p:cNvCxnSpPr>
          <p:nvPr/>
        </p:nvCxnSpPr>
        <p:spPr bwMode="auto">
          <a:xfrm flipV="1">
            <a:off x="3581400" y="3031659"/>
            <a:ext cx="1676400" cy="2759541"/>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
        <p:nvSpPr>
          <p:cNvPr id="23" name="Oval 22"/>
          <p:cNvSpPr/>
          <p:nvPr/>
        </p:nvSpPr>
        <p:spPr bwMode="auto">
          <a:xfrm>
            <a:off x="5312664" y="4187609"/>
            <a:ext cx="152400" cy="1524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4" name="Oval 23"/>
          <p:cNvSpPr/>
          <p:nvPr/>
        </p:nvSpPr>
        <p:spPr bwMode="auto">
          <a:xfrm>
            <a:off x="6081712" y="4187609"/>
            <a:ext cx="152400" cy="1524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8035" y="2230974"/>
            <a:ext cx="4009957" cy="2355850"/>
          </a:xfrm>
          <a:prstGeom prst="rect">
            <a:avLst/>
          </a:prstGeom>
          <a:ln w="22225">
            <a:solidFill>
              <a:schemeClr val="tx1"/>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8035" y="2227803"/>
            <a:ext cx="3977640" cy="2357920"/>
          </a:xfrm>
          <a:prstGeom prst="rect">
            <a:avLst/>
          </a:prstGeom>
        </p:spPr>
      </p:pic>
      <p:sp>
        <p:nvSpPr>
          <p:cNvPr id="28" name="Rounded Rectangle 27"/>
          <p:cNvSpPr/>
          <p:nvPr/>
        </p:nvSpPr>
        <p:spPr bwMode="auto">
          <a:xfrm>
            <a:off x="1371600" y="2590800"/>
            <a:ext cx="1981200" cy="228600"/>
          </a:xfrm>
          <a:prstGeom prst="roundRect">
            <a:avLst/>
          </a:prstGeom>
          <a:noFill/>
          <a:ln w="381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37741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1" presetClass="entr" presetSubtype="0" fill="hold" nodeType="withEffect">
                                  <p:stCondLst>
                                    <p:cond delay="75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750"/>
                                  </p:stCondLst>
                                  <p:childTnLst>
                                    <p:set>
                                      <p:cBhvr>
                                        <p:cTn id="1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11" end="1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98438"/>
            <a:ext cx="5943600" cy="792162"/>
          </a:xfrm>
        </p:spPr>
        <p:txBody>
          <a:bodyPr/>
          <a:lstStyle/>
          <a:p>
            <a:r>
              <a:rPr lang="en-US" dirty="0" smtClean="0"/>
              <a:t>Stage 2: Review Stage 1, </a:t>
            </a:r>
            <a:br>
              <a:rPr lang="en-US" dirty="0" smtClean="0"/>
            </a:br>
            <a:r>
              <a:rPr lang="en-US" dirty="0" smtClean="0"/>
              <a:t>Add Informative Mentions</a:t>
            </a:r>
            <a:endParaRPr lang="en-US" dirty="0"/>
          </a:p>
        </p:txBody>
      </p:sp>
      <p:sp>
        <p:nvSpPr>
          <p:cNvPr id="5" name="Rounded Rectangle 4"/>
          <p:cNvSpPr/>
          <p:nvPr/>
        </p:nvSpPr>
        <p:spPr bwMode="auto">
          <a:xfrm>
            <a:off x="5181601" y="1521710"/>
            <a:ext cx="2971800" cy="4421890"/>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i="0" dirty="0" smtClean="0">
                <a:solidFill>
                  <a:schemeClr val="tx1"/>
                </a:solidFill>
              </a:rPr>
              <a:t>Event mention</a:t>
            </a:r>
          </a:p>
          <a:p>
            <a:pPr algn="l"/>
            <a:endParaRPr lang="en-US" sz="900" b="1" u="sng" dirty="0"/>
          </a:p>
          <a:p>
            <a:pPr algn="l"/>
            <a:r>
              <a:rPr lang="en-US" sz="1400" b="1" i="0" dirty="0" smtClean="0"/>
              <a:t>Trigger:</a:t>
            </a: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r>
              <a:rPr lang="en-US" sz="1400" b="1" dirty="0" smtClean="0"/>
              <a:t>Attributes:</a:t>
            </a:r>
            <a:br>
              <a:rPr lang="en-US" sz="1400" b="1" dirty="0" smtClean="0"/>
            </a:br>
            <a:r>
              <a:rPr lang="en-US" sz="1400" b="1" dirty="0" smtClean="0"/>
              <a:t>    NOT        HEDGED</a:t>
            </a:r>
          </a:p>
          <a:p>
            <a:pPr algn="l"/>
            <a:endParaRPr lang="en-US" sz="1400" b="1" i="0" dirty="0"/>
          </a:p>
          <a:p>
            <a:pPr algn="l"/>
            <a:r>
              <a:rPr lang="en-US" sz="1400" b="1" dirty="0" err="1" smtClean="0"/>
              <a:t>Type.Subtype.Sub</a:t>
            </a:r>
            <a:r>
              <a:rPr lang="en-US" sz="1400" b="1" dirty="0" smtClean="0"/>
              <a:t>-Subtype:</a:t>
            </a:r>
          </a:p>
          <a:p>
            <a:pPr algn="l"/>
            <a:r>
              <a:rPr lang="en-US" sz="1400" dirty="0" smtClean="0"/>
              <a:t>   </a:t>
            </a:r>
            <a:r>
              <a:rPr lang="en-US" sz="1400" dirty="0" err="1" smtClean="0"/>
              <a:t>Conflict.Attack.Bombing</a:t>
            </a:r>
            <a:endParaRPr lang="en-US" sz="1400" dirty="0" smtClean="0"/>
          </a:p>
          <a:p>
            <a:pPr algn="l"/>
            <a:endParaRPr lang="en-US" sz="1400" dirty="0"/>
          </a:p>
          <a:p>
            <a:r>
              <a:rPr lang="en-US" sz="1400" b="1" dirty="0" smtClean="0"/>
              <a:t>Start date:            End </a:t>
            </a:r>
            <a:r>
              <a:rPr lang="en-US" sz="1400" b="1" dirty="0"/>
              <a:t>date</a:t>
            </a:r>
            <a:r>
              <a:rPr lang="en-US" sz="1400" b="1" dirty="0" smtClean="0"/>
              <a:t>:</a:t>
            </a:r>
          </a:p>
          <a:p>
            <a:r>
              <a:rPr lang="en-US" sz="1400" b="1" dirty="0" smtClean="0"/>
              <a:t>   </a:t>
            </a:r>
            <a:r>
              <a:rPr lang="en-US" sz="1400" b="1" dirty="0"/>
              <a:t>2014-02-20           </a:t>
            </a:r>
            <a:r>
              <a:rPr lang="en-US" sz="1400" dirty="0" smtClean="0"/>
              <a:t>unknown</a:t>
            </a:r>
          </a:p>
          <a:p>
            <a:pPr algn="l"/>
            <a:endParaRPr lang="en-US" sz="700" dirty="0" smtClean="0"/>
          </a:p>
          <a:p>
            <a:endParaRPr lang="en-US" sz="1400" dirty="0" smtClean="0"/>
          </a:p>
        </p:txBody>
      </p:sp>
      <p:sp>
        <p:nvSpPr>
          <p:cNvPr id="20" name="Rounded Rectangle 19"/>
          <p:cNvSpPr/>
          <p:nvPr/>
        </p:nvSpPr>
        <p:spPr bwMode="auto">
          <a:xfrm>
            <a:off x="5181601" y="1521710"/>
            <a:ext cx="2971800" cy="4421890"/>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i="0" dirty="0" smtClean="0">
                <a:solidFill>
                  <a:schemeClr val="tx1"/>
                </a:solidFill>
              </a:rPr>
              <a:t>Event mention</a:t>
            </a:r>
          </a:p>
          <a:p>
            <a:pPr algn="l"/>
            <a:endParaRPr lang="en-US" sz="900" b="1" u="sng" dirty="0"/>
          </a:p>
          <a:p>
            <a:pPr algn="l"/>
            <a:r>
              <a:rPr lang="en-US" sz="1400" b="1" i="0" dirty="0" smtClean="0"/>
              <a:t>Trigger:</a:t>
            </a: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endParaRPr lang="en-US" sz="1400" b="1" dirty="0">
              <a:solidFill>
                <a:srgbClr val="FF0000"/>
              </a:solidFill>
            </a:endParaRPr>
          </a:p>
          <a:p>
            <a:pPr algn="l"/>
            <a:endParaRPr lang="en-US" sz="1400" b="1" i="0" dirty="0" smtClean="0">
              <a:solidFill>
                <a:srgbClr val="FF0000"/>
              </a:solidFill>
            </a:endParaRPr>
          </a:p>
          <a:p>
            <a:pPr algn="l"/>
            <a:r>
              <a:rPr lang="en-US" sz="1400" b="1" dirty="0" smtClean="0"/>
              <a:t>Attributes:</a:t>
            </a:r>
            <a:br>
              <a:rPr lang="en-US" sz="1400" b="1" dirty="0" smtClean="0"/>
            </a:br>
            <a:r>
              <a:rPr lang="en-US" sz="1400" b="1" dirty="0" smtClean="0"/>
              <a:t>    NOT        HEDGED</a:t>
            </a:r>
          </a:p>
          <a:p>
            <a:pPr algn="l"/>
            <a:endParaRPr lang="en-US" sz="1400" b="1" i="0" dirty="0"/>
          </a:p>
          <a:p>
            <a:pPr algn="l"/>
            <a:r>
              <a:rPr lang="en-US" sz="1400" b="1" dirty="0" err="1" smtClean="0"/>
              <a:t>Type.Subtype.Sub</a:t>
            </a:r>
            <a:r>
              <a:rPr lang="en-US" sz="1400" b="1" dirty="0" smtClean="0"/>
              <a:t>-Subtype:</a:t>
            </a:r>
          </a:p>
          <a:p>
            <a:pPr algn="l"/>
            <a:r>
              <a:rPr lang="en-US" sz="1400" dirty="0" smtClean="0"/>
              <a:t>   </a:t>
            </a:r>
            <a:r>
              <a:rPr lang="en-US" sz="1400" dirty="0" err="1" smtClean="0"/>
              <a:t>Conflict.Attack.SetFire</a:t>
            </a:r>
            <a:endParaRPr lang="en-US" sz="1400" dirty="0" smtClean="0"/>
          </a:p>
          <a:p>
            <a:pPr algn="l"/>
            <a:endParaRPr lang="en-US" sz="1400" dirty="0"/>
          </a:p>
          <a:p>
            <a:r>
              <a:rPr lang="en-US" sz="1400" b="1" dirty="0" smtClean="0"/>
              <a:t>Start date:            End </a:t>
            </a:r>
            <a:r>
              <a:rPr lang="en-US" sz="1400" b="1" dirty="0"/>
              <a:t>date</a:t>
            </a:r>
            <a:r>
              <a:rPr lang="en-US" sz="1400" b="1" dirty="0" smtClean="0"/>
              <a:t>:</a:t>
            </a:r>
          </a:p>
          <a:p>
            <a:r>
              <a:rPr lang="en-US" sz="1400" b="1" dirty="0" smtClean="0"/>
              <a:t>   </a:t>
            </a:r>
            <a:r>
              <a:rPr lang="en-US" sz="1400" b="1" dirty="0"/>
              <a:t>2014-02-20           </a:t>
            </a:r>
            <a:r>
              <a:rPr lang="en-US" sz="1400" dirty="0" smtClean="0"/>
              <a:t>unknown</a:t>
            </a:r>
          </a:p>
          <a:p>
            <a:pPr algn="l"/>
            <a:endParaRPr lang="en-US" sz="700" dirty="0" smtClean="0"/>
          </a:p>
          <a:p>
            <a:endParaRPr lang="en-US" sz="1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2822"/>
            <a:ext cx="3900489" cy="4800600"/>
          </a:xfrm>
          <a:prstGeom prst="rect">
            <a:avLst/>
          </a:prstGeom>
        </p:spPr>
      </p:pic>
      <p:pic>
        <p:nvPicPr>
          <p:cNvPr id="7" name="Picture 6"/>
          <p:cNvPicPr>
            <a:picLocks noChangeAspect="1"/>
          </p:cNvPicPr>
          <p:nvPr/>
        </p:nvPicPr>
        <p:blipFill>
          <a:blip r:embed="rId4"/>
          <a:stretch>
            <a:fillRect/>
          </a:stretch>
        </p:blipFill>
        <p:spPr>
          <a:xfrm>
            <a:off x="124088" y="1093803"/>
            <a:ext cx="4268770" cy="85581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530" t="7058" r="1793" b="2941"/>
          <a:stretch/>
        </p:blipFill>
        <p:spPr>
          <a:xfrm>
            <a:off x="5257800" y="2254419"/>
            <a:ext cx="2743200" cy="1554480"/>
          </a:xfrm>
          <a:prstGeom prst="rect">
            <a:avLst/>
          </a:prstGeom>
        </p:spPr>
      </p:pic>
      <p:sp>
        <p:nvSpPr>
          <p:cNvPr id="10" name="Oval 9"/>
          <p:cNvSpPr/>
          <p:nvPr/>
        </p:nvSpPr>
        <p:spPr bwMode="auto">
          <a:xfrm>
            <a:off x="5312664" y="4187609"/>
            <a:ext cx="152400" cy="1524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1" name="Oval 10"/>
          <p:cNvSpPr/>
          <p:nvPr/>
        </p:nvSpPr>
        <p:spPr bwMode="auto">
          <a:xfrm>
            <a:off x="6081712" y="4187609"/>
            <a:ext cx="152400" cy="152400"/>
          </a:xfrm>
          <a:prstGeom prst="ellipse">
            <a:avLst/>
          </a:prstGeom>
          <a:solidFill>
            <a:schemeClr val="bg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pic>
        <p:nvPicPr>
          <p:cNvPr id="15" name="Picture 14"/>
          <p:cNvPicPr>
            <a:picLocks noChangeAspect="1"/>
          </p:cNvPicPr>
          <p:nvPr/>
        </p:nvPicPr>
        <p:blipFill>
          <a:blip r:embed="rId6"/>
          <a:stretch>
            <a:fillRect/>
          </a:stretch>
        </p:blipFill>
        <p:spPr>
          <a:xfrm>
            <a:off x="5257800" y="2254419"/>
            <a:ext cx="2743808" cy="1555581"/>
          </a:xfrm>
          <a:prstGeom prst="rect">
            <a:avLst/>
          </a:prstGeom>
        </p:spPr>
      </p:pic>
      <p:sp>
        <p:nvSpPr>
          <p:cNvPr id="18" name="Oval 17"/>
          <p:cNvSpPr/>
          <p:nvPr/>
        </p:nvSpPr>
        <p:spPr bwMode="auto">
          <a:xfrm>
            <a:off x="6135052" y="4240949"/>
            <a:ext cx="45719" cy="45719"/>
          </a:xfrm>
          <a:prstGeom prst="ellipse">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10788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10" grpId="0" animBg="1"/>
      <p:bldP spid="11"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Review/Informative Mentions</a:t>
            </a:r>
            <a:endParaRPr lang="en-US" dirty="0"/>
          </a:p>
        </p:txBody>
      </p:sp>
      <p:sp>
        <p:nvSpPr>
          <p:cNvPr id="6" name="Rounded Rectangle 5"/>
          <p:cNvSpPr/>
          <p:nvPr/>
        </p:nvSpPr>
        <p:spPr bwMode="auto">
          <a:xfrm>
            <a:off x="5181600" y="1093803"/>
            <a:ext cx="2971800" cy="2411397"/>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i="0" dirty="0" smtClean="0">
                <a:solidFill>
                  <a:srgbClr val="C00000"/>
                </a:solidFill>
              </a:rPr>
              <a:t>Event mention</a:t>
            </a:r>
          </a:p>
          <a:p>
            <a:pPr algn="l"/>
            <a:endParaRPr lang="en-US" sz="1400" b="1" i="0" dirty="0" smtClean="0"/>
          </a:p>
          <a:p>
            <a:pPr algn="l"/>
            <a:endParaRPr lang="en-US" sz="1400" b="1" dirty="0"/>
          </a:p>
          <a:p>
            <a:pPr algn="l"/>
            <a:endParaRPr lang="en-US" sz="1400" b="1" i="0" dirty="0" smtClean="0"/>
          </a:p>
          <a:p>
            <a:pPr algn="l"/>
            <a:endParaRPr lang="en-US" sz="1400" b="1" dirty="0"/>
          </a:p>
          <a:p>
            <a:pPr algn="l"/>
            <a:endParaRPr lang="en-US" sz="1400" b="1" i="0" dirty="0" smtClean="0"/>
          </a:p>
          <a:p>
            <a:pPr algn="l"/>
            <a:endParaRPr lang="en-US" sz="1400" b="1" dirty="0"/>
          </a:p>
          <a:p>
            <a:pPr algn="l"/>
            <a:endParaRPr lang="en-US" sz="1400" b="1" i="0" dirty="0" smtClean="0"/>
          </a:p>
          <a:p>
            <a:pPr algn="l"/>
            <a:endParaRPr lang="en-US" sz="1400" b="1" i="0" dirty="0"/>
          </a:p>
          <a:p>
            <a:pPr algn="l"/>
            <a:r>
              <a:rPr lang="en-US" sz="1400" dirty="0" smtClean="0"/>
              <a:t>    </a:t>
            </a:r>
            <a:r>
              <a:rPr lang="en-US" sz="1400" dirty="0" err="1" smtClean="0"/>
              <a:t>Conflict.Attack.SetFire</a:t>
            </a:r>
            <a:endParaRPr lang="en-US" sz="1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2822"/>
            <a:ext cx="3900489" cy="4800600"/>
          </a:xfrm>
          <a:prstGeom prst="rect">
            <a:avLst/>
          </a:prstGeom>
        </p:spPr>
      </p:pic>
      <p:pic>
        <p:nvPicPr>
          <p:cNvPr id="8" name="Picture 7"/>
          <p:cNvPicPr>
            <a:picLocks noChangeAspect="1"/>
          </p:cNvPicPr>
          <p:nvPr/>
        </p:nvPicPr>
        <p:blipFill>
          <a:blip r:embed="rId4"/>
          <a:stretch>
            <a:fillRect/>
          </a:stretch>
        </p:blipFill>
        <p:spPr>
          <a:xfrm>
            <a:off x="124088" y="1093803"/>
            <a:ext cx="4268770" cy="855816"/>
          </a:xfrm>
          <a:prstGeom prst="rect">
            <a:avLst/>
          </a:prstGeom>
        </p:spPr>
      </p:pic>
      <p:pic>
        <p:nvPicPr>
          <p:cNvPr id="12" name="Picture 11"/>
          <p:cNvPicPr>
            <a:picLocks noChangeAspect="1"/>
          </p:cNvPicPr>
          <p:nvPr/>
        </p:nvPicPr>
        <p:blipFill>
          <a:blip r:embed="rId5"/>
          <a:stretch>
            <a:fillRect/>
          </a:stretch>
        </p:blipFill>
        <p:spPr>
          <a:xfrm>
            <a:off x="5295596" y="1521711"/>
            <a:ext cx="2743808" cy="1555581"/>
          </a:xfrm>
          <a:prstGeom prst="rect">
            <a:avLst/>
          </a:prstGeom>
        </p:spPr>
      </p:pic>
      <p:sp>
        <p:nvSpPr>
          <p:cNvPr id="15" name="Down Arrow 14"/>
          <p:cNvSpPr/>
          <p:nvPr/>
        </p:nvSpPr>
        <p:spPr bwMode="auto">
          <a:xfrm>
            <a:off x="3200400" y="5181600"/>
            <a:ext cx="438150" cy="533400"/>
          </a:xfrm>
          <a:prstGeom prst="downArrow">
            <a:avLst/>
          </a:prstGeom>
          <a:solidFill>
            <a:srgbClr val="C000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6" name="Down Arrow 15"/>
          <p:cNvSpPr/>
          <p:nvPr/>
        </p:nvSpPr>
        <p:spPr bwMode="auto">
          <a:xfrm>
            <a:off x="1682115" y="5181600"/>
            <a:ext cx="438150" cy="533400"/>
          </a:xfrm>
          <a:prstGeom prst="downArrow">
            <a:avLst/>
          </a:prstGeom>
          <a:solidFill>
            <a:srgbClr val="C000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7" name="Rounded Rectangle 16"/>
          <p:cNvSpPr/>
          <p:nvPr/>
        </p:nvSpPr>
        <p:spPr bwMode="auto">
          <a:xfrm>
            <a:off x="4923692" y="3670927"/>
            <a:ext cx="2192215" cy="1796423"/>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400" b="1" dirty="0" smtClean="0">
                <a:solidFill>
                  <a:srgbClr val="00B050"/>
                </a:solidFill>
              </a:rPr>
              <a:t>Target</a:t>
            </a:r>
            <a:endParaRPr lang="en-US" b="1" dirty="0">
              <a:solidFill>
                <a:srgbClr val="00B050"/>
              </a:solidFill>
            </a:endParaRPr>
          </a:p>
          <a:p>
            <a:pPr algn="l"/>
            <a:endParaRPr lang="en-US" sz="1400" b="1" dirty="0" smtClean="0"/>
          </a:p>
          <a:p>
            <a:pPr algn="l"/>
            <a:endParaRPr lang="en-US" sz="1400" b="1" dirty="0"/>
          </a:p>
          <a:p>
            <a:pPr algn="l"/>
            <a:endParaRPr lang="en-US" sz="1400" b="1" dirty="0" smtClean="0"/>
          </a:p>
          <a:p>
            <a:pPr algn="l"/>
            <a:endParaRPr lang="en-US" sz="1400" b="1" dirty="0"/>
          </a:p>
          <a:p>
            <a:pPr algn="l"/>
            <a:endParaRPr lang="en-US" sz="1400" b="1" dirty="0" smtClean="0"/>
          </a:p>
          <a:p>
            <a:pPr algn="l"/>
            <a:r>
              <a:rPr lang="en-US" sz="1200" b="1" dirty="0" err="1" smtClean="0"/>
              <a:t>PER.Protester.Unspecified</a:t>
            </a:r>
            <a:endParaRPr lang="en-US" sz="1200" b="1" dirty="0" smtClean="0"/>
          </a:p>
        </p:txBody>
      </p:sp>
      <p:pic>
        <p:nvPicPr>
          <p:cNvPr id="20" name="Picture 19"/>
          <p:cNvPicPr>
            <a:picLocks noChangeAspect="1"/>
          </p:cNvPicPr>
          <p:nvPr/>
        </p:nvPicPr>
        <p:blipFill>
          <a:blip r:embed="rId6"/>
          <a:stretch>
            <a:fillRect/>
          </a:stretch>
        </p:blipFill>
        <p:spPr>
          <a:xfrm>
            <a:off x="5056430" y="4010430"/>
            <a:ext cx="1427878" cy="916848"/>
          </a:xfrm>
          <a:prstGeom prst="rect">
            <a:avLst/>
          </a:prstGeom>
        </p:spPr>
      </p:pic>
      <p:sp>
        <p:nvSpPr>
          <p:cNvPr id="21" name="Rounded Rectangle 20"/>
          <p:cNvSpPr/>
          <p:nvPr/>
        </p:nvSpPr>
        <p:spPr bwMode="auto">
          <a:xfrm>
            <a:off x="3124200" y="2404530"/>
            <a:ext cx="914400" cy="228600"/>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2" name="Rounded Rectangle 21"/>
          <p:cNvSpPr/>
          <p:nvPr/>
        </p:nvSpPr>
        <p:spPr bwMode="auto">
          <a:xfrm>
            <a:off x="6152537" y="4299103"/>
            <a:ext cx="2192215" cy="1720697"/>
          </a:xfrm>
          <a:prstGeom prst="roundRect">
            <a:avLst>
              <a:gd name="adj" fmla="val 3977"/>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400" b="1" dirty="0" smtClean="0">
                <a:solidFill>
                  <a:srgbClr val="00B0F0"/>
                </a:solidFill>
              </a:rPr>
              <a:t>Attacker</a:t>
            </a:r>
          </a:p>
          <a:p>
            <a:pPr algn="l"/>
            <a:endParaRPr lang="en-US" sz="600" b="1" dirty="0" smtClean="0"/>
          </a:p>
          <a:p>
            <a:pPr algn="l"/>
            <a:endParaRPr lang="en-US" b="1" dirty="0"/>
          </a:p>
          <a:p>
            <a:pPr algn="l"/>
            <a:endParaRPr lang="en-US" sz="1400" b="1" dirty="0" smtClean="0"/>
          </a:p>
          <a:p>
            <a:pPr algn="l"/>
            <a:endParaRPr lang="en-US" sz="1400" b="1" dirty="0"/>
          </a:p>
          <a:p>
            <a:pPr algn="l"/>
            <a:endParaRPr lang="en-US" sz="1400" b="1" dirty="0" smtClean="0"/>
          </a:p>
          <a:p>
            <a:pPr algn="l"/>
            <a:r>
              <a:rPr lang="en-US" sz="1200" b="1" dirty="0" err="1" smtClean="0"/>
              <a:t>PER.Police.Unspecified</a:t>
            </a:r>
            <a:endParaRPr lang="en-US" sz="1200" b="1" dirty="0" smtClean="0"/>
          </a:p>
        </p:txBody>
      </p:sp>
      <p:pic>
        <p:nvPicPr>
          <p:cNvPr id="25" name="Picture 24"/>
          <p:cNvPicPr>
            <a:picLocks noChangeAspect="1"/>
          </p:cNvPicPr>
          <p:nvPr/>
        </p:nvPicPr>
        <p:blipFill>
          <a:blip r:embed="rId7"/>
          <a:stretch>
            <a:fillRect/>
          </a:stretch>
        </p:blipFill>
        <p:spPr>
          <a:xfrm>
            <a:off x="6304064" y="4620986"/>
            <a:ext cx="1468335" cy="909491"/>
          </a:xfrm>
          <a:prstGeom prst="rect">
            <a:avLst/>
          </a:prstGeom>
        </p:spPr>
      </p:pic>
      <p:sp>
        <p:nvSpPr>
          <p:cNvPr id="26" name="Rounded Rectangle 25"/>
          <p:cNvSpPr/>
          <p:nvPr/>
        </p:nvSpPr>
        <p:spPr bwMode="auto">
          <a:xfrm>
            <a:off x="2146458" y="3154680"/>
            <a:ext cx="2044541" cy="228600"/>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7" name="Down Arrow 26"/>
          <p:cNvSpPr/>
          <p:nvPr/>
        </p:nvSpPr>
        <p:spPr bwMode="auto">
          <a:xfrm rot="5400000">
            <a:off x="4283869" y="6276975"/>
            <a:ext cx="438150" cy="533400"/>
          </a:xfrm>
          <a:prstGeom prst="downArrow">
            <a:avLst/>
          </a:prstGeom>
          <a:solidFill>
            <a:srgbClr val="00B0F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39720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21" grpId="0" animBg="1"/>
      <p:bldP spid="22"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368" y="176446"/>
            <a:ext cx="6354502" cy="792162"/>
          </a:xfrm>
        </p:spPr>
        <p:txBody>
          <a:bodyPr/>
          <a:lstStyle/>
          <a:p>
            <a:r>
              <a:rPr lang="en-US" dirty="0"/>
              <a:t>Media Provenance </a:t>
            </a:r>
            <a:r>
              <a:rPr lang="en-US" dirty="0" smtClean="0"/>
              <a:t>Annotation Guidelines</a:t>
            </a:r>
            <a:endParaRPr lang="en-US" dirty="0"/>
          </a:p>
        </p:txBody>
      </p:sp>
      <p:sp>
        <p:nvSpPr>
          <p:cNvPr id="4" name="Rectangle 3"/>
          <p:cNvSpPr/>
          <p:nvPr/>
        </p:nvSpPr>
        <p:spPr>
          <a:xfrm>
            <a:off x="271321" y="1398367"/>
            <a:ext cx="3991438" cy="923330"/>
          </a:xfrm>
          <a:prstGeom prst="rect">
            <a:avLst/>
          </a:prstGeom>
        </p:spPr>
        <p:txBody>
          <a:bodyPr wrap="square">
            <a:spAutoFit/>
          </a:bodyPr>
          <a:lstStyle/>
          <a:p>
            <a:r>
              <a:rPr lang="en-US" dirty="0"/>
              <a:t>Include </a:t>
            </a:r>
            <a:r>
              <a:rPr lang="en-US" smtClean="0"/>
              <a:t>all of the </a:t>
            </a:r>
            <a:r>
              <a:rPr lang="en-US" dirty="0" smtClean="0"/>
              <a:t>entity. Exclude areas that occlude the entity.  Exclude blank space.</a:t>
            </a:r>
            <a:endParaRPr lang="en-US" dirty="0"/>
          </a:p>
        </p:txBody>
      </p:sp>
      <p:pic>
        <p:nvPicPr>
          <p:cNvPr id="5" name="Picture 4"/>
          <p:cNvPicPr>
            <a:picLocks noChangeAspect="1"/>
          </p:cNvPicPr>
          <p:nvPr/>
        </p:nvPicPr>
        <p:blipFill>
          <a:blip r:embed="rId3"/>
          <a:stretch>
            <a:fillRect/>
          </a:stretch>
        </p:blipFill>
        <p:spPr>
          <a:xfrm>
            <a:off x="2134373" y="4410317"/>
            <a:ext cx="3341719" cy="1937228"/>
          </a:xfrm>
          <a:prstGeom prst="rect">
            <a:avLst/>
          </a:prstGeom>
        </p:spPr>
      </p:pic>
      <p:sp>
        <p:nvSpPr>
          <p:cNvPr id="6" name="Rectangle 5"/>
          <p:cNvSpPr/>
          <p:nvPr/>
        </p:nvSpPr>
        <p:spPr>
          <a:xfrm>
            <a:off x="2167361" y="6231010"/>
            <a:ext cx="4157239" cy="369332"/>
          </a:xfrm>
          <a:prstGeom prst="rect">
            <a:avLst/>
          </a:prstGeom>
        </p:spPr>
        <p:txBody>
          <a:bodyPr wrap="square">
            <a:spAutoFit/>
          </a:bodyPr>
          <a:lstStyle/>
          <a:p>
            <a:r>
              <a:rPr lang="en-US" i="1" dirty="0" smtClean="0">
                <a:solidFill>
                  <a:srgbClr val="0000FF"/>
                </a:solidFill>
              </a:rPr>
              <a:t>Soldiers club protester.</a:t>
            </a:r>
            <a:endParaRPr lang="en-US" i="1" dirty="0">
              <a:solidFill>
                <a:srgbClr val="0000FF"/>
              </a:solidFill>
            </a:endParaRPr>
          </a:p>
        </p:txBody>
      </p:sp>
      <p:pic>
        <p:nvPicPr>
          <p:cNvPr id="7" name="Picture 6"/>
          <p:cNvPicPr>
            <a:picLocks noChangeAspect="1"/>
          </p:cNvPicPr>
          <p:nvPr/>
        </p:nvPicPr>
        <p:blipFill>
          <a:blip r:embed="rId4"/>
          <a:stretch>
            <a:fillRect/>
          </a:stretch>
        </p:blipFill>
        <p:spPr>
          <a:xfrm>
            <a:off x="457199" y="2704873"/>
            <a:ext cx="1482647" cy="3711873"/>
          </a:xfrm>
          <a:prstGeom prst="rect">
            <a:avLst/>
          </a:prstGeom>
        </p:spPr>
      </p:pic>
      <p:sp>
        <p:nvSpPr>
          <p:cNvPr id="8" name="Rectangle 7"/>
          <p:cNvSpPr/>
          <p:nvPr/>
        </p:nvSpPr>
        <p:spPr>
          <a:xfrm>
            <a:off x="457200" y="6232080"/>
            <a:ext cx="4157239" cy="369332"/>
          </a:xfrm>
          <a:prstGeom prst="rect">
            <a:avLst/>
          </a:prstGeom>
        </p:spPr>
        <p:txBody>
          <a:bodyPr wrap="square">
            <a:spAutoFit/>
          </a:bodyPr>
          <a:lstStyle/>
          <a:p>
            <a:r>
              <a:rPr lang="en-US" i="1" dirty="0" smtClean="0">
                <a:solidFill>
                  <a:srgbClr val="0000FF"/>
                </a:solidFill>
              </a:rPr>
              <a:t>Archer</a:t>
            </a:r>
            <a:endParaRPr lang="en-US" i="1" dirty="0">
              <a:solidFill>
                <a:srgbClr val="0000FF"/>
              </a:solidFill>
            </a:endParaRPr>
          </a:p>
        </p:txBody>
      </p:sp>
      <p:pic>
        <p:nvPicPr>
          <p:cNvPr id="9" name="Picture 8"/>
          <p:cNvPicPr>
            <a:picLocks noChangeAspect="1"/>
          </p:cNvPicPr>
          <p:nvPr/>
        </p:nvPicPr>
        <p:blipFill>
          <a:blip r:embed="rId5"/>
          <a:stretch>
            <a:fillRect/>
          </a:stretch>
        </p:blipFill>
        <p:spPr>
          <a:xfrm>
            <a:off x="5210851" y="1516086"/>
            <a:ext cx="3475949" cy="1898002"/>
          </a:xfrm>
          <a:prstGeom prst="rect">
            <a:avLst/>
          </a:prstGeom>
        </p:spPr>
      </p:pic>
      <p:sp>
        <p:nvSpPr>
          <p:cNvPr id="10" name="Rectangle 9"/>
          <p:cNvSpPr/>
          <p:nvPr/>
        </p:nvSpPr>
        <p:spPr>
          <a:xfrm>
            <a:off x="4614439" y="1417638"/>
            <a:ext cx="3615161" cy="646331"/>
          </a:xfrm>
          <a:prstGeom prst="rect">
            <a:avLst/>
          </a:prstGeom>
          <a:solidFill>
            <a:schemeClr val="bg1"/>
          </a:solidFill>
        </p:spPr>
        <p:txBody>
          <a:bodyPr wrap="square">
            <a:spAutoFit/>
          </a:bodyPr>
          <a:lstStyle/>
          <a:p>
            <a:r>
              <a:rPr lang="en-US" dirty="0" smtClean="0"/>
              <a:t>Identify words if an object cannot clearly denote entity.</a:t>
            </a:r>
            <a:endParaRPr lang="en-US" dirty="0"/>
          </a:p>
        </p:txBody>
      </p:sp>
      <p:pic>
        <p:nvPicPr>
          <p:cNvPr id="11" name="Picture 10"/>
          <p:cNvPicPr>
            <a:picLocks noChangeAspect="1"/>
          </p:cNvPicPr>
          <p:nvPr/>
        </p:nvPicPr>
        <p:blipFill>
          <a:blip r:embed="rId6"/>
          <a:stretch>
            <a:fillRect/>
          </a:stretch>
        </p:blipFill>
        <p:spPr>
          <a:xfrm>
            <a:off x="2332301" y="2255866"/>
            <a:ext cx="2854966" cy="1866709"/>
          </a:xfrm>
          <a:prstGeom prst="rect">
            <a:avLst/>
          </a:prstGeom>
        </p:spPr>
      </p:pic>
      <p:sp>
        <p:nvSpPr>
          <p:cNvPr id="12" name="Rectangle 11"/>
          <p:cNvSpPr/>
          <p:nvPr/>
        </p:nvSpPr>
        <p:spPr>
          <a:xfrm>
            <a:off x="2332301" y="4085300"/>
            <a:ext cx="2665457" cy="369332"/>
          </a:xfrm>
          <a:prstGeom prst="rect">
            <a:avLst/>
          </a:prstGeom>
        </p:spPr>
        <p:txBody>
          <a:bodyPr wrap="square">
            <a:spAutoFit/>
          </a:bodyPr>
          <a:lstStyle/>
          <a:p>
            <a:r>
              <a:rPr lang="en-US" i="1" dirty="0" smtClean="0">
                <a:solidFill>
                  <a:srgbClr val="0000FF"/>
                </a:solidFill>
              </a:rPr>
              <a:t>Crash aftermath</a:t>
            </a:r>
            <a:endParaRPr lang="en-US" i="1" dirty="0">
              <a:solidFill>
                <a:srgbClr val="0000FF"/>
              </a:solidFill>
            </a:endParaRPr>
          </a:p>
        </p:txBody>
      </p:sp>
      <p:cxnSp>
        <p:nvCxnSpPr>
          <p:cNvPr id="15" name="Elbow Connector 14"/>
          <p:cNvCxnSpPr/>
          <p:nvPr/>
        </p:nvCxnSpPr>
        <p:spPr>
          <a:xfrm rot="16200000" flipH="1">
            <a:off x="1710557" y="3161680"/>
            <a:ext cx="1078546" cy="164935"/>
          </a:xfrm>
          <a:prstGeom prst="bentConnector3">
            <a:avLst>
              <a:gd name="adj1" fmla="val 10047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Multiply 16"/>
          <p:cNvSpPr/>
          <p:nvPr/>
        </p:nvSpPr>
        <p:spPr>
          <a:xfrm>
            <a:off x="2266325" y="3628524"/>
            <a:ext cx="296896" cy="190197"/>
          </a:xfrm>
          <a:prstGeom prst="mathMultiply">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340426" y="1516087"/>
            <a:ext cx="335555" cy="1898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7"/>
          <a:stretch>
            <a:fillRect/>
          </a:stretch>
        </p:blipFill>
        <p:spPr>
          <a:xfrm>
            <a:off x="7084138" y="2737519"/>
            <a:ext cx="1554898" cy="1164180"/>
          </a:xfrm>
          <a:prstGeom prst="rect">
            <a:avLst/>
          </a:prstGeom>
        </p:spPr>
      </p:pic>
      <p:sp>
        <p:nvSpPr>
          <p:cNvPr id="26" name="Rectangle 25"/>
          <p:cNvSpPr/>
          <p:nvPr/>
        </p:nvSpPr>
        <p:spPr>
          <a:xfrm>
            <a:off x="7593432" y="3852213"/>
            <a:ext cx="1831979" cy="369332"/>
          </a:xfrm>
          <a:prstGeom prst="rect">
            <a:avLst/>
          </a:prstGeom>
        </p:spPr>
        <p:txBody>
          <a:bodyPr wrap="square">
            <a:spAutoFit/>
          </a:bodyPr>
          <a:lstStyle/>
          <a:p>
            <a:r>
              <a:rPr lang="en-US" i="1" dirty="0">
                <a:solidFill>
                  <a:srgbClr val="0000FF"/>
                </a:solidFill>
              </a:rPr>
              <a:t>Donetsk</a:t>
            </a:r>
          </a:p>
        </p:txBody>
      </p:sp>
      <p:pic>
        <p:nvPicPr>
          <p:cNvPr id="27" name="Picture 26"/>
          <p:cNvPicPr>
            <a:picLocks noChangeAspect="1"/>
          </p:cNvPicPr>
          <p:nvPr/>
        </p:nvPicPr>
        <p:blipFill>
          <a:blip r:embed="rId8"/>
          <a:stretch>
            <a:fillRect/>
          </a:stretch>
        </p:blipFill>
        <p:spPr>
          <a:xfrm>
            <a:off x="6034317" y="4979168"/>
            <a:ext cx="2047866" cy="1289124"/>
          </a:xfrm>
          <a:prstGeom prst="rect">
            <a:avLst/>
          </a:prstGeom>
        </p:spPr>
      </p:pic>
      <p:sp>
        <p:nvSpPr>
          <p:cNvPr id="28" name="Rectangle 27"/>
          <p:cNvSpPr/>
          <p:nvPr/>
        </p:nvSpPr>
        <p:spPr>
          <a:xfrm>
            <a:off x="5252159" y="3414089"/>
            <a:ext cx="1831979" cy="369332"/>
          </a:xfrm>
          <a:prstGeom prst="rect">
            <a:avLst/>
          </a:prstGeom>
        </p:spPr>
        <p:txBody>
          <a:bodyPr wrap="square">
            <a:spAutoFit/>
          </a:bodyPr>
          <a:lstStyle/>
          <a:p>
            <a:r>
              <a:rPr lang="en-US" i="1" dirty="0" smtClean="0">
                <a:solidFill>
                  <a:srgbClr val="0000FF"/>
                </a:solidFill>
              </a:rPr>
              <a:t>Crimea</a:t>
            </a:r>
            <a:endParaRPr lang="en-US" i="1" dirty="0">
              <a:solidFill>
                <a:srgbClr val="0000FF"/>
              </a:solidFill>
            </a:endParaRPr>
          </a:p>
        </p:txBody>
      </p:sp>
      <p:sp>
        <p:nvSpPr>
          <p:cNvPr id="39" name="Rectangle 38"/>
          <p:cNvSpPr/>
          <p:nvPr/>
        </p:nvSpPr>
        <p:spPr>
          <a:xfrm>
            <a:off x="6034317" y="5113603"/>
            <a:ext cx="2047866" cy="1117408"/>
          </a:xfrm>
          <a:prstGeom prst="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984835" y="6218809"/>
            <a:ext cx="2492587" cy="368262"/>
          </a:xfrm>
          <a:prstGeom prst="rect">
            <a:avLst/>
          </a:prstGeom>
        </p:spPr>
        <p:txBody>
          <a:bodyPr wrap="square">
            <a:spAutoFit/>
          </a:bodyPr>
          <a:lstStyle/>
          <a:p>
            <a:r>
              <a:rPr lang="en-US" i="1" smtClean="0">
                <a:solidFill>
                  <a:srgbClr val="0000FF"/>
                </a:solidFill>
              </a:rPr>
              <a:t>Maidan</a:t>
            </a:r>
            <a:r>
              <a:rPr lang="en-US" i="1" dirty="0" smtClean="0">
                <a:solidFill>
                  <a:srgbClr val="0000FF"/>
                </a:solidFill>
              </a:rPr>
              <a:t> Square</a:t>
            </a:r>
            <a:endParaRPr lang="en-US" i="1" dirty="0">
              <a:solidFill>
                <a:srgbClr val="0000FF"/>
              </a:solidFill>
            </a:endParaRPr>
          </a:p>
        </p:txBody>
      </p:sp>
      <p:sp>
        <p:nvSpPr>
          <p:cNvPr id="41" name="Rectangle 40"/>
          <p:cNvSpPr/>
          <p:nvPr/>
        </p:nvSpPr>
        <p:spPr>
          <a:xfrm>
            <a:off x="5670619" y="4426365"/>
            <a:ext cx="2806803" cy="646331"/>
          </a:xfrm>
          <a:prstGeom prst="rect">
            <a:avLst/>
          </a:prstGeom>
          <a:solidFill>
            <a:schemeClr val="bg1"/>
          </a:solidFill>
        </p:spPr>
        <p:txBody>
          <a:bodyPr wrap="square">
            <a:spAutoFit/>
          </a:bodyPr>
          <a:lstStyle/>
          <a:p>
            <a:r>
              <a:rPr lang="en-US" dirty="0" smtClean="0"/>
              <a:t>Capture unique landmarks, insignia, etc.</a:t>
            </a:r>
            <a:endParaRPr lang="en-US" dirty="0"/>
          </a:p>
        </p:txBody>
      </p:sp>
    </p:spTree>
    <p:extLst>
      <p:ext uri="{BB962C8B-B14F-4D97-AF65-F5344CB8AC3E}">
        <p14:creationId xmlns:p14="http://schemas.microsoft.com/office/powerpoint/2010/main" val="309309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8438"/>
            <a:ext cx="6096000" cy="792162"/>
          </a:xfrm>
        </p:spPr>
        <p:txBody>
          <a:bodyPr/>
          <a:lstStyle/>
          <a:p>
            <a:r>
              <a:rPr lang="en-US" dirty="0"/>
              <a:t>Stage </a:t>
            </a:r>
            <a:r>
              <a:rPr lang="en-US" dirty="0" smtClean="0"/>
              <a:t>4: </a:t>
            </a:r>
            <a:r>
              <a:rPr lang="en-US" altLang="en-US" dirty="0" smtClean="0"/>
              <a:t>Linking </a:t>
            </a:r>
            <a:r>
              <a:rPr lang="en-US" altLang="en-US" dirty="0"/>
              <a:t>KEs to </a:t>
            </a:r>
            <a:r>
              <a:rPr lang="en-US" altLang="en-US" dirty="0" smtClean="0"/>
              <a:t/>
            </a:r>
            <a:br>
              <a:rPr lang="en-US" altLang="en-US" dirty="0" smtClean="0"/>
            </a:br>
            <a:r>
              <a:rPr lang="en-US" altLang="en-US" dirty="0" smtClean="0"/>
              <a:t>Knowledge Base</a:t>
            </a:r>
            <a:endParaRPr lang="en-US" dirty="0">
              <a:solidFill>
                <a:srgbClr val="FF0000"/>
              </a:solidFill>
            </a:endParaRPr>
          </a:p>
        </p:txBody>
      </p:sp>
      <p:sp>
        <p:nvSpPr>
          <p:cNvPr id="3" name="Content Placeholder 2"/>
          <p:cNvSpPr>
            <a:spLocks noGrp="1"/>
          </p:cNvSpPr>
          <p:nvPr>
            <p:ph idx="1"/>
          </p:nvPr>
        </p:nvSpPr>
        <p:spPr>
          <a:xfrm>
            <a:off x="457200" y="1066800"/>
            <a:ext cx="8229600" cy="5105400"/>
          </a:xfrm>
        </p:spPr>
        <p:txBody>
          <a:bodyPr/>
          <a:lstStyle/>
          <a:p>
            <a:r>
              <a:rPr lang="en-US" sz="2400" dirty="0" smtClean="0"/>
              <a:t>KB linking approach</a:t>
            </a:r>
          </a:p>
          <a:p>
            <a:pPr lvl="1"/>
            <a:r>
              <a:rPr lang="en-US" sz="2100" dirty="0" smtClean="0"/>
              <a:t>Shared KB across all topics, covering </a:t>
            </a:r>
            <a:r>
              <a:rPr lang="en-US" sz="2100" dirty="0"/>
              <a:t>e</a:t>
            </a:r>
            <a:r>
              <a:rPr lang="en-US" sz="2100" dirty="0" smtClean="0"/>
              <a:t>ntities only</a:t>
            </a:r>
          </a:p>
          <a:p>
            <a:pPr lvl="1"/>
            <a:r>
              <a:rPr lang="en-US" sz="2100" dirty="0" smtClean="0"/>
              <a:t>Events and Relations also have cross-document </a:t>
            </a:r>
            <a:r>
              <a:rPr lang="en-US" sz="2100" dirty="0" err="1" smtClean="0"/>
              <a:t>coreference</a:t>
            </a:r>
            <a:r>
              <a:rPr lang="en-US" sz="2100" dirty="0" smtClean="0"/>
              <a:t> assigned using NIL ids</a:t>
            </a:r>
          </a:p>
          <a:p>
            <a:pPr lvl="1"/>
            <a:r>
              <a:rPr lang="en-US" sz="2100" dirty="0" smtClean="0"/>
              <a:t>Linking annotation follows LORELEI approach with some AIDA-specific adaptations</a:t>
            </a:r>
          </a:p>
          <a:p>
            <a:pPr lvl="2"/>
            <a:r>
              <a:rPr lang="en-US" sz="1900" dirty="0" smtClean="0"/>
              <a:t>Multiple links created when there is ambiguity </a:t>
            </a:r>
          </a:p>
          <a:p>
            <a:pPr lvl="1"/>
            <a:r>
              <a:rPr lang="en-US" sz="2100" dirty="0" smtClean="0">
                <a:solidFill>
                  <a:srgbClr val="000000"/>
                </a:solidFill>
              </a:rPr>
              <a:t>Cross-doc, </a:t>
            </a:r>
            <a:r>
              <a:rPr lang="en-US" sz="2100" dirty="0">
                <a:solidFill>
                  <a:srgbClr val="000000"/>
                </a:solidFill>
              </a:rPr>
              <a:t>cross-modal, </a:t>
            </a:r>
            <a:r>
              <a:rPr lang="en-US" sz="2100" dirty="0" smtClean="0">
                <a:solidFill>
                  <a:srgbClr val="000000"/>
                </a:solidFill>
              </a:rPr>
              <a:t>cross-lingual NIL clustering after all linking complete</a:t>
            </a:r>
          </a:p>
        </p:txBody>
      </p:sp>
      <p:sp>
        <p:nvSpPr>
          <p:cNvPr id="5" name="Footer Placeholder 3"/>
          <p:cNvSpPr>
            <a:spLocks noGrp="1"/>
          </p:cNvSpPr>
          <p:nvPr>
            <p:ph type="ftr" sz="quarter" idx="10"/>
          </p:nvPr>
        </p:nvSpPr>
        <p:spPr>
          <a:xfrm>
            <a:off x="457200" y="6400804"/>
            <a:ext cx="6096000" cy="320675"/>
          </a:xfrm>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spTree>
    <p:extLst>
      <p:ext uri="{BB962C8B-B14F-4D97-AF65-F5344CB8AC3E}">
        <p14:creationId xmlns:p14="http://schemas.microsoft.com/office/powerpoint/2010/main" val="21239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NIL Clustering Approach</a:t>
            </a:r>
            <a:endParaRPr lang="en-US" dirty="0"/>
          </a:p>
        </p:txBody>
      </p:sp>
      <p:sp>
        <p:nvSpPr>
          <p:cNvPr id="3" name="Content Placeholder 2"/>
          <p:cNvSpPr>
            <a:spLocks noGrp="1"/>
          </p:cNvSpPr>
          <p:nvPr>
            <p:ph idx="1"/>
          </p:nvPr>
        </p:nvSpPr>
        <p:spPr/>
        <p:txBody>
          <a:bodyPr/>
          <a:lstStyle/>
          <a:p>
            <a:r>
              <a:rPr lang="en-US" dirty="0"/>
              <a:t>Cross-doc, cross-modal, cross-lingual NIL clustering after all linking </a:t>
            </a:r>
            <a:r>
              <a:rPr lang="en-US" dirty="0" smtClean="0"/>
              <a:t>complete</a:t>
            </a:r>
          </a:p>
          <a:p>
            <a:r>
              <a:rPr lang="en-US" dirty="0" smtClean="0"/>
              <a:t>Separate </a:t>
            </a:r>
            <a:r>
              <a:rPr lang="en-US" dirty="0" err="1" smtClean="0"/>
              <a:t>coref</a:t>
            </a:r>
            <a:r>
              <a:rPr lang="en-US" dirty="0" smtClean="0"/>
              <a:t> tasks for entities and events</a:t>
            </a:r>
          </a:p>
          <a:p>
            <a:r>
              <a:rPr lang="en-US" dirty="0" smtClean="0"/>
              <a:t>Image/video mentions have English written labels (manually produced during base and informative mention tasks)</a:t>
            </a:r>
          </a:p>
          <a:p>
            <a:pPr lvl="1"/>
            <a:r>
              <a:rPr lang="en-US" dirty="0" smtClean="0"/>
              <a:t>Media is also present for review</a:t>
            </a:r>
          </a:p>
          <a:p>
            <a:r>
              <a:rPr lang="en-US" dirty="0" smtClean="0"/>
              <a:t>NILs first compiled into one table for each language</a:t>
            </a:r>
          </a:p>
          <a:p>
            <a:r>
              <a:rPr lang="en-US" dirty="0" smtClean="0"/>
              <a:t>3 senior annotators (English, Russian, Ukrainian) perform initial within-language, cross-doc passes</a:t>
            </a:r>
          </a:p>
          <a:p>
            <a:r>
              <a:rPr lang="en-US" dirty="0" smtClean="0"/>
              <a:t>Within-language clusters are then compiled in a single table</a:t>
            </a:r>
          </a:p>
          <a:p>
            <a:r>
              <a:rPr lang="en-US" dirty="0" smtClean="0"/>
              <a:t>Same annotators work side-by-side to collapse equivalent clusters across languages</a:t>
            </a:r>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spTree>
    <p:extLst>
      <p:ext uri="{BB962C8B-B14F-4D97-AF65-F5344CB8AC3E}">
        <p14:creationId xmlns:p14="http://schemas.microsoft.com/office/powerpoint/2010/main" val="362859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 Measures</a:t>
            </a:r>
            <a:endParaRPr lang="en-US" dirty="0"/>
          </a:p>
        </p:txBody>
      </p:sp>
      <p:sp>
        <p:nvSpPr>
          <p:cNvPr id="7" name="Content Placeholder 6"/>
          <p:cNvSpPr>
            <a:spLocks noGrp="1"/>
          </p:cNvSpPr>
          <p:nvPr>
            <p:ph idx="1"/>
          </p:nvPr>
        </p:nvSpPr>
        <p:spPr>
          <a:xfrm>
            <a:off x="685800" y="2425150"/>
            <a:ext cx="8001000" cy="927650"/>
          </a:xfrm>
        </p:spPr>
        <p:txBody>
          <a:bodyPr/>
          <a:lstStyle/>
          <a:p>
            <a:pPr marL="0" lvl="1" indent="0">
              <a:spcBef>
                <a:spcPts val="800"/>
              </a:spcBef>
              <a:buSzPct val="60000"/>
              <a:buNone/>
            </a:pPr>
            <a:r>
              <a:rPr lang="en-US" dirty="0" smtClean="0"/>
              <a:t>“39 unarmed protestors</a:t>
            </a:r>
            <a:r>
              <a:rPr lang="en-US" dirty="0"/>
              <a:t>”	</a:t>
            </a:r>
            <a:r>
              <a:rPr lang="en-US" dirty="0" smtClean="0"/>
              <a:t>	3 </a:t>
            </a:r>
            <a:r>
              <a:rPr lang="en-US" dirty="0"/>
              <a:t>times as </a:t>
            </a:r>
            <a:r>
              <a:rPr lang="en-US" dirty="0" err="1"/>
              <a:t>per.protestor.unspecified</a:t>
            </a:r>
            <a:endParaRPr lang="en-US" dirty="0"/>
          </a:p>
          <a:p>
            <a:pPr marL="219075" lvl="1" indent="0">
              <a:buNone/>
            </a:pPr>
            <a:r>
              <a:rPr lang="en-US" dirty="0"/>
              <a:t>	</a:t>
            </a:r>
            <a:r>
              <a:rPr lang="en-US" dirty="0" smtClean="0"/>
              <a:t>			1 time as </a:t>
            </a:r>
            <a:r>
              <a:rPr lang="en-US" dirty="0" err="1" smtClean="0"/>
              <a:t>per.police.unspecified</a:t>
            </a:r>
            <a:endParaRPr lang="en-US" dirty="0"/>
          </a:p>
        </p:txBody>
      </p:sp>
      <p:sp>
        <p:nvSpPr>
          <p:cNvPr id="11" name="Rounded Rectangle 10"/>
          <p:cNvSpPr/>
          <p:nvPr/>
        </p:nvSpPr>
        <p:spPr bwMode="auto">
          <a:xfrm>
            <a:off x="710381" y="3379088"/>
            <a:ext cx="7620000" cy="1421512"/>
          </a:xfrm>
          <a:prstGeom prst="round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90000"/>
              </a:lnSpc>
            </a:pPr>
            <a:r>
              <a:rPr lang="en-US" sz="1200" kern="0" dirty="0"/>
              <a:t>39 unarmed protesters | EM=</a:t>
            </a:r>
            <a:r>
              <a:rPr lang="en-US" sz="1200" kern="0" dirty="0" err="1"/>
              <a:t>per:protester:unspecified:nom</a:t>
            </a:r>
            <a:r>
              <a:rPr lang="en-US" sz="1200" kern="0" dirty="0"/>
              <a:t>(3) EM=</a:t>
            </a:r>
            <a:r>
              <a:rPr lang="en-US" sz="1200" kern="0" dirty="0" err="1"/>
              <a:t>per:police:unspecified:nom</a:t>
            </a:r>
            <a:r>
              <a:rPr lang="en-US" sz="1200" kern="0" dirty="0"/>
              <a:t>(1)</a:t>
            </a:r>
          </a:p>
          <a:p>
            <a:pPr>
              <a:lnSpc>
                <a:spcPct val="90000"/>
              </a:lnSpc>
            </a:pPr>
            <a:r>
              <a:rPr lang="en-US" sz="1200" kern="0" dirty="0" smtClean="0"/>
              <a:t>===========================================================================</a:t>
            </a:r>
            <a:endParaRPr lang="en-US" sz="1200" kern="0" dirty="0"/>
          </a:p>
          <a:p>
            <a:pPr>
              <a:lnSpc>
                <a:spcPct val="90000"/>
              </a:lnSpc>
            </a:pPr>
            <a:r>
              <a:rPr lang="en-US" sz="1200" kern="0" dirty="0" err="1"/>
              <a:t>ee</a:t>
            </a:r>
            <a:r>
              <a:rPr lang="en-US" sz="1200" kern="0" dirty="0"/>
              <a:t> stand accused of massacring | 39 unarmed protesters | . On Sept .      </a:t>
            </a:r>
            <a:r>
              <a:rPr lang="en-US" sz="1200" kern="0" dirty="0" smtClean="0"/>
              <a:t>| </a:t>
            </a:r>
            <a:r>
              <a:rPr lang="en-US" sz="1200" kern="0" dirty="0" err="1" smtClean="0"/>
              <a:t>per:protester:unspecified:nom</a:t>
            </a:r>
            <a:endParaRPr lang="en-US" sz="1200" kern="0" dirty="0"/>
          </a:p>
          <a:p>
            <a:pPr>
              <a:lnSpc>
                <a:spcPct val="90000"/>
              </a:lnSpc>
            </a:pPr>
            <a:r>
              <a:rPr lang="en-US" sz="1200" kern="0" dirty="0" err="1"/>
              <a:t>ee</a:t>
            </a:r>
            <a:r>
              <a:rPr lang="en-US" sz="1200" kern="0" dirty="0"/>
              <a:t> stand accused of massacring | 39 unarmed protesters | . On Sept .      | </a:t>
            </a:r>
            <a:r>
              <a:rPr lang="en-US" sz="1200" kern="0" dirty="0" err="1"/>
              <a:t>per:protester:unspecified:nom</a:t>
            </a:r>
            <a:endParaRPr lang="en-US" sz="1200" kern="0" dirty="0"/>
          </a:p>
          <a:p>
            <a:pPr>
              <a:lnSpc>
                <a:spcPct val="90000"/>
              </a:lnSpc>
            </a:pPr>
            <a:r>
              <a:rPr lang="en-US" sz="1200" kern="0" dirty="0" err="1"/>
              <a:t>ee</a:t>
            </a:r>
            <a:r>
              <a:rPr lang="en-US" sz="1200" kern="0" dirty="0"/>
              <a:t> stand accused of massacring | 39 unarmed protesters | . On Sept .      | </a:t>
            </a:r>
            <a:r>
              <a:rPr lang="en-US" sz="1200" kern="0" dirty="0" err="1"/>
              <a:t>per:protester:unspecified:nom</a:t>
            </a:r>
            <a:endParaRPr lang="en-US" sz="1200" kern="0" dirty="0"/>
          </a:p>
          <a:p>
            <a:pPr>
              <a:lnSpc>
                <a:spcPct val="90000"/>
              </a:lnSpc>
            </a:pPr>
            <a:r>
              <a:rPr lang="en-US" sz="1200" kern="0" dirty="0" smtClean="0"/>
              <a:t>===========================================================================</a:t>
            </a:r>
            <a:endParaRPr lang="en-US" sz="1200" kern="0" dirty="0"/>
          </a:p>
          <a:p>
            <a:pPr>
              <a:lnSpc>
                <a:spcPct val="90000"/>
              </a:lnSpc>
            </a:pPr>
            <a:r>
              <a:rPr lang="en-US" sz="1200" kern="0" dirty="0" err="1"/>
              <a:t>ee</a:t>
            </a:r>
            <a:r>
              <a:rPr lang="en-US" sz="1200" kern="0" dirty="0"/>
              <a:t> stand accused of massacring | 39 unarmed protesters | . On Sept .      | </a:t>
            </a:r>
            <a:r>
              <a:rPr lang="en-US" sz="1200" kern="0" dirty="0" err="1"/>
              <a:t>per:police:unspecified:nom</a:t>
            </a:r>
            <a:endParaRPr lang="en-US" sz="1200" kern="0" dirty="0"/>
          </a:p>
          <a:p>
            <a:pPr>
              <a:lnSpc>
                <a:spcPct val="90000"/>
              </a:lnSpc>
            </a:pPr>
            <a:r>
              <a:rPr lang="en-US" sz="1200" kern="0" dirty="0"/>
              <a:t>===========================================================================</a:t>
            </a:r>
          </a:p>
        </p:txBody>
      </p:sp>
      <p:sp>
        <p:nvSpPr>
          <p:cNvPr id="8" name="Footer Placeholder 3"/>
          <p:cNvSpPr>
            <a:spLocks noGrp="1"/>
          </p:cNvSpPr>
          <p:nvPr>
            <p:ph type="ftr" sz="quarter" idx="10"/>
          </p:nvPr>
        </p:nvSpPr>
        <p:spPr>
          <a:xfrm>
            <a:off x="457200" y="6400804"/>
            <a:ext cx="6096000" cy="320675"/>
          </a:xfrm>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sp>
        <p:nvSpPr>
          <p:cNvPr id="12" name="Content Placeholder 2"/>
          <p:cNvSpPr txBox="1">
            <a:spLocks/>
          </p:cNvSpPr>
          <p:nvPr/>
        </p:nvSpPr>
        <p:spPr bwMode="auto">
          <a:xfrm>
            <a:off x="429409" y="1210106"/>
            <a:ext cx="8458200" cy="65836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r>
              <a:rPr lang="en-US" sz="2400" dirty="0" smtClean="0"/>
              <a:t>Stage 2 mentions review</a:t>
            </a:r>
          </a:p>
          <a:p>
            <a:r>
              <a:rPr lang="en-US" sz="2400" dirty="0" smtClean="0"/>
              <a:t>Corpus-wide review of identical </a:t>
            </a:r>
            <a:r>
              <a:rPr lang="en-US" sz="2400" dirty="0"/>
              <a:t>text strings with different annotations</a:t>
            </a:r>
          </a:p>
        </p:txBody>
      </p:sp>
      <p:sp>
        <p:nvSpPr>
          <p:cNvPr id="13" name="Content Placeholder 2"/>
          <p:cNvSpPr txBox="1">
            <a:spLocks/>
          </p:cNvSpPr>
          <p:nvPr/>
        </p:nvSpPr>
        <p:spPr bwMode="auto">
          <a:xfrm>
            <a:off x="429409" y="4984059"/>
            <a:ext cx="8458200" cy="658366"/>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r>
              <a:rPr lang="en-US" sz="2400" dirty="0" smtClean="0">
                <a:sym typeface="Wingdings"/>
              </a:rPr>
              <a:t>Linking reviewed during NIL </a:t>
            </a:r>
            <a:r>
              <a:rPr lang="en-US" sz="2400" dirty="0" err="1" smtClean="0">
                <a:sym typeface="Wingdings"/>
              </a:rPr>
              <a:t>coref</a:t>
            </a:r>
            <a:r>
              <a:rPr lang="en-US" sz="2400" dirty="0" smtClean="0">
                <a:sym typeface="Wingdings"/>
              </a:rPr>
              <a:t> stage</a:t>
            </a:r>
            <a:br>
              <a:rPr lang="en-US" sz="2400" dirty="0" smtClean="0">
                <a:sym typeface="Wingdings"/>
              </a:rPr>
            </a:br>
            <a:endParaRPr lang="en-US" sz="2400" dirty="0"/>
          </a:p>
        </p:txBody>
      </p:sp>
      <p:sp>
        <p:nvSpPr>
          <p:cNvPr id="3" name="Right Arrow 2"/>
          <p:cNvSpPr/>
          <p:nvPr/>
        </p:nvSpPr>
        <p:spPr bwMode="auto">
          <a:xfrm>
            <a:off x="304800" y="4495800"/>
            <a:ext cx="381000" cy="228600"/>
          </a:xfrm>
          <a:prstGeom prst="rightArrow">
            <a:avLst/>
          </a:prstGeom>
          <a:solidFill>
            <a:srgbClr val="FF00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1537947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Overview</a:t>
            </a:r>
            <a:endParaRPr lang="en-US" dirty="0"/>
          </a:p>
        </p:txBody>
      </p:sp>
      <p:sp>
        <p:nvSpPr>
          <p:cNvPr id="55" name="Content Placeholder 54"/>
          <p:cNvSpPr>
            <a:spLocks noGrp="1"/>
          </p:cNvSpPr>
          <p:nvPr>
            <p:ph idx="1"/>
          </p:nvPr>
        </p:nvSpPr>
        <p:spPr/>
        <p:txBody>
          <a:bodyPr/>
          <a:lstStyle/>
          <a:p>
            <a:r>
              <a:rPr lang="en-US" dirty="0" smtClean="0"/>
              <a:t>Assessment tasks</a:t>
            </a:r>
          </a:p>
          <a:p>
            <a:pPr lvl="1"/>
            <a:r>
              <a:rPr lang="en-US" dirty="0" smtClean="0"/>
              <a:t>Class</a:t>
            </a:r>
          </a:p>
          <a:p>
            <a:pPr lvl="1"/>
            <a:r>
              <a:rPr lang="en-US" dirty="0" smtClean="0"/>
              <a:t>Zero-hop</a:t>
            </a:r>
          </a:p>
          <a:p>
            <a:pPr lvl="1"/>
            <a:r>
              <a:rPr lang="en-US" dirty="0" smtClean="0"/>
              <a:t>Graph</a:t>
            </a:r>
          </a:p>
          <a:p>
            <a:pPr lvl="2"/>
            <a:r>
              <a:rPr lang="en-US" dirty="0" smtClean="0"/>
              <a:t>Graph correctness feeds into TA3 assessment</a:t>
            </a:r>
          </a:p>
          <a:p>
            <a:pPr lvl="1"/>
            <a:r>
              <a:rPr lang="en-US" dirty="0" smtClean="0"/>
              <a:t>TA3 hypotheses</a:t>
            </a:r>
          </a:p>
          <a:p>
            <a:pPr lvl="2"/>
            <a:r>
              <a:rPr lang="en-US" dirty="0" smtClean="0"/>
              <a:t>Relevance</a:t>
            </a:r>
          </a:p>
          <a:p>
            <a:pPr lvl="2"/>
            <a:r>
              <a:rPr lang="en-US" dirty="0" smtClean="0"/>
              <a:t>Coherence</a:t>
            </a:r>
          </a:p>
          <a:p>
            <a:pPr lvl="2"/>
            <a:r>
              <a:rPr lang="en-US" dirty="0" smtClean="0"/>
              <a:t>Coverage</a:t>
            </a:r>
          </a:p>
          <a:p>
            <a:r>
              <a:rPr lang="en-US" dirty="0" smtClean="0"/>
              <a:t>NIST pools responses, sends to LDC</a:t>
            </a:r>
          </a:p>
          <a:p>
            <a:r>
              <a:rPr lang="en-US" dirty="0" smtClean="0"/>
              <a:t>LDC assesses in order prioritized by NIST’s pooling</a:t>
            </a:r>
          </a:p>
        </p:txBody>
      </p:sp>
      <p:sp>
        <p:nvSpPr>
          <p:cNvPr id="4" name="Footer Placeholder 3"/>
          <p:cNvSpPr>
            <a:spLocks noGrp="1"/>
          </p:cNvSpPr>
          <p:nvPr>
            <p:ph type="ftr" sz="quarter" idx="10"/>
          </p:nvPr>
        </p:nvSpPr>
        <p:spPr>
          <a:xfrm>
            <a:off x="457200" y="6400800"/>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4038798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a:t>
            </a:r>
            <a:r>
              <a:rPr lang="en-US" dirty="0"/>
              <a:t>Class &amp; Zero-Hop</a:t>
            </a:r>
          </a:p>
        </p:txBody>
      </p:sp>
      <p:sp>
        <p:nvSpPr>
          <p:cNvPr id="4" name="Rounded Rectangle 3"/>
          <p:cNvSpPr/>
          <p:nvPr/>
        </p:nvSpPr>
        <p:spPr>
          <a:xfrm>
            <a:off x="653702" y="4970641"/>
            <a:ext cx="1250414" cy="101057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Is this system mention the same entity as the reference entity?</a:t>
            </a:r>
          </a:p>
        </p:txBody>
      </p:sp>
      <p:sp>
        <p:nvSpPr>
          <p:cNvPr id="5" name="Rounded Rectangle 4"/>
          <p:cNvSpPr/>
          <p:nvPr/>
        </p:nvSpPr>
        <p:spPr>
          <a:xfrm>
            <a:off x="2519782" y="6094938"/>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a:t>
            </a:r>
          </a:p>
        </p:txBody>
      </p:sp>
      <p:sp>
        <p:nvSpPr>
          <p:cNvPr id="6" name="Rounded Rectangle 5"/>
          <p:cNvSpPr/>
          <p:nvPr/>
        </p:nvSpPr>
        <p:spPr>
          <a:xfrm>
            <a:off x="3725287" y="6023620"/>
            <a:ext cx="912563" cy="504538"/>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Response marked Wrong</a:t>
            </a:r>
            <a:endParaRPr lang="en-US" sz="1000" dirty="0">
              <a:solidFill>
                <a:schemeClr val="tx1"/>
              </a:solidFill>
            </a:endParaRPr>
          </a:p>
        </p:txBody>
      </p:sp>
      <p:cxnSp>
        <p:nvCxnSpPr>
          <p:cNvPr id="7" name="Straight Arrow Connector 6"/>
          <p:cNvCxnSpPr>
            <a:stCxn id="4" idx="3"/>
            <a:endCxn id="5" idx="1"/>
          </p:cNvCxnSpPr>
          <p:nvPr/>
        </p:nvCxnSpPr>
        <p:spPr>
          <a:xfrm>
            <a:off x="1904116" y="5475927"/>
            <a:ext cx="615666" cy="809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flipV="1">
            <a:off x="3246895" y="6275889"/>
            <a:ext cx="478392" cy="9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487893" y="5118223"/>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Yes</a:t>
            </a:r>
          </a:p>
        </p:txBody>
      </p:sp>
      <p:cxnSp>
        <p:nvCxnSpPr>
          <p:cNvPr id="12" name="Straight Arrow Connector 11"/>
          <p:cNvCxnSpPr>
            <a:stCxn id="4" idx="3"/>
            <a:endCxn id="11" idx="1"/>
          </p:cNvCxnSpPr>
          <p:nvPr/>
        </p:nvCxnSpPr>
        <p:spPr>
          <a:xfrm flipV="1">
            <a:off x="1904116" y="5308708"/>
            <a:ext cx="583777" cy="167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24" idx="1"/>
          </p:cNvCxnSpPr>
          <p:nvPr/>
        </p:nvCxnSpPr>
        <p:spPr>
          <a:xfrm flipV="1">
            <a:off x="3215006" y="5303173"/>
            <a:ext cx="365672" cy="5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170880" y="3912136"/>
            <a:ext cx="1721386" cy="666591"/>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Text mentions (of </a:t>
            </a:r>
            <a:r>
              <a:rPr lang="en-US" sz="1000" dirty="0">
                <a:solidFill>
                  <a:schemeClr val="tx1"/>
                </a:solidFill>
              </a:rPr>
              <a:t>type PER, ORG, GPE, LOC, FAC, WEA, </a:t>
            </a:r>
            <a:r>
              <a:rPr lang="en-US" sz="1000" dirty="0" smtClean="0">
                <a:solidFill>
                  <a:schemeClr val="tx1"/>
                </a:solidFill>
              </a:rPr>
              <a:t>VEH)</a:t>
            </a:r>
          </a:p>
        </p:txBody>
      </p:sp>
      <p:sp>
        <p:nvSpPr>
          <p:cNvPr id="15" name="Rounded Rectangle 14"/>
          <p:cNvSpPr/>
          <p:nvPr/>
        </p:nvSpPr>
        <p:spPr>
          <a:xfrm>
            <a:off x="7397964" y="3862375"/>
            <a:ext cx="936896" cy="76611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Select NAM, NOM, or PRO</a:t>
            </a:r>
            <a:endParaRPr lang="en-US" sz="1000" dirty="0">
              <a:solidFill>
                <a:schemeClr val="tx1"/>
              </a:solidFill>
            </a:endParaRPr>
          </a:p>
        </p:txBody>
      </p:sp>
      <p:cxnSp>
        <p:nvCxnSpPr>
          <p:cNvPr id="16" name="Straight Arrow Connector 15"/>
          <p:cNvCxnSpPr>
            <a:stCxn id="24" idx="0"/>
            <a:endCxn id="14" idx="2"/>
          </p:cNvCxnSpPr>
          <p:nvPr/>
        </p:nvCxnSpPr>
        <p:spPr>
          <a:xfrm flipH="1" flipV="1">
            <a:off x="4031573" y="4578727"/>
            <a:ext cx="5387" cy="4721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397964" y="4920115"/>
            <a:ext cx="936896" cy="76611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Move on to the next response</a:t>
            </a:r>
            <a:endParaRPr lang="en-US" sz="1000" dirty="0">
              <a:solidFill>
                <a:schemeClr val="tx1"/>
              </a:solidFill>
            </a:endParaRPr>
          </a:p>
        </p:txBody>
      </p:sp>
      <p:cxnSp>
        <p:nvCxnSpPr>
          <p:cNvPr id="18" name="Straight Arrow Connector 17"/>
          <p:cNvCxnSpPr>
            <a:stCxn id="15" idx="2"/>
            <a:endCxn id="17" idx="0"/>
          </p:cNvCxnSpPr>
          <p:nvPr/>
        </p:nvCxnSpPr>
        <p:spPr>
          <a:xfrm>
            <a:off x="7866412" y="4628488"/>
            <a:ext cx="0" cy="291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478489" y="4954295"/>
            <a:ext cx="825225" cy="697755"/>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Non-text mentions</a:t>
            </a:r>
          </a:p>
        </p:txBody>
      </p:sp>
      <p:cxnSp>
        <p:nvCxnSpPr>
          <p:cNvPr id="21" name="Straight Arrow Connector 20"/>
          <p:cNvCxnSpPr>
            <a:stCxn id="24" idx="3"/>
            <a:endCxn id="19" idx="1"/>
          </p:cNvCxnSpPr>
          <p:nvPr/>
        </p:nvCxnSpPr>
        <p:spPr>
          <a:xfrm>
            <a:off x="4493241" y="5303173"/>
            <a:ext cx="9852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501666" y="3886235"/>
            <a:ext cx="1250414" cy="72593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What is the mention level?</a:t>
            </a:r>
            <a:endParaRPr lang="en-US" sz="1000" dirty="0">
              <a:solidFill>
                <a:schemeClr val="tx1"/>
              </a:solidFill>
            </a:endParaRPr>
          </a:p>
        </p:txBody>
      </p:sp>
      <p:cxnSp>
        <p:nvCxnSpPr>
          <p:cNvPr id="23" name="Straight Arrow Connector 22"/>
          <p:cNvCxnSpPr>
            <a:stCxn id="22" idx="3"/>
            <a:endCxn id="15" idx="1"/>
          </p:cNvCxnSpPr>
          <p:nvPr/>
        </p:nvCxnSpPr>
        <p:spPr>
          <a:xfrm flipV="1">
            <a:off x="6752080" y="4245432"/>
            <a:ext cx="645884" cy="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580678" y="5050904"/>
            <a:ext cx="912563" cy="504538"/>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Response marked Correct</a:t>
            </a:r>
            <a:endParaRPr lang="en-US" sz="1000" dirty="0">
              <a:solidFill>
                <a:schemeClr val="tx1"/>
              </a:solidFill>
            </a:endParaRPr>
          </a:p>
        </p:txBody>
      </p:sp>
      <p:cxnSp>
        <p:nvCxnSpPr>
          <p:cNvPr id="25" name="Straight Arrow Connector 24"/>
          <p:cNvCxnSpPr>
            <a:stCxn id="14" idx="3"/>
            <a:endCxn id="22" idx="1"/>
          </p:cNvCxnSpPr>
          <p:nvPr/>
        </p:nvCxnSpPr>
        <p:spPr>
          <a:xfrm>
            <a:off x="4892266" y="4245432"/>
            <a:ext cx="609400" cy="3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a:spLocks noGrp="1"/>
          </p:cNvSpPr>
          <p:nvPr>
            <p:ph idx="1"/>
          </p:nvPr>
        </p:nvSpPr>
        <p:spPr>
          <a:xfrm>
            <a:off x="457200" y="1295400"/>
            <a:ext cx="8229600" cy="4953000"/>
          </a:xfrm>
        </p:spPr>
        <p:txBody>
          <a:bodyPr/>
          <a:lstStyle/>
          <a:p>
            <a:r>
              <a:rPr lang="en-US" sz="2400" dirty="0" smtClean="0"/>
              <a:t>Class responses: Is entity/filler X of type Y?</a:t>
            </a:r>
          </a:p>
          <a:p>
            <a:pPr lvl="1"/>
            <a:r>
              <a:rPr lang="en-US" sz="1800" dirty="0"/>
              <a:t>For Phase 1, added clustering/KB linking to assessment of class-based </a:t>
            </a:r>
            <a:r>
              <a:rPr lang="en-US" sz="1800" dirty="0" smtClean="0"/>
              <a:t>responses</a:t>
            </a:r>
            <a:endParaRPr lang="en-US" sz="1600" dirty="0" smtClean="0"/>
          </a:p>
          <a:p>
            <a:r>
              <a:rPr lang="en-US" sz="2400" dirty="0" smtClean="0"/>
              <a:t>Zero-hop responses: Is entity/filler X </a:t>
            </a:r>
            <a:r>
              <a:rPr lang="en-US" sz="2400" dirty="0" err="1" smtClean="0"/>
              <a:t>coreferent</a:t>
            </a:r>
            <a:r>
              <a:rPr lang="en-US" sz="2400" dirty="0" smtClean="0"/>
              <a:t> with KB node Z?</a:t>
            </a:r>
          </a:p>
          <a:p>
            <a:pPr lvl="1">
              <a:lnSpc>
                <a:spcPct val="90000"/>
              </a:lnSpc>
            </a:pPr>
            <a:r>
              <a:rPr lang="en-US" sz="1800" dirty="0"/>
              <a:t>Assessment of zero-hop responses unchanged from Pilot </a:t>
            </a:r>
            <a:r>
              <a:rPr lang="en-US" sz="1800" dirty="0" err="1" smtClean="0"/>
              <a:t>Eval</a:t>
            </a:r>
            <a:endParaRPr lang="en-US" sz="1800" dirty="0"/>
          </a:p>
        </p:txBody>
      </p:sp>
      <p:sp>
        <p:nvSpPr>
          <p:cNvPr id="31" name="Rounded Rectangle 30"/>
          <p:cNvSpPr/>
          <p:nvPr/>
        </p:nvSpPr>
        <p:spPr>
          <a:xfrm>
            <a:off x="758258" y="5045867"/>
            <a:ext cx="1250414" cy="101057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Is the entity mention of the type indicated?</a:t>
            </a:r>
          </a:p>
        </p:txBody>
      </p:sp>
      <p:cxnSp>
        <p:nvCxnSpPr>
          <p:cNvPr id="40" name="Straight Arrow Connector 39"/>
          <p:cNvCxnSpPr>
            <a:stCxn id="19" idx="3"/>
            <a:endCxn id="17" idx="1"/>
          </p:cNvCxnSpPr>
          <p:nvPr/>
        </p:nvCxnSpPr>
        <p:spPr>
          <a:xfrm flipV="1">
            <a:off x="6303714" y="5303172"/>
            <a:ext cx="109425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17" idx="2"/>
          </p:cNvCxnSpPr>
          <p:nvPr/>
        </p:nvCxnSpPr>
        <p:spPr bwMode="auto">
          <a:xfrm flipV="1">
            <a:off x="4637850" y="5686228"/>
            <a:ext cx="3228562" cy="599195"/>
          </a:xfrm>
          <a:prstGeom prst="bentConnector2">
            <a:avLst/>
          </a:prstGeom>
          <a:solidFill>
            <a:schemeClr val="accent1"/>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9436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4" grpId="0" animBg="1"/>
      <p:bldP spid="15" grpId="0" animBg="1"/>
      <p:bldP spid="17" grpId="0" animBg="1"/>
      <p:bldP spid="19" grpId="0" animBg="1"/>
      <p:bldP spid="22" grpId="0" animBg="1"/>
      <p:bldP spid="24"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stretch>
            <a:fillRect/>
          </a:stretch>
        </p:blipFill>
        <p:spPr>
          <a:xfrm>
            <a:off x="2769429" y="4925141"/>
            <a:ext cx="5890992" cy="1050332"/>
          </a:xfrm>
          <a:prstGeom prst="rect">
            <a:avLst/>
          </a:prstGeom>
        </p:spPr>
      </p:pic>
      <p:sp>
        <p:nvSpPr>
          <p:cNvPr id="2" name="Title 1"/>
          <p:cNvSpPr>
            <a:spLocks noGrp="1"/>
          </p:cNvSpPr>
          <p:nvPr>
            <p:ph type="title"/>
          </p:nvPr>
        </p:nvSpPr>
        <p:spPr>
          <a:xfrm>
            <a:off x="2590800" y="198438"/>
            <a:ext cx="6096000" cy="792162"/>
          </a:xfrm>
        </p:spPr>
        <p:txBody>
          <a:bodyPr/>
          <a:lstStyle/>
          <a:p>
            <a:r>
              <a:rPr lang="en-US" dirty="0"/>
              <a:t>Assessment – </a:t>
            </a:r>
            <a:r>
              <a:rPr lang="en-US" dirty="0" smtClean="0"/>
              <a:t>Class &amp; Zero-Hop</a:t>
            </a:r>
            <a:endParaRPr lang="en-US" dirty="0"/>
          </a:p>
        </p:txBody>
      </p:sp>
      <p:sp>
        <p:nvSpPr>
          <p:cNvPr id="4" name="Flowchart: Document 3"/>
          <p:cNvSpPr/>
          <p:nvPr/>
        </p:nvSpPr>
        <p:spPr bwMode="auto">
          <a:xfrm>
            <a:off x="335459" y="2514600"/>
            <a:ext cx="2895600" cy="2601422"/>
          </a:xfrm>
          <a:prstGeom prst="flowChartDocument">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The </a:t>
            </a:r>
            <a:r>
              <a:rPr kumimoji="0" lang="en-US" sz="1600" b="0" i="0" u="none" strike="noStrike" kern="1200" cap="none" spc="0" normalizeH="0" baseline="0" noProof="0" dirty="0">
                <a:ln>
                  <a:noFill/>
                </a:ln>
                <a:solidFill>
                  <a:srgbClr val="00B050"/>
                </a:solidFill>
                <a:effectLst/>
                <a:uLnTx/>
                <a:uFillTx/>
                <a:latin typeface="Lucida Console" panose="020B0609040504020204" pitchFamily="49" charset="0"/>
                <a:ea typeface="+mn-ea"/>
                <a:cs typeface="+mn-cs"/>
              </a:rPr>
              <a:t>Dutch Safety Board </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has issued the results of its </a:t>
            </a:r>
            <a:r>
              <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rPr>
              <a:t>investigation of </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the cause of the crash of </a:t>
            </a:r>
            <a:r>
              <a:rPr kumimoji="0" lang="en-US" sz="1600" b="0" i="0" u="none" strike="noStrike" kern="1200" cap="none" spc="0" normalizeH="0" baseline="0" noProof="0" dirty="0">
                <a:ln>
                  <a:noFill/>
                </a:ln>
                <a:solidFill>
                  <a:srgbClr val="00B0F0"/>
                </a:solidFill>
                <a:effectLst/>
                <a:uLnTx/>
                <a:uFillTx/>
                <a:latin typeface="Lucida Console" panose="020B0609040504020204" pitchFamily="49" charset="0"/>
                <a:ea typeface="+mn-ea"/>
                <a:cs typeface="+mn-cs"/>
              </a:rPr>
              <a:t>Malaysia Airlines Flight 17</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July 12, </a:t>
            </a:r>
            <a:r>
              <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rPr>
              <a:t>2014. It concluded that a ...</a:t>
            </a:r>
            <a:endPar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sym typeface="Gill Sans" charset="0"/>
            </a:endParaRPr>
          </a:p>
        </p:txBody>
      </p:sp>
      <p:sp>
        <p:nvSpPr>
          <p:cNvPr id="8" name="Rounded Rectangle 7"/>
          <p:cNvSpPr/>
          <p:nvPr/>
        </p:nvSpPr>
        <p:spPr bwMode="auto">
          <a:xfrm>
            <a:off x="3580609" y="2412050"/>
            <a:ext cx="1861930" cy="1123950"/>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Dutch Safety Board</a:t>
            </a:r>
            <a:b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b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Type: </a:t>
            </a:r>
            <a:r>
              <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rPr>
              <a:t>PER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9" name="Picture 8"/>
          <p:cNvPicPr>
            <a:picLocks noChangeAspect="1"/>
          </p:cNvPicPr>
          <p:nvPr/>
        </p:nvPicPr>
        <p:blipFill>
          <a:blip r:embed="rId4"/>
          <a:stretch>
            <a:fillRect/>
          </a:stretch>
        </p:blipFill>
        <p:spPr>
          <a:xfrm>
            <a:off x="4515812" y="3163448"/>
            <a:ext cx="224984" cy="210312"/>
          </a:xfrm>
          <a:prstGeom prst="rect">
            <a:avLst/>
          </a:prstGeom>
        </p:spPr>
      </p:pic>
      <p:pic>
        <p:nvPicPr>
          <p:cNvPr id="10" name="Picture 9"/>
          <p:cNvPicPr>
            <a:picLocks noChangeAspect="1"/>
          </p:cNvPicPr>
          <p:nvPr/>
        </p:nvPicPr>
        <p:blipFill>
          <a:blip r:embed="rId5"/>
          <a:stretch>
            <a:fillRect/>
          </a:stretch>
        </p:blipFill>
        <p:spPr>
          <a:xfrm>
            <a:off x="3669992" y="3163448"/>
            <a:ext cx="233680" cy="210312"/>
          </a:xfrm>
          <a:prstGeom prst="rect">
            <a:avLst/>
          </a:prstGeom>
        </p:spPr>
      </p:pic>
      <p:sp>
        <p:nvSpPr>
          <p:cNvPr id="11" name="Rounded Rectangle 10"/>
          <p:cNvSpPr/>
          <p:nvPr/>
        </p:nvSpPr>
        <p:spPr bwMode="auto">
          <a:xfrm>
            <a:off x="3585579" y="3611819"/>
            <a:ext cx="1861930" cy="1123950"/>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Dutch Safety Board</a:t>
            </a:r>
            <a:b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b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Type: </a:t>
            </a:r>
            <a:r>
              <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rPr>
              <a:t>ORG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12" name="Picture 11"/>
          <p:cNvPicPr>
            <a:picLocks noChangeAspect="1"/>
          </p:cNvPicPr>
          <p:nvPr/>
        </p:nvPicPr>
        <p:blipFill>
          <a:blip r:embed="rId4"/>
          <a:stretch>
            <a:fillRect/>
          </a:stretch>
        </p:blipFill>
        <p:spPr>
          <a:xfrm>
            <a:off x="3678688" y="4362671"/>
            <a:ext cx="224984" cy="210312"/>
          </a:xfrm>
          <a:prstGeom prst="rect">
            <a:avLst/>
          </a:prstGeom>
        </p:spPr>
      </p:pic>
      <p:pic>
        <p:nvPicPr>
          <p:cNvPr id="13" name="Picture 12"/>
          <p:cNvPicPr>
            <a:picLocks noChangeAspect="1"/>
          </p:cNvPicPr>
          <p:nvPr/>
        </p:nvPicPr>
        <p:blipFill>
          <a:blip r:embed="rId5"/>
          <a:stretch>
            <a:fillRect/>
          </a:stretch>
        </p:blipFill>
        <p:spPr>
          <a:xfrm>
            <a:off x="4516544" y="4359358"/>
            <a:ext cx="233680" cy="210312"/>
          </a:xfrm>
          <a:prstGeom prst="rect">
            <a:avLst/>
          </a:prstGeom>
        </p:spPr>
      </p:pic>
      <p:sp>
        <p:nvSpPr>
          <p:cNvPr id="14" name="Rounded Rectangle 13"/>
          <p:cNvSpPr/>
          <p:nvPr/>
        </p:nvSpPr>
        <p:spPr bwMode="auto">
          <a:xfrm>
            <a:off x="5532832" y="3614700"/>
            <a:ext cx="1861930" cy="1123950"/>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Dutch Safety Board</a:t>
            </a:r>
            <a:b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b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KB node: </a:t>
            </a:r>
            <a:r>
              <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rPr>
              <a:t>E0022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15" name="Picture 14"/>
          <p:cNvPicPr>
            <a:picLocks noChangeAspect="1"/>
          </p:cNvPicPr>
          <p:nvPr/>
        </p:nvPicPr>
        <p:blipFill>
          <a:blip r:embed="rId4"/>
          <a:stretch>
            <a:fillRect/>
          </a:stretch>
        </p:blipFill>
        <p:spPr>
          <a:xfrm>
            <a:off x="6468035" y="4366098"/>
            <a:ext cx="224984" cy="210312"/>
          </a:xfrm>
          <a:prstGeom prst="rect">
            <a:avLst/>
          </a:prstGeom>
        </p:spPr>
      </p:pic>
      <p:pic>
        <p:nvPicPr>
          <p:cNvPr id="16" name="Picture 15"/>
          <p:cNvPicPr>
            <a:picLocks noChangeAspect="1"/>
          </p:cNvPicPr>
          <p:nvPr/>
        </p:nvPicPr>
        <p:blipFill>
          <a:blip r:embed="rId5"/>
          <a:stretch>
            <a:fillRect/>
          </a:stretch>
        </p:blipFill>
        <p:spPr>
          <a:xfrm>
            <a:off x="5622215" y="4366098"/>
            <a:ext cx="233680" cy="210312"/>
          </a:xfrm>
          <a:prstGeom prst="rect">
            <a:avLst/>
          </a:prstGeom>
        </p:spPr>
      </p:pic>
      <p:sp>
        <p:nvSpPr>
          <p:cNvPr id="17" name="Rounded Rectangle 16"/>
          <p:cNvSpPr/>
          <p:nvPr/>
        </p:nvSpPr>
        <p:spPr bwMode="auto">
          <a:xfrm>
            <a:off x="5532832" y="2412050"/>
            <a:ext cx="1861930" cy="1123950"/>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Dutch Safety Board</a:t>
            </a:r>
            <a:b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b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KB node: </a:t>
            </a:r>
            <a:r>
              <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rPr>
              <a:t>E0021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18" name="Picture 17"/>
          <p:cNvPicPr>
            <a:picLocks noChangeAspect="1"/>
          </p:cNvPicPr>
          <p:nvPr/>
        </p:nvPicPr>
        <p:blipFill>
          <a:blip r:embed="rId4"/>
          <a:stretch>
            <a:fillRect/>
          </a:stretch>
        </p:blipFill>
        <p:spPr>
          <a:xfrm>
            <a:off x="5625941" y="3162902"/>
            <a:ext cx="224984" cy="210312"/>
          </a:xfrm>
          <a:prstGeom prst="rect">
            <a:avLst/>
          </a:prstGeom>
        </p:spPr>
      </p:pic>
      <p:pic>
        <p:nvPicPr>
          <p:cNvPr id="19" name="Picture 18"/>
          <p:cNvPicPr>
            <a:picLocks noChangeAspect="1"/>
          </p:cNvPicPr>
          <p:nvPr/>
        </p:nvPicPr>
        <p:blipFill>
          <a:blip r:embed="rId5"/>
          <a:stretch>
            <a:fillRect/>
          </a:stretch>
        </p:blipFill>
        <p:spPr>
          <a:xfrm>
            <a:off x="6463797" y="3159589"/>
            <a:ext cx="233680" cy="210312"/>
          </a:xfrm>
          <a:prstGeom prst="rect">
            <a:avLst/>
          </a:prstGeom>
        </p:spPr>
      </p:pic>
      <p:sp>
        <p:nvSpPr>
          <p:cNvPr id="21" name="Rounded Rectangle 20"/>
          <p:cNvSpPr/>
          <p:nvPr/>
        </p:nvSpPr>
        <p:spPr bwMode="auto">
          <a:xfrm>
            <a:off x="3669992" y="2559860"/>
            <a:ext cx="1663217" cy="247019"/>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2" name="Rounded Rectangle 21"/>
          <p:cNvSpPr/>
          <p:nvPr/>
        </p:nvSpPr>
        <p:spPr bwMode="auto">
          <a:xfrm>
            <a:off x="5632188" y="2562295"/>
            <a:ext cx="1663217" cy="247019"/>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3" name="Rounded Rectangle 22"/>
          <p:cNvSpPr/>
          <p:nvPr/>
        </p:nvSpPr>
        <p:spPr bwMode="auto">
          <a:xfrm>
            <a:off x="3666679" y="3769059"/>
            <a:ext cx="1663217" cy="247019"/>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4" name="Rounded Rectangle 23"/>
          <p:cNvSpPr/>
          <p:nvPr/>
        </p:nvSpPr>
        <p:spPr bwMode="auto">
          <a:xfrm>
            <a:off x="5632187" y="3762765"/>
            <a:ext cx="1663217" cy="247019"/>
          </a:xfrm>
          <a:prstGeom prst="round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5" name="Rounded Rectangle 24"/>
          <p:cNvSpPr/>
          <p:nvPr/>
        </p:nvSpPr>
        <p:spPr bwMode="auto">
          <a:xfrm>
            <a:off x="6560039" y="2869980"/>
            <a:ext cx="605211" cy="247019"/>
          </a:xfrm>
          <a:prstGeom prst="round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6" name="Rounded Rectangle 25"/>
          <p:cNvSpPr/>
          <p:nvPr/>
        </p:nvSpPr>
        <p:spPr bwMode="auto">
          <a:xfrm>
            <a:off x="6560040" y="4079729"/>
            <a:ext cx="605211" cy="247019"/>
          </a:xfrm>
          <a:prstGeom prst="roundRect">
            <a:avLst/>
          </a:prstGeom>
          <a:noFill/>
          <a:ln w="25400" cap="flat" cmpd="sng" algn="ctr">
            <a:solidFill>
              <a:srgbClr val="F18D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7" name="Rounded Rectangle 26"/>
          <p:cNvSpPr/>
          <p:nvPr/>
        </p:nvSpPr>
        <p:spPr bwMode="auto">
          <a:xfrm>
            <a:off x="2766506" y="5148097"/>
            <a:ext cx="5877753" cy="206279"/>
          </a:xfrm>
          <a:prstGeom prst="roundRect">
            <a:avLst/>
          </a:prstGeom>
          <a:noFill/>
          <a:ln w="254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28" name="Rounded Rectangle 27"/>
          <p:cNvSpPr/>
          <p:nvPr/>
        </p:nvSpPr>
        <p:spPr bwMode="auto">
          <a:xfrm>
            <a:off x="2766505" y="5378383"/>
            <a:ext cx="5877753" cy="206279"/>
          </a:xfrm>
          <a:prstGeom prst="roundRect">
            <a:avLst/>
          </a:prstGeom>
          <a:noFill/>
          <a:ln w="25400" cap="flat" cmpd="sng" algn="ctr">
            <a:solidFill>
              <a:srgbClr val="F18D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pic>
        <p:nvPicPr>
          <p:cNvPr id="102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372" y="2558099"/>
            <a:ext cx="3171020" cy="1782763"/>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ounded Rectangle 33"/>
          <p:cNvSpPr/>
          <p:nvPr/>
        </p:nvSpPr>
        <p:spPr bwMode="auto">
          <a:xfrm>
            <a:off x="6839559" y="1608865"/>
            <a:ext cx="1861930" cy="1455474"/>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Malaysia Airlines Flight 17</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Type: </a:t>
            </a:r>
            <a:r>
              <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rPr>
              <a:t>VEH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35" name="Picture 34"/>
          <p:cNvPicPr>
            <a:picLocks noChangeAspect="1"/>
          </p:cNvPicPr>
          <p:nvPr/>
        </p:nvPicPr>
        <p:blipFill>
          <a:blip r:embed="rId4"/>
          <a:stretch>
            <a:fillRect/>
          </a:stretch>
        </p:blipFill>
        <p:spPr>
          <a:xfrm>
            <a:off x="6932668" y="2691241"/>
            <a:ext cx="224984" cy="210312"/>
          </a:xfrm>
          <a:prstGeom prst="rect">
            <a:avLst/>
          </a:prstGeom>
        </p:spPr>
      </p:pic>
      <p:pic>
        <p:nvPicPr>
          <p:cNvPr id="36" name="Picture 35"/>
          <p:cNvPicPr>
            <a:picLocks noChangeAspect="1"/>
          </p:cNvPicPr>
          <p:nvPr/>
        </p:nvPicPr>
        <p:blipFill>
          <a:blip r:embed="rId5"/>
          <a:stretch>
            <a:fillRect/>
          </a:stretch>
        </p:blipFill>
        <p:spPr>
          <a:xfrm>
            <a:off x="7770524" y="2687928"/>
            <a:ext cx="233680" cy="210312"/>
          </a:xfrm>
          <a:prstGeom prst="rect">
            <a:avLst/>
          </a:prstGeom>
        </p:spPr>
      </p:pic>
      <p:sp>
        <p:nvSpPr>
          <p:cNvPr id="37" name="Rounded Rectangle 36"/>
          <p:cNvSpPr/>
          <p:nvPr/>
        </p:nvSpPr>
        <p:spPr bwMode="auto">
          <a:xfrm>
            <a:off x="6920659" y="1736015"/>
            <a:ext cx="1663217" cy="608633"/>
          </a:xfrm>
          <a:prstGeom prst="roundRect">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38" name="Rounded Rectangle 37"/>
          <p:cNvSpPr/>
          <p:nvPr/>
        </p:nvSpPr>
        <p:spPr bwMode="auto">
          <a:xfrm>
            <a:off x="4159728" y="3087401"/>
            <a:ext cx="2492387" cy="1009596"/>
          </a:xfrm>
          <a:prstGeom prst="roundRect">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41" name="Rounded Rectangle 40"/>
          <p:cNvSpPr/>
          <p:nvPr/>
        </p:nvSpPr>
        <p:spPr bwMode="auto">
          <a:xfrm>
            <a:off x="6815704" y="3151543"/>
            <a:ext cx="1861930" cy="1455474"/>
          </a:xfrm>
          <a:prstGeom prst="roundRect">
            <a:avLst/>
          </a:prstGeom>
          <a:solidFill>
            <a:schemeClr val="bg1"/>
          </a:solid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Malaysia Airlines Flight 17</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Gill Sans" charset="0"/>
              </a:rPr>
              <a:t>   KB node: E0085</a:t>
            </a:r>
            <a:endParaRPr kumimoji="0" lang="en-US" sz="1400" b="0" i="0" u="none" strike="noStrike" kern="1200" cap="none" spc="0" normalizeH="0" baseline="0" noProof="0" dirty="0" smtClean="0">
              <a:ln>
                <a:noFill/>
              </a:ln>
              <a:solidFill>
                <a:srgbClr val="808080">
                  <a:lumMod val="75000"/>
                </a:srgbClr>
              </a:solidFill>
              <a:effectLst/>
              <a:uLnTx/>
              <a:uFillTx/>
              <a:latin typeface="Arial"/>
              <a:ea typeface="+mn-ea"/>
              <a:cs typeface="+mn-cs"/>
              <a:sym typeface="Gill Sans"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correct      wrong</a:t>
            </a:r>
            <a:endPar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Gill Sans" charset="0"/>
            </a:endParaRPr>
          </a:p>
        </p:txBody>
      </p:sp>
      <p:pic>
        <p:nvPicPr>
          <p:cNvPr id="42" name="Picture 41"/>
          <p:cNvPicPr>
            <a:picLocks noChangeAspect="1"/>
          </p:cNvPicPr>
          <p:nvPr/>
        </p:nvPicPr>
        <p:blipFill>
          <a:blip r:embed="rId4"/>
          <a:stretch>
            <a:fillRect/>
          </a:stretch>
        </p:blipFill>
        <p:spPr>
          <a:xfrm>
            <a:off x="6908813" y="4233919"/>
            <a:ext cx="224984" cy="210312"/>
          </a:xfrm>
          <a:prstGeom prst="rect">
            <a:avLst/>
          </a:prstGeom>
        </p:spPr>
      </p:pic>
      <p:pic>
        <p:nvPicPr>
          <p:cNvPr id="43" name="Picture 42"/>
          <p:cNvPicPr>
            <a:picLocks noChangeAspect="1"/>
          </p:cNvPicPr>
          <p:nvPr/>
        </p:nvPicPr>
        <p:blipFill>
          <a:blip r:embed="rId5"/>
          <a:stretch>
            <a:fillRect/>
          </a:stretch>
        </p:blipFill>
        <p:spPr>
          <a:xfrm>
            <a:off x="7746669" y="4230606"/>
            <a:ext cx="233680" cy="210312"/>
          </a:xfrm>
          <a:prstGeom prst="rect">
            <a:avLst/>
          </a:prstGeom>
        </p:spPr>
      </p:pic>
      <p:sp>
        <p:nvSpPr>
          <p:cNvPr id="44" name="Rounded Rectangle 43"/>
          <p:cNvSpPr/>
          <p:nvPr/>
        </p:nvSpPr>
        <p:spPr bwMode="auto">
          <a:xfrm>
            <a:off x="6896804" y="3278693"/>
            <a:ext cx="1663217" cy="608633"/>
          </a:xfrm>
          <a:prstGeom prst="roundRect">
            <a:avLst/>
          </a:prstGeom>
          <a:noFill/>
          <a:ln w="254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46" name="Rounded Rectangle 45"/>
          <p:cNvSpPr/>
          <p:nvPr/>
        </p:nvSpPr>
        <p:spPr bwMode="auto">
          <a:xfrm>
            <a:off x="2758002" y="5651853"/>
            <a:ext cx="5886256" cy="250933"/>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47" name="Rounded Rectangle 46"/>
          <p:cNvSpPr/>
          <p:nvPr/>
        </p:nvSpPr>
        <p:spPr bwMode="auto">
          <a:xfrm>
            <a:off x="7815470" y="3935666"/>
            <a:ext cx="660489" cy="250933"/>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000000"/>
              </a:solidFill>
              <a:effectLst/>
              <a:uLnTx/>
              <a:uFillTx/>
              <a:latin typeface="Gill Sans" charset="0"/>
              <a:ea typeface="+mn-ea"/>
              <a:cs typeface="+mn-cs"/>
              <a:sym typeface="Gill Sans" charset="0"/>
            </a:endParaRPr>
          </a:p>
        </p:txBody>
      </p:sp>
      <p:sp>
        <p:nvSpPr>
          <p:cNvPr id="40"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9453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4" grpId="0" animBg="1"/>
      <p:bldP spid="17" grpId="0" animBg="1"/>
      <p:bldP spid="21" grpId="0" animBg="1"/>
      <p:bldP spid="22" grpId="0" animBg="1"/>
      <p:bldP spid="23" grpId="0" animBg="1"/>
      <p:bldP spid="24" grpId="0" animBg="1"/>
      <p:bldP spid="25" grpId="0" animBg="1"/>
      <p:bldP spid="26" grpId="0" animBg="1"/>
      <p:bldP spid="27" grpId="0" animBg="1"/>
      <p:bldP spid="28" grpId="0" animBg="1"/>
      <p:bldP spid="34" grpId="0" animBg="1"/>
      <p:bldP spid="37" grpId="0" animBg="1"/>
      <p:bldP spid="38" grpId="0" animBg="1"/>
      <p:bldP spid="41" grpId="0" animBg="1"/>
      <p:bldP spid="44" grpId="0" animBg="1"/>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143000"/>
            <a:ext cx="8458200" cy="5334000"/>
          </a:xfrm>
        </p:spPr>
        <p:txBody>
          <a:bodyPr/>
          <a:lstStyle/>
          <a:p>
            <a:pPr>
              <a:lnSpc>
                <a:spcPct val="90000"/>
              </a:lnSpc>
            </a:pPr>
            <a:r>
              <a:rPr lang="en-US" sz="2400" dirty="0" smtClean="0"/>
              <a:t>Linguistic Data Consortium provides data resources for SM-KBP/AIDA, including labeled corpora and assessment</a:t>
            </a:r>
          </a:p>
          <a:p>
            <a:pPr>
              <a:lnSpc>
                <a:spcPct val="90000"/>
              </a:lnSpc>
            </a:pPr>
            <a:r>
              <a:rPr lang="en-US" sz="2400" dirty="0" smtClean="0"/>
              <a:t>Ukraine-Russia Relations Scenario </a:t>
            </a:r>
          </a:p>
          <a:p>
            <a:pPr lvl="1">
              <a:lnSpc>
                <a:spcPct val="90000"/>
              </a:lnSpc>
            </a:pPr>
            <a:r>
              <a:rPr lang="en-US" dirty="0" smtClean="0"/>
              <a:t>3 “practice” and 3 test topics</a:t>
            </a:r>
          </a:p>
          <a:p>
            <a:pPr lvl="2">
              <a:lnSpc>
                <a:spcPct val="90000"/>
              </a:lnSpc>
            </a:pPr>
            <a:r>
              <a:rPr lang="en-US" dirty="0" smtClean="0"/>
              <a:t>Same topics as 2018 evaluation</a:t>
            </a:r>
          </a:p>
          <a:p>
            <a:pPr lvl="1">
              <a:lnSpc>
                <a:spcPct val="90000"/>
              </a:lnSpc>
            </a:pPr>
            <a:r>
              <a:rPr lang="en-US" dirty="0" smtClean="0"/>
              <a:t>Multimedia data in 3 languages: English, Ukrainian, Russian</a:t>
            </a:r>
          </a:p>
          <a:p>
            <a:pPr lvl="2">
              <a:lnSpc>
                <a:spcPct val="90000"/>
              </a:lnSpc>
            </a:pPr>
            <a:r>
              <a:rPr lang="en-US" dirty="0" smtClean="0"/>
              <a:t>~10K </a:t>
            </a:r>
            <a:r>
              <a:rPr lang="en-US" dirty="0"/>
              <a:t>docs </a:t>
            </a:r>
            <a:r>
              <a:rPr lang="en-US" dirty="0" smtClean="0"/>
              <a:t>distributed for practice topics and non-</a:t>
            </a:r>
            <a:r>
              <a:rPr lang="en-US" dirty="0" err="1" smtClean="0"/>
              <a:t>eval</a:t>
            </a:r>
            <a:r>
              <a:rPr lang="en-US" dirty="0" smtClean="0"/>
              <a:t> “background” data </a:t>
            </a:r>
          </a:p>
          <a:p>
            <a:pPr lvl="2">
              <a:lnSpc>
                <a:spcPct val="90000"/>
              </a:lnSpc>
            </a:pPr>
            <a:r>
              <a:rPr lang="en-US" dirty="0" smtClean="0"/>
              <a:t>~2K documents in this year’s evaluation set (subset of 10K from 2018)</a:t>
            </a:r>
          </a:p>
          <a:p>
            <a:pPr lvl="1">
              <a:lnSpc>
                <a:spcPct val="90000"/>
              </a:lnSpc>
            </a:pPr>
            <a:r>
              <a:rPr lang="en-US" sz="2200" dirty="0" smtClean="0"/>
              <a:t>Subset of scenario-relevant documents annotated for each topic</a:t>
            </a:r>
          </a:p>
          <a:p>
            <a:pPr lvl="2">
              <a:lnSpc>
                <a:spcPct val="90000"/>
              </a:lnSpc>
            </a:pPr>
            <a:r>
              <a:rPr lang="en-US" dirty="0" smtClean="0"/>
              <a:t>233 annotated documents for practice topics</a:t>
            </a:r>
          </a:p>
          <a:p>
            <a:pPr lvl="2">
              <a:lnSpc>
                <a:spcPct val="90000"/>
              </a:lnSpc>
            </a:pPr>
            <a:r>
              <a:rPr lang="en-US" dirty="0" smtClean="0"/>
              <a:t>224 annotated documents for evaluation topics</a:t>
            </a:r>
          </a:p>
          <a:p>
            <a:pPr lvl="2">
              <a:lnSpc>
                <a:spcPct val="90000"/>
              </a:lnSpc>
            </a:pPr>
            <a:r>
              <a:rPr lang="en-US" dirty="0" smtClean="0"/>
              <a:t>20 “tracer” documents (subset of </a:t>
            </a:r>
            <a:r>
              <a:rPr lang="en-US" dirty="0" err="1" smtClean="0"/>
              <a:t>eval</a:t>
            </a:r>
            <a:r>
              <a:rPr lang="en-US" dirty="0" smtClean="0"/>
              <a:t>) annotated exhaustively for salient mentions of knowledge elements</a:t>
            </a:r>
          </a:p>
          <a:p>
            <a:pPr marL="0" indent="0">
              <a:lnSpc>
                <a:spcPct val="90000"/>
              </a:lnSpc>
              <a:buNone/>
            </a:pPr>
            <a:endParaRPr lang="en-US" sz="1800" dirty="0" smtClean="0"/>
          </a:p>
        </p:txBody>
      </p:sp>
      <p:sp>
        <p:nvSpPr>
          <p:cNvPr id="4" name="Footer Placeholder 3"/>
          <p:cNvSpPr>
            <a:spLocks noGrp="1"/>
          </p:cNvSpPr>
          <p:nvPr>
            <p:ph type="ftr" sz="quarter" idx="10"/>
          </p:nvPr>
        </p:nvSpPr>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81547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a:t>
            </a:r>
            <a:r>
              <a:rPr lang="en-US" dirty="0"/>
              <a:t>Class &amp; Zero-Hop</a:t>
            </a:r>
          </a:p>
        </p:txBody>
      </p:sp>
      <p:sp>
        <p:nvSpPr>
          <p:cNvPr id="3" name="Content Placeholder 2"/>
          <p:cNvSpPr>
            <a:spLocks noGrp="1"/>
          </p:cNvSpPr>
          <p:nvPr>
            <p:ph idx="1"/>
          </p:nvPr>
        </p:nvSpPr>
        <p:spPr/>
        <p:txBody>
          <a:bodyPr/>
          <a:lstStyle/>
          <a:p>
            <a:r>
              <a:rPr lang="en-US" sz="2000" dirty="0" smtClean="0"/>
              <a:t>Lenient assessment</a:t>
            </a:r>
          </a:p>
          <a:p>
            <a:pPr lvl="1"/>
            <a:r>
              <a:rPr lang="en-US" sz="1800" dirty="0" smtClean="0"/>
              <a:t>Does this </a:t>
            </a:r>
            <a:r>
              <a:rPr lang="en-US" sz="1800" i="1" dirty="0" smtClean="0"/>
              <a:t>contain</a:t>
            </a:r>
            <a:r>
              <a:rPr lang="en-US" sz="1800" dirty="0" smtClean="0"/>
              <a:t> a mention of the correct type / KB node?</a:t>
            </a:r>
          </a:p>
          <a:p>
            <a:r>
              <a:rPr lang="en-US" sz="2000" dirty="0" smtClean="0"/>
              <a:t>Text examples marked correct</a:t>
            </a:r>
          </a:p>
          <a:p>
            <a:pPr lvl="1"/>
            <a:r>
              <a:rPr lang="en-US" sz="1800" dirty="0" smtClean="0"/>
              <a:t>Class: Does this </a:t>
            </a:r>
            <a:r>
              <a:rPr lang="en-US" sz="1800" i="1" dirty="0" smtClean="0"/>
              <a:t>contain</a:t>
            </a:r>
            <a:r>
              <a:rPr lang="en-US" sz="1800" dirty="0" smtClean="0"/>
              <a:t> a PER?</a:t>
            </a:r>
            <a:endParaRPr lang="en-US" sz="1800" dirty="0"/>
          </a:p>
          <a:p>
            <a:pPr lvl="2"/>
            <a:r>
              <a:rPr lang="en-US" sz="1600" i="1" dirty="0" smtClean="0">
                <a:latin typeface="Lucida Console" panose="020B0609040504020204" pitchFamily="49" charset="0"/>
              </a:rPr>
              <a:t>Putin </a:t>
            </a:r>
            <a:r>
              <a:rPr lang="en-US" sz="1600" i="1" dirty="0">
                <a:latin typeface="Lucida Console" panose="020B0609040504020204" pitchFamily="49" charset="0"/>
              </a:rPr>
              <a:t>stood next to the </a:t>
            </a:r>
            <a:r>
              <a:rPr lang="en-US" sz="1600" i="1" dirty="0" smtClean="0">
                <a:latin typeface="Lucida Console" panose="020B0609040504020204" pitchFamily="49" charset="0"/>
              </a:rPr>
              <a:t>embassy</a:t>
            </a:r>
          </a:p>
          <a:p>
            <a:pPr lvl="1"/>
            <a:r>
              <a:rPr lang="en-US" sz="1800" dirty="0" smtClean="0"/>
              <a:t>Zero-hop: Does this </a:t>
            </a:r>
            <a:r>
              <a:rPr lang="en-US" sz="1800" i="1" dirty="0" smtClean="0"/>
              <a:t>contain</a:t>
            </a:r>
            <a:r>
              <a:rPr lang="en-US" sz="1800" dirty="0" smtClean="0"/>
              <a:t> </a:t>
            </a:r>
            <a:r>
              <a:rPr lang="en-US" sz="1800" dirty="0"/>
              <a:t>a mention of </a:t>
            </a:r>
            <a:r>
              <a:rPr lang="en-US" sz="1800" dirty="0" smtClean="0"/>
              <a:t>693468 [Sloviansk]?</a:t>
            </a:r>
          </a:p>
          <a:p>
            <a:pPr lvl="2"/>
            <a:r>
              <a:rPr lang="en-US" sz="1600" i="1" dirty="0" smtClean="0">
                <a:latin typeface="Lucida Console" panose="020B0609040504020204" pitchFamily="49" charset="0"/>
              </a:rPr>
              <a:t>the situation in Sloviansk and outside the city</a:t>
            </a:r>
            <a:endParaRPr lang="en-US" sz="1600" i="1" dirty="0">
              <a:latin typeface="Lucida Console" panose="020B0609040504020204" pitchFamily="49" charset="0"/>
            </a:endParaRPr>
          </a:p>
          <a:p>
            <a:pPr lvl="2"/>
            <a:r>
              <a:rPr lang="en-US" sz="1600" dirty="0" smtClean="0"/>
              <a:t>Marked as a NAM (despite also containing a NOM reference)</a:t>
            </a:r>
          </a:p>
          <a:p>
            <a:r>
              <a:rPr lang="en-US" sz="2000" dirty="0" smtClean="0"/>
              <a:t>For images and </a:t>
            </a:r>
            <a:r>
              <a:rPr lang="en-US" sz="2000" dirty="0" err="1" smtClean="0"/>
              <a:t>keyframes</a:t>
            </a:r>
            <a:r>
              <a:rPr lang="en-US" sz="2000" dirty="0" smtClean="0"/>
              <a:t>, bounding boxes ignored</a:t>
            </a:r>
          </a:p>
          <a:p>
            <a:endParaRPr lang="en-US" sz="2000" dirty="0" smtClean="0"/>
          </a:p>
        </p:txBody>
      </p:sp>
      <p:pic>
        <p:nvPicPr>
          <p:cNvPr id="29" name="Picture 28"/>
          <p:cNvPicPr>
            <a:picLocks noChangeAspect="1"/>
          </p:cNvPicPr>
          <p:nvPr/>
        </p:nvPicPr>
        <p:blipFill>
          <a:blip r:embed="rId3"/>
          <a:stretch>
            <a:fillRect/>
          </a:stretch>
        </p:blipFill>
        <p:spPr>
          <a:xfrm>
            <a:off x="1359154" y="4597706"/>
            <a:ext cx="3749815" cy="2109271"/>
          </a:xfrm>
          <a:prstGeom prst="rect">
            <a:avLst/>
          </a:prstGeom>
        </p:spPr>
      </p:pic>
      <p:sp>
        <p:nvSpPr>
          <p:cNvPr id="30" name="Rectangle 29"/>
          <p:cNvSpPr/>
          <p:nvPr/>
        </p:nvSpPr>
        <p:spPr bwMode="auto">
          <a:xfrm>
            <a:off x="1524000" y="4597706"/>
            <a:ext cx="3276600" cy="165069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32" name="Right Arrow 31"/>
          <p:cNvSpPr/>
          <p:nvPr/>
        </p:nvSpPr>
        <p:spPr bwMode="auto">
          <a:xfrm flipH="1">
            <a:off x="4800600" y="6275827"/>
            <a:ext cx="685800" cy="381688"/>
          </a:xfrm>
          <a:prstGeom prst="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33" name="TextBox 32"/>
          <p:cNvSpPr txBox="1"/>
          <p:nvPr/>
        </p:nvSpPr>
        <p:spPr>
          <a:xfrm>
            <a:off x="5486400" y="6266646"/>
            <a:ext cx="2133600" cy="369332"/>
          </a:xfrm>
          <a:prstGeom prst="rect">
            <a:avLst/>
          </a:prstGeom>
          <a:noFill/>
        </p:spPr>
        <p:txBody>
          <a:bodyPr wrap="square" rtlCol="0">
            <a:spAutoFit/>
          </a:bodyPr>
          <a:lstStyle/>
          <a:p>
            <a:r>
              <a:rPr lang="en-US" dirty="0"/>
              <a:t>m</a:t>
            </a:r>
            <a:r>
              <a:rPr lang="en-US" dirty="0" smtClean="0"/>
              <a:t>arked correct</a:t>
            </a:r>
            <a:endParaRPr lang="en-US" dirty="0"/>
          </a:p>
        </p:txBody>
      </p:sp>
    </p:spTree>
    <p:extLst>
      <p:ext uri="{BB962C8B-B14F-4D97-AF65-F5344CB8AC3E}">
        <p14:creationId xmlns:p14="http://schemas.microsoft.com/office/powerpoint/2010/main" val="33041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 </a:t>
            </a:r>
            <a:r>
              <a:rPr lang="en-US" dirty="0" smtClean="0"/>
              <a:t>Graph</a:t>
            </a:r>
            <a:endParaRPr lang="en-US" dirty="0"/>
          </a:p>
        </p:txBody>
      </p:sp>
      <p:sp>
        <p:nvSpPr>
          <p:cNvPr id="8" name="Content Placeholder 7"/>
          <p:cNvSpPr>
            <a:spLocks noGrp="1"/>
          </p:cNvSpPr>
          <p:nvPr>
            <p:ph idx="1"/>
          </p:nvPr>
        </p:nvSpPr>
        <p:spPr/>
        <p:txBody>
          <a:bodyPr/>
          <a:lstStyle/>
          <a:p>
            <a:r>
              <a:rPr lang="en-US" sz="2800" dirty="0"/>
              <a:t>New task for Phase 1 </a:t>
            </a:r>
            <a:r>
              <a:rPr lang="en-US" sz="2800" dirty="0" err="1"/>
              <a:t>eval</a:t>
            </a:r>
            <a:endParaRPr lang="en-US" sz="2800" dirty="0"/>
          </a:p>
          <a:p>
            <a:pPr lvl="1"/>
            <a:r>
              <a:rPr lang="en-US" sz="2400" dirty="0"/>
              <a:t>Planned for pilot, didn’t happen</a:t>
            </a:r>
          </a:p>
          <a:p>
            <a:pPr lvl="1"/>
            <a:r>
              <a:rPr lang="en-US" sz="2400" dirty="0"/>
              <a:t>More time-consuming than estimated</a:t>
            </a:r>
          </a:p>
          <a:p>
            <a:pPr lvl="2"/>
            <a:r>
              <a:rPr lang="en-US" sz="2000" dirty="0"/>
              <a:t>Multimedia</a:t>
            </a:r>
          </a:p>
          <a:p>
            <a:pPr lvl="2"/>
            <a:r>
              <a:rPr lang="en-US" sz="2000" dirty="0"/>
              <a:t>Event </a:t>
            </a:r>
            <a:r>
              <a:rPr lang="en-US" sz="2000" dirty="0" smtClean="0"/>
              <a:t>KB linking</a:t>
            </a:r>
          </a:p>
          <a:p>
            <a:pPr>
              <a:lnSpc>
                <a:spcPct val="90000"/>
              </a:lnSpc>
            </a:pPr>
            <a:r>
              <a:rPr lang="en-US" sz="2800" dirty="0"/>
              <a:t>Correctness (graph) assessment for TA3</a:t>
            </a:r>
          </a:p>
          <a:p>
            <a:pPr lvl="1">
              <a:lnSpc>
                <a:spcPct val="90000"/>
              </a:lnSpc>
            </a:pPr>
            <a:r>
              <a:rPr lang="en-US" sz="2400" dirty="0"/>
              <a:t>Same task as TA1/TA2 graph assessment</a:t>
            </a:r>
          </a:p>
          <a:p>
            <a:pPr lvl="1">
              <a:lnSpc>
                <a:spcPct val="90000"/>
              </a:lnSpc>
            </a:pPr>
            <a:r>
              <a:rPr lang="en-US" sz="2400" dirty="0"/>
              <a:t>TA3 </a:t>
            </a:r>
            <a:r>
              <a:rPr lang="en-US" sz="2400" dirty="0" smtClean="0"/>
              <a:t>graph prioritized vs. TA1/TA2 graph</a:t>
            </a:r>
            <a:endParaRPr lang="en-US" sz="2400" dirty="0"/>
          </a:p>
        </p:txBody>
      </p:sp>
      <p:sp>
        <p:nvSpPr>
          <p:cNvPr id="4"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662021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Graph</a:t>
            </a:r>
            <a:endParaRPr lang="en-US" dirty="0"/>
          </a:p>
        </p:txBody>
      </p:sp>
      <p:sp>
        <p:nvSpPr>
          <p:cNvPr id="27" name="Rounded Rectangle 26"/>
          <p:cNvSpPr/>
          <p:nvPr/>
        </p:nvSpPr>
        <p:spPr>
          <a:xfrm>
            <a:off x="457200" y="3935184"/>
            <a:ext cx="1398102" cy="133078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Does this PJ contain an entity whose role is [ROLE TYPE</a:t>
            </a:r>
            <a:r>
              <a:rPr lang="en-US" sz="1000" dirty="0" smtClean="0">
                <a:solidFill>
                  <a:schemeClr val="tx1"/>
                </a:solidFill>
              </a:rPr>
              <a:t>] in an event/relation of [EVENT/RELATION TYPE]?</a:t>
            </a:r>
            <a:endParaRPr lang="en-US" sz="1000" dirty="0">
              <a:solidFill>
                <a:schemeClr val="tx1"/>
              </a:solidFill>
            </a:endParaRPr>
          </a:p>
        </p:txBody>
      </p:sp>
      <p:sp>
        <p:nvSpPr>
          <p:cNvPr id="28" name="Rounded Rectangle 27"/>
          <p:cNvSpPr/>
          <p:nvPr/>
        </p:nvSpPr>
        <p:spPr>
          <a:xfrm>
            <a:off x="2423209" y="4410091"/>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a:t>
            </a:r>
          </a:p>
        </p:txBody>
      </p:sp>
      <p:sp>
        <p:nvSpPr>
          <p:cNvPr id="29" name="Rounded Rectangle 28"/>
          <p:cNvSpPr/>
          <p:nvPr/>
        </p:nvSpPr>
        <p:spPr>
          <a:xfrm>
            <a:off x="3767798" y="4348307"/>
            <a:ext cx="912563" cy="504538"/>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Mark PJ wrong</a:t>
            </a:r>
            <a:endParaRPr lang="en-US" sz="1000" dirty="0">
              <a:solidFill>
                <a:schemeClr val="tx1"/>
              </a:solidFill>
            </a:endParaRPr>
          </a:p>
        </p:txBody>
      </p:sp>
      <p:cxnSp>
        <p:nvCxnSpPr>
          <p:cNvPr id="32" name="Straight Arrow Connector 31"/>
          <p:cNvCxnSpPr>
            <a:stCxn id="28" idx="3"/>
            <a:endCxn id="29" idx="1"/>
          </p:cNvCxnSpPr>
          <p:nvPr/>
        </p:nvCxnSpPr>
        <p:spPr>
          <a:xfrm>
            <a:off x="3150322" y="4600576"/>
            <a:ext cx="6174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3"/>
            <a:endCxn id="28" idx="1"/>
          </p:cNvCxnSpPr>
          <p:nvPr/>
        </p:nvCxnSpPr>
        <p:spPr>
          <a:xfrm>
            <a:off x="1855302" y="4600576"/>
            <a:ext cx="5679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2"/>
            <a:endCxn id="49" idx="0"/>
          </p:cNvCxnSpPr>
          <p:nvPr/>
        </p:nvCxnSpPr>
        <p:spPr>
          <a:xfrm>
            <a:off x="1156251" y="5265967"/>
            <a:ext cx="1" cy="450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937820" y="5524379"/>
            <a:ext cx="1438523" cy="76611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Display object entity mention. Mention is also now highlighted in source doc.</a:t>
            </a:r>
            <a:endParaRPr lang="en-US" sz="1000" dirty="0">
              <a:solidFill>
                <a:schemeClr val="tx1"/>
              </a:solidFill>
            </a:endParaRPr>
          </a:p>
        </p:txBody>
      </p:sp>
      <p:sp>
        <p:nvSpPr>
          <p:cNvPr id="36" name="Rounded Rectangle 35"/>
          <p:cNvSpPr/>
          <p:nvPr/>
        </p:nvSpPr>
        <p:spPr>
          <a:xfrm>
            <a:off x="3697481" y="5265967"/>
            <a:ext cx="1459224" cy="129916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Is this </a:t>
            </a:r>
            <a:r>
              <a:rPr lang="en-US" sz="1000" dirty="0" smtClean="0">
                <a:solidFill>
                  <a:schemeClr val="tx1"/>
                </a:solidFill>
              </a:rPr>
              <a:t>system </a:t>
            </a:r>
            <a:r>
              <a:rPr lang="en-US" sz="1000" dirty="0">
                <a:solidFill>
                  <a:schemeClr val="tx1"/>
                </a:solidFill>
              </a:rPr>
              <a:t>mention the same entity as the </a:t>
            </a:r>
            <a:r>
              <a:rPr lang="en-US" sz="1000" dirty="0" smtClean="0">
                <a:solidFill>
                  <a:schemeClr val="tx1"/>
                </a:solidFill>
              </a:rPr>
              <a:t>entity whose role is [ROLE TYPE] in the predicate justification?</a:t>
            </a:r>
            <a:endParaRPr lang="en-US" sz="1000" dirty="0">
              <a:solidFill>
                <a:schemeClr val="tx1"/>
              </a:solidFill>
            </a:endParaRPr>
          </a:p>
        </p:txBody>
      </p:sp>
      <p:sp>
        <p:nvSpPr>
          <p:cNvPr id="37" name="Rounded Rectangle 36"/>
          <p:cNvSpPr/>
          <p:nvPr/>
        </p:nvSpPr>
        <p:spPr>
          <a:xfrm>
            <a:off x="5520261" y="5405129"/>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Yes</a:t>
            </a:r>
          </a:p>
        </p:txBody>
      </p:sp>
      <p:sp>
        <p:nvSpPr>
          <p:cNvPr id="38" name="Rounded Rectangle 37"/>
          <p:cNvSpPr/>
          <p:nvPr/>
        </p:nvSpPr>
        <p:spPr>
          <a:xfrm>
            <a:off x="6489279" y="5343346"/>
            <a:ext cx="1070958" cy="504538"/>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Mark Object correct</a:t>
            </a:r>
            <a:endParaRPr lang="en-US" sz="1000" dirty="0">
              <a:solidFill>
                <a:schemeClr val="tx1"/>
              </a:solidFill>
            </a:endParaRPr>
          </a:p>
        </p:txBody>
      </p:sp>
      <p:cxnSp>
        <p:nvCxnSpPr>
          <p:cNvPr id="39" name="Straight Arrow Connector 38"/>
          <p:cNvCxnSpPr>
            <a:stCxn id="37" idx="3"/>
            <a:endCxn id="38" idx="1"/>
          </p:cNvCxnSpPr>
          <p:nvPr/>
        </p:nvCxnSpPr>
        <p:spPr>
          <a:xfrm>
            <a:off x="6247374" y="5595614"/>
            <a:ext cx="24190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3"/>
            <a:endCxn id="36" idx="1"/>
          </p:cNvCxnSpPr>
          <p:nvPr/>
        </p:nvCxnSpPr>
        <p:spPr>
          <a:xfrm>
            <a:off x="3376343" y="5907436"/>
            <a:ext cx="321138" cy="8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3"/>
            <a:endCxn id="37" idx="1"/>
          </p:cNvCxnSpPr>
          <p:nvPr/>
        </p:nvCxnSpPr>
        <p:spPr>
          <a:xfrm flipV="1">
            <a:off x="5156705" y="5595614"/>
            <a:ext cx="363556" cy="319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520261" y="6024241"/>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No</a:t>
            </a:r>
          </a:p>
        </p:txBody>
      </p:sp>
      <p:cxnSp>
        <p:nvCxnSpPr>
          <p:cNvPr id="43" name="Straight Arrow Connector 42"/>
          <p:cNvCxnSpPr>
            <a:stCxn id="36" idx="3"/>
            <a:endCxn id="42" idx="1"/>
          </p:cNvCxnSpPr>
          <p:nvPr/>
        </p:nvCxnSpPr>
        <p:spPr>
          <a:xfrm>
            <a:off x="5156705" y="5915551"/>
            <a:ext cx="363556" cy="299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489987" y="5962457"/>
            <a:ext cx="1070958" cy="504538"/>
          </a:xfrm>
          <a:prstGeom prst="roundRect">
            <a:avLst/>
          </a:prstGeom>
          <a:solidFill>
            <a:srgbClr val="FBCD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Mark Object wrong</a:t>
            </a:r>
            <a:endParaRPr lang="en-US" sz="1000" dirty="0">
              <a:solidFill>
                <a:schemeClr val="tx1"/>
              </a:solidFill>
            </a:endParaRPr>
          </a:p>
        </p:txBody>
      </p:sp>
      <p:cxnSp>
        <p:nvCxnSpPr>
          <p:cNvPr id="45" name="Straight Arrow Connector 44"/>
          <p:cNvCxnSpPr>
            <a:stCxn id="42" idx="3"/>
            <a:endCxn id="44" idx="1"/>
          </p:cNvCxnSpPr>
          <p:nvPr/>
        </p:nvCxnSpPr>
        <p:spPr>
          <a:xfrm>
            <a:off x="6247374" y="6214726"/>
            <a:ext cx="2426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905091" y="5577154"/>
            <a:ext cx="894187" cy="64633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Move on to the next response</a:t>
            </a:r>
            <a:endParaRPr lang="en-US" sz="1000" dirty="0">
              <a:solidFill>
                <a:schemeClr val="tx1"/>
              </a:solidFill>
            </a:endParaRPr>
          </a:p>
        </p:txBody>
      </p:sp>
      <p:cxnSp>
        <p:nvCxnSpPr>
          <p:cNvPr id="47" name="Straight Arrow Connector 46"/>
          <p:cNvCxnSpPr>
            <a:stCxn id="38" idx="3"/>
            <a:endCxn id="46" idx="1"/>
          </p:cNvCxnSpPr>
          <p:nvPr/>
        </p:nvCxnSpPr>
        <p:spPr>
          <a:xfrm>
            <a:off x="7560237" y="5595615"/>
            <a:ext cx="344854" cy="3047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3"/>
            <a:endCxn id="46" idx="1"/>
          </p:cNvCxnSpPr>
          <p:nvPr/>
        </p:nvCxnSpPr>
        <p:spPr>
          <a:xfrm flipV="1">
            <a:off x="7560945" y="5900319"/>
            <a:ext cx="344146" cy="3144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792695" y="5716950"/>
            <a:ext cx="727113" cy="38097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Yes</a:t>
            </a:r>
          </a:p>
        </p:txBody>
      </p:sp>
      <p:cxnSp>
        <p:nvCxnSpPr>
          <p:cNvPr id="50" name="Straight Arrow Connector 49"/>
          <p:cNvCxnSpPr>
            <a:stCxn id="49" idx="3"/>
            <a:endCxn id="35" idx="1"/>
          </p:cNvCxnSpPr>
          <p:nvPr/>
        </p:nvCxnSpPr>
        <p:spPr>
          <a:xfrm>
            <a:off x="1519808" y="5907435"/>
            <a:ext cx="41801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Content Placeholder 2"/>
          <p:cNvSpPr>
            <a:spLocks noGrp="1"/>
          </p:cNvSpPr>
          <p:nvPr>
            <p:ph idx="1"/>
          </p:nvPr>
        </p:nvSpPr>
        <p:spPr>
          <a:xfrm>
            <a:off x="457200" y="1295400"/>
            <a:ext cx="8229600" cy="4953000"/>
          </a:xfrm>
        </p:spPr>
        <p:txBody>
          <a:bodyPr/>
          <a:lstStyle/>
          <a:p>
            <a:r>
              <a:rPr lang="en-US" sz="2000" dirty="0"/>
              <a:t>Judge validity of system-returned relation and/or event arguments</a:t>
            </a:r>
          </a:p>
          <a:p>
            <a:r>
              <a:rPr lang="en-US" sz="2000" dirty="0"/>
              <a:t>Does the predicate justification prove all of the following?</a:t>
            </a:r>
          </a:p>
          <a:p>
            <a:pPr lvl="1"/>
            <a:r>
              <a:rPr lang="en-US" sz="1800" dirty="0"/>
              <a:t>relation/event type</a:t>
            </a:r>
          </a:p>
          <a:p>
            <a:pPr lvl="1"/>
            <a:r>
              <a:rPr lang="en-US" sz="1800" dirty="0"/>
              <a:t>argument role</a:t>
            </a:r>
          </a:p>
          <a:p>
            <a:pPr lvl="1"/>
            <a:r>
              <a:rPr lang="en-US" sz="1800" dirty="0"/>
              <a:t>object entity</a:t>
            </a:r>
          </a:p>
          <a:p>
            <a:r>
              <a:rPr lang="en-US" sz="2000" dirty="0" smtClean="0"/>
              <a:t>Is </a:t>
            </a:r>
            <a:r>
              <a:rPr lang="en-US" sz="2000" dirty="0"/>
              <a:t>object </a:t>
            </a:r>
            <a:r>
              <a:rPr lang="en-US" sz="2000" dirty="0" smtClean="0"/>
              <a:t>mention </a:t>
            </a:r>
            <a:r>
              <a:rPr lang="en-US" sz="2000" dirty="0" err="1"/>
              <a:t>coreferent</a:t>
            </a:r>
            <a:r>
              <a:rPr lang="en-US" sz="2000" dirty="0"/>
              <a:t> with entity in predicate justification</a:t>
            </a:r>
            <a:r>
              <a:rPr lang="en-US" sz="2000" dirty="0" smtClean="0"/>
              <a:t>?</a:t>
            </a:r>
            <a:endParaRPr lang="en-US" sz="2000" dirty="0"/>
          </a:p>
        </p:txBody>
      </p:sp>
      <p:cxnSp>
        <p:nvCxnSpPr>
          <p:cNvPr id="4" name="Elbow Connector 3"/>
          <p:cNvCxnSpPr>
            <a:stCxn id="29" idx="3"/>
            <a:endCxn id="46" idx="0"/>
          </p:cNvCxnSpPr>
          <p:nvPr/>
        </p:nvCxnSpPr>
        <p:spPr bwMode="auto">
          <a:xfrm>
            <a:off x="4680361" y="4600576"/>
            <a:ext cx="3671824" cy="976578"/>
          </a:xfrm>
          <a:prstGeom prst="bentConnector2">
            <a:avLst/>
          </a:prstGeom>
          <a:solidFill>
            <a:schemeClr val="accent1"/>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34309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5" grpId="0" animBg="1"/>
      <p:bldP spid="36" grpId="0" animBg="1"/>
      <p:bldP spid="37" grpId="0" animBg="1"/>
      <p:bldP spid="38" grpId="0" animBg="1"/>
      <p:bldP spid="42" grpId="0" animBg="1"/>
      <p:bldP spid="44" grpId="0" animBg="1"/>
      <p:bldP spid="46"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 </a:t>
            </a:r>
            <a:r>
              <a:rPr lang="en-US" dirty="0" smtClean="0"/>
              <a:t>Graph</a:t>
            </a:r>
            <a:endParaRPr lang="en-US" dirty="0"/>
          </a:p>
        </p:txBody>
      </p:sp>
      <p:sp>
        <p:nvSpPr>
          <p:cNvPr id="4" name="Flowchart: Document 3"/>
          <p:cNvSpPr/>
          <p:nvPr/>
        </p:nvSpPr>
        <p:spPr bwMode="auto">
          <a:xfrm>
            <a:off x="381000" y="2133600"/>
            <a:ext cx="3048000" cy="1981200"/>
          </a:xfrm>
          <a:prstGeom prst="flowChartDocument">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A </a:t>
            </a:r>
            <a:r>
              <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rPr>
              <a:t>"</a:t>
            </a:r>
            <a:r>
              <a:rPr kumimoji="0" lang="en-US" sz="1600" b="0" i="0" u="none" strike="noStrike" kern="1200" cap="none" spc="0" normalizeH="0" baseline="0" noProof="0" dirty="0" smtClean="0">
                <a:ln>
                  <a:noFill/>
                </a:ln>
                <a:solidFill>
                  <a:srgbClr val="BBE0E3">
                    <a:lumMod val="50000"/>
                  </a:srgbClr>
                </a:solidFill>
                <a:effectLst/>
                <a:uLnTx/>
                <a:uFillTx/>
                <a:latin typeface="Lucida Console" panose="020B0609040504020204" pitchFamily="49" charset="0"/>
                <a:ea typeface="+mn-ea"/>
                <a:cs typeface="+mn-cs"/>
              </a:rPr>
              <a:t>Spanish dispatcher</a:t>
            </a:r>
            <a:r>
              <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rPr>
              <a:t>" supposedly </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working for </a:t>
            </a:r>
            <a:r>
              <a:rPr kumimoji="0" lang="en-US" sz="1600" b="0" i="0" u="none" strike="noStrike" kern="1200" cap="none" spc="0" normalizeH="0" baseline="0" noProof="0" dirty="0">
                <a:ln>
                  <a:noFill/>
                </a:ln>
                <a:solidFill>
                  <a:srgbClr val="333399">
                    <a:lumMod val="60000"/>
                    <a:lumOff val="40000"/>
                  </a:srgbClr>
                </a:solidFill>
                <a:effectLst/>
                <a:uLnTx/>
                <a:uFillTx/>
                <a:latin typeface="Lucida Console" panose="020B0609040504020204" pitchFamily="49" charset="0"/>
                <a:ea typeface="+mn-ea"/>
                <a:cs typeface="+mn-cs"/>
              </a:rPr>
              <a:t>Ukrainian air traffic control</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 </a:t>
            </a:r>
            <a:r>
              <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rPr>
              <a:t>suggested </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that </a:t>
            </a:r>
            <a:r>
              <a:rPr kumimoji="0" lang="en-US" sz="1600" b="0" i="0" u="none" strike="noStrike" kern="1200" cap="none" spc="0" normalizeH="0" baseline="0" noProof="0" dirty="0">
                <a:ln>
                  <a:noFill/>
                </a:ln>
                <a:solidFill>
                  <a:srgbClr val="A88000"/>
                </a:solidFill>
                <a:effectLst/>
                <a:uLnTx/>
                <a:uFillTx/>
                <a:latin typeface="Lucida Console" panose="020B0609040504020204" pitchFamily="49" charset="0"/>
                <a:ea typeface="+mn-ea"/>
                <a:cs typeface="+mn-cs"/>
              </a:rPr>
              <a:t>two Ukrainian fighter jets </a:t>
            </a:r>
            <a:r>
              <a:rPr kumimoji="0" lang="en-US" sz="1600" b="0" i="0" u="none" strike="noStrike" kern="1200" cap="none" spc="0" normalizeH="0" baseline="0" noProof="0" dirty="0">
                <a:ln>
                  <a:noFill/>
                </a:ln>
                <a:effectLst/>
                <a:uLnTx/>
                <a:uFillTx/>
                <a:latin typeface="Lucida Console" panose="020B0609040504020204" pitchFamily="49" charset="0"/>
                <a:ea typeface="+mn-ea"/>
                <a:cs typeface="+mn-cs"/>
              </a:rPr>
              <a:t>shot down </a:t>
            </a:r>
            <a:r>
              <a:rPr kumimoji="0" lang="en-US" sz="1600" b="0" i="0" u="none" strike="noStrike" kern="1200" cap="none" spc="0" normalizeH="0" baseline="0" noProof="0" dirty="0">
                <a:ln>
                  <a:noFill/>
                </a:ln>
                <a:solidFill>
                  <a:srgbClr val="C00000"/>
                </a:solidFill>
                <a:effectLst/>
                <a:uLnTx/>
                <a:uFillTx/>
                <a:latin typeface="Lucida Console" panose="020B0609040504020204" pitchFamily="49" charset="0"/>
                <a:ea typeface="+mn-ea"/>
                <a:cs typeface="+mn-cs"/>
              </a:rPr>
              <a:t>MH17</a:t>
            </a:r>
            <a:r>
              <a:rPr kumimoji="0" lang="en-US" sz="16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mn-cs"/>
              </a:rPr>
              <a:t>.</a:t>
            </a:r>
            <a:endParaRPr kumimoji="0" lang="en-US" sz="1600" b="0" i="0" u="none" strike="noStrike" kern="1200" cap="none" spc="0" normalizeH="0" baseline="0" noProof="0" dirty="0" smtClean="0">
              <a:ln>
                <a:noFill/>
              </a:ln>
              <a:solidFill>
                <a:srgbClr val="000000"/>
              </a:solidFill>
              <a:effectLst/>
              <a:uLnTx/>
              <a:uFillTx/>
              <a:latin typeface="Lucida Console" panose="020B0609040504020204" pitchFamily="49" charset="0"/>
              <a:ea typeface="+mn-ea"/>
              <a:cs typeface="+mn-cs"/>
              <a:sym typeface="Gill Sans" charset="0"/>
            </a:endParaRPr>
          </a:p>
        </p:txBody>
      </p:sp>
      <p:sp>
        <p:nvSpPr>
          <p:cNvPr id="5" name="Rounded Rectangle 4"/>
          <p:cNvSpPr/>
          <p:nvPr/>
        </p:nvSpPr>
        <p:spPr bwMode="auto">
          <a:xfrm>
            <a:off x="3611213" y="1630614"/>
            <a:ext cx="4694587" cy="1354575"/>
          </a:xfrm>
          <a:prstGeom prst="roundRect">
            <a:avLst>
              <a:gd name="adj" fmla="val 10145"/>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Relation arguments:</a:t>
            </a:r>
          </a:p>
          <a:p>
            <a:pPr>
              <a:defRPr/>
            </a:pPr>
            <a:r>
              <a:rPr lang="en-US" sz="1200" dirty="0" err="1" smtClean="0"/>
              <a:t>OrganizationAffiliation.EmploymentMembership</a:t>
            </a:r>
            <a:endParaRPr kumimoji="0" lang="en-US" sz="1200" b="0" i="0" u="none" strike="noStrike" kern="1200" cap="none" spc="0" normalizeH="0" baseline="0" noProof="0" dirty="0" smtClean="0">
              <a:ln>
                <a:noFill/>
              </a:ln>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effectLst/>
                <a:uLnTx/>
                <a:uFillTx/>
                <a:latin typeface="Arial"/>
                <a:ea typeface="+mn-ea"/>
                <a:cs typeface="+mn-cs"/>
              </a:rPr>
              <a:t>EmployeeMember</a:t>
            </a:r>
            <a:r>
              <a:rPr kumimoji="0" lang="en-US" sz="1200" b="0" i="0" u="none" strike="noStrike" kern="1200" cap="none" spc="0" normalizeH="0" baseline="0" noProof="0" dirty="0" smtClean="0">
                <a:ln>
                  <a:noFill/>
                </a:ln>
                <a:effectLst/>
                <a:uLnTx/>
                <a:uFillTx/>
                <a:latin typeface="Arial"/>
                <a:ea typeface="+mn-ea"/>
                <a:cs typeface="+mn-cs"/>
              </a:rPr>
              <a:t>:</a:t>
            </a:r>
            <a:r>
              <a:rPr kumimoji="0" lang="en-US" sz="1200" b="0" i="0" u="none" strike="noStrike" kern="1200" cap="none" spc="0" normalizeH="0" baseline="0" noProof="0" dirty="0" smtClean="0">
                <a:ln>
                  <a:noFill/>
                </a:ln>
                <a:solidFill>
                  <a:srgbClr val="BBE0E3">
                    <a:lumMod val="50000"/>
                  </a:srgbClr>
                </a:solidFill>
                <a:effectLst/>
                <a:uLnTx/>
                <a:uFillTx/>
                <a:latin typeface="Arial"/>
                <a:ea typeface="+mn-ea"/>
                <a:cs typeface="+mn-cs"/>
              </a:rPr>
              <a:t> Spanish dispatcher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BBE0E3">
                  <a:lumMod val="50000"/>
                </a:srgbClr>
              </a:solidFill>
              <a:effectLst/>
              <a:uLnTx/>
              <a:uFillTx/>
              <a:latin typeface="Arial"/>
              <a:ea typeface="+mn-ea"/>
              <a:cs typeface="+mn-cs"/>
            </a:endParaRPr>
          </a:p>
          <a:p>
            <a:pPr>
              <a:defRPr/>
            </a:pPr>
            <a:r>
              <a:rPr lang="en-US" sz="1200" dirty="0" err="1"/>
              <a:t>OrganizationAffiliation.EmploymentMembership</a:t>
            </a:r>
            <a:endParaRPr lang="en-US" sz="1200" dirty="0"/>
          </a:p>
          <a:p>
            <a:pPr lvl="0">
              <a:defRPr/>
            </a:pPr>
            <a:r>
              <a:rPr lang="en-US" sz="1200" dirty="0" err="1" smtClean="0"/>
              <a:t>PlaceOfEmploymentMembership</a:t>
            </a:r>
            <a:r>
              <a:rPr lang="en-US" sz="1200" dirty="0" smtClean="0"/>
              <a:t>:</a:t>
            </a:r>
            <a:r>
              <a:rPr lang="en-US" sz="1200" dirty="0" smtClean="0">
                <a:solidFill>
                  <a:srgbClr val="BBE0E3">
                    <a:lumMod val="50000"/>
                  </a:srgbClr>
                </a:solidFill>
              </a:rPr>
              <a:t> </a:t>
            </a:r>
            <a:r>
              <a:rPr kumimoji="0" lang="en-US" sz="1200" b="0" i="0" u="none" strike="noStrike" kern="1200" cap="none" spc="0" normalizeH="0" baseline="0" noProof="0" dirty="0" smtClean="0">
                <a:ln>
                  <a:noFill/>
                </a:ln>
                <a:solidFill>
                  <a:srgbClr val="2D2D8A">
                    <a:lumMod val="60000"/>
                    <a:lumOff val="40000"/>
                  </a:srgbClr>
                </a:solidFill>
                <a:effectLst/>
                <a:uLnTx/>
                <a:uFillTx/>
                <a:latin typeface="Arial"/>
                <a:ea typeface="+mn-ea"/>
                <a:cs typeface="+mn-cs"/>
              </a:rPr>
              <a:t>Ukrainian </a:t>
            </a:r>
            <a:r>
              <a:rPr kumimoji="0" lang="en-US" sz="1200" b="0" i="0" u="none" strike="noStrike" kern="1200" cap="none" spc="0" normalizeH="0" baseline="0" noProof="0" dirty="0">
                <a:ln>
                  <a:noFill/>
                </a:ln>
                <a:solidFill>
                  <a:srgbClr val="2D2D8A">
                    <a:lumMod val="60000"/>
                    <a:lumOff val="40000"/>
                  </a:srgbClr>
                </a:solidFill>
                <a:effectLst/>
                <a:uLnTx/>
                <a:uFillTx/>
                <a:latin typeface="Arial"/>
                <a:ea typeface="+mn-ea"/>
                <a:cs typeface="+mn-cs"/>
              </a:rPr>
              <a:t>air traffic </a:t>
            </a:r>
            <a:r>
              <a:rPr kumimoji="0" lang="en-US" sz="1200" b="0" i="0" u="none" strike="noStrike" kern="1200" cap="none" spc="0" normalizeH="0" baseline="0" noProof="0" dirty="0" smtClean="0">
                <a:ln>
                  <a:noFill/>
                </a:ln>
                <a:solidFill>
                  <a:srgbClr val="2D2D8A">
                    <a:lumMod val="60000"/>
                    <a:lumOff val="40000"/>
                  </a:srgbClr>
                </a:solidFill>
                <a:effectLst/>
                <a:uLnTx/>
                <a:uFillTx/>
                <a:latin typeface="Arial"/>
                <a:ea typeface="+mn-ea"/>
                <a:cs typeface="+mn-cs"/>
              </a:rPr>
              <a:t>control</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ounded Rectangle 5"/>
          <p:cNvSpPr/>
          <p:nvPr/>
        </p:nvSpPr>
        <p:spPr bwMode="auto">
          <a:xfrm>
            <a:off x="3611212" y="3142557"/>
            <a:ext cx="4694588" cy="1581843"/>
          </a:xfrm>
          <a:prstGeom prst="roundRect">
            <a:avLst>
              <a:gd name="adj" fmla="val 10145"/>
            </a:avLst>
          </a:prstGeom>
          <a:solidFill>
            <a:schemeClr val="bg1">
              <a:lumMod val="9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a:ea typeface="+mn-ea"/>
                <a:cs typeface="+mn-cs"/>
              </a:rPr>
              <a:t>Event arguments:</a:t>
            </a:r>
          </a:p>
          <a:p>
            <a:pPr marL="0" marR="0" lvl="0" indent="-169863"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effectLst/>
                <a:uLnTx/>
                <a:uFillTx/>
                <a:latin typeface="Arial"/>
              </a:rPr>
              <a:t>Conflict.Attack</a:t>
            </a:r>
            <a:r>
              <a:rPr kumimoji="0" lang="en-US" sz="1200" b="0" i="0" u="none" strike="noStrike" kern="1200" cap="none" spc="0" normalizeH="0" baseline="0" noProof="0" dirty="0" smtClean="0">
                <a:ln>
                  <a:noFill/>
                </a:ln>
                <a:effectLst/>
                <a:uLnTx/>
                <a:uFillTx/>
                <a:latin typeface="Arial"/>
              </a:rPr>
              <a:t> Attacker:</a:t>
            </a:r>
            <a:r>
              <a:rPr kumimoji="0" lang="en-US" sz="1200" b="0" i="0" u="none" strike="noStrike" kern="1200" cap="none" spc="0" normalizeH="0" baseline="0" noProof="0" dirty="0" smtClean="0">
                <a:ln>
                  <a:noFill/>
                </a:ln>
                <a:solidFill>
                  <a:srgbClr val="A88000"/>
                </a:solidFill>
                <a:effectLst/>
                <a:uLnTx/>
                <a:uFillTx/>
                <a:latin typeface="Arial"/>
              </a:rPr>
              <a:t> two Ukrainian fighter jets</a:t>
            </a:r>
          </a:p>
          <a:p>
            <a:pPr marL="0" marR="0" lvl="0" indent="-169863"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169863" algn="l" defTabSz="914400" rtl="0" eaLnBrk="1" fontAlgn="auto" latinLnBrk="0" hangingPunct="1">
              <a:lnSpc>
                <a:spcPct val="100000"/>
              </a:lnSpc>
              <a:spcBef>
                <a:spcPts val="0"/>
              </a:spcBef>
              <a:spcAft>
                <a:spcPts val="0"/>
              </a:spcAft>
              <a:buClrTx/>
              <a:buSzTx/>
              <a:buFontTx/>
              <a:buNone/>
              <a:tabLst/>
              <a:defRPr/>
            </a:pPr>
            <a:r>
              <a:rPr lang="en-US" sz="1200" dirty="0" err="1" smtClean="0"/>
              <a:t>Conflict.Attack</a:t>
            </a:r>
            <a:r>
              <a:rPr lang="en-US" sz="1200" dirty="0" smtClean="0"/>
              <a:t> Target:</a:t>
            </a:r>
            <a:r>
              <a:rPr lang="en-US" sz="1200" dirty="0" smtClean="0">
                <a:solidFill>
                  <a:srgbClr val="A88000"/>
                </a:solidFill>
              </a:rPr>
              <a:t> </a:t>
            </a:r>
            <a:r>
              <a:rPr lang="en-US" sz="1200" dirty="0" smtClean="0">
                <a:solidFill>
                  <a:srgbClr val="C00000"/>
                </a:solidFill>
              </a:rPr>
              <a:t>MH17</a:t>
            </a:r>
          </a:p>
          <a:p>
            <a:pPr marL="0" marR="0" lvl="0" indent="-16986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A88000"/>
              </a:solidFill>
              <a:effectLst/>
              <a:uLnTx/>
              <a:uFillTx/>
              <a:latin typeface="Arial"/>
            </a:endParaRPr>
          </a:p>
          <a:p>
            <a:pPr marL="0" marR="0" lvl="0" indent="-169863"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88000"/>
              </a:solidFill>
              <a:effectLst/>
              <a:uLnTx/>
              <a:uFillTx/>
              <a:latin typeface="Arial"/>
            </a:endParaRPr>
          </a:p>
          <a:p>
            <a:pPr lvl="0" indent="-169863">
              <a:defRPr/>
            </a:pPr>
            <a:r>
              <a:rPr lang="en-US" sz="1200" dirty="0" err="1"/>
              <a:t>Conflict.Attack</a:t>
            </a:r>
            <a:r>
              <a:rPr lang="en-US" sz="1200" dirty="0"/>
              <a:t> Target</a:t>
            </a:r>
            <a:r>
              <a:rPr lang="en-US" sz="1200" dirty="0" smtClean="0"/>
              <a:t>: </a:t>
            </a:r>
            <a:endParaRPr kumimoji="0" lang="en-US" sz="1200" b="0" i="0" u="none" strike="noStrike" kern="1200" cap="none" spc="0" normalizeH="0" baseline="0" noProof="0" dirty="0">
              <a:ln>
                <a:noFill/>
              </a:ln>
              <a:solidFill>
                <a:srgbClr val="A88000"/>
              </a:solidFill>
              <a:effectLst/>
              <a:uLnTx/>
              <a:uFillTx/>
              <a:latin typeface="Arial"/>
            </a:endParaRPr>
          </a:p>
        </p:txBody>
      </p:sp>
      <p:pic>
        <p:nvPicPr>
          <p:cNvPr id="12"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1" r="7040"/>
          <a:stretch/>
        </p:blipFill>
        <p:spPr bwMode="auto">
          <a:xfrm>
            <a:off x="551876" y="3876925"/>
            <a:ext cx="1855717" cy="144720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ounded Rectangle 13"/>
          <p:cNvSpPr/>
          <p:nvPr/>
        </p:nvSpPr>
        <p:spPr bwMode="auto">
          <a:xfrm>
            <a:off x="617274" y="4322802"/>
            <a:ext cx="1779553" cy="813076"/>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smtClean="0">
              <a:ln>
                <a:noFill/>
              </a:ln>
              <a:solidFill>
                <a:srgbClr val="C00000"/>
              </a:solidFill>
              <a:effectLst/>
              <a:uLnTx/>
              <a:uFillTx/>
              <a:latin typeface="Gill Sans" charset="0"/>
              <a:ea typeface="+mn-ea"/>
              <a:cs typeface="+mn-cs"/>
              <a:sym typeface="Gill Sans" charset="0"/>
            </a:endParaRPr>
          </a:p>
        </p:txBody>
      </p:sp>
      <p:pic>
        <p:nvPicPr>
          <p:cNvPr id="23"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78" t="32279" r="7040" b="20317"/>
          <a:stretch/>
        </p:blipFill>
        <p:spPr bwMode="auto">
          <a:xfrm>
            <a:off x="5334001" y="4114800"/>
            <a:ext cx="1143000" cy="44612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536269" y="1740932"/>
            <a:ext cx="2634054" cy="369332"/>
          </a:xfrm>
          <a:prstGeom prst="rect">
            <a:avLst/>
          </a:prstGeom>
          <a:noFill/>
        </p:spPr>
        <p:txBody>
          <a:bodyPr wrap="none" rtlCol="0">
            <a:spAutoFit/>
          </a:bodyPr>
          <a:lstStyle/>
          <a:p>
            <a:r>
              <a:rPr lang="en-US" dirty="0" smtClean="0"/>
              <a:t>Predicate justification(s)</a:t>
            </a:r>
            <a:endParaRPr lang="en-US" dirty="0"/>
          </a:p>
        </p:txBody>
      </p:sp>
      <p:sp>
        <p:nvSpPr>
          <p:cNvPr id="25" name="TextBox 24"/>
          <p:cNvSpPr txBox="1"/>
          <p:nvPr/>
        </p:nvSpPr>
        <p:spPr>
          <a:xfrm>
            <a:off x="3886200" y="1192768"/>
            <a:ext cx="2499402" cy="369332"/>
          </a:xfrm>
          <a:prstGeom prst="rect">
            <a:avLst/>
          </a:prstGeom>
          <a:noFill/>
        </p:spPr>
        <p:txBody>
          <a:bodyPr wrap="none" rtlCol="0">
            <a:spAutoFit/>
          </a:bodyPr>
          <a:lstStyle/>
          <a:p>
            <a:r>
              <a:rPr lang="en-US" dirty="0" smtClean="0"/>
              <a:t>Correct roles + objects</a:t>
            </a:r>
            <a:endParaRPr lang="en-US" dirty="0"/>
          </a:p>
        </p:txBody>
      </p:sp>
      <p:sp>
        <p:nvSpPr>
          <p:cNvPr id="11"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48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 Graph</a:t>
            </a:r>
            <a:br>
              <a:rPr lang="en-US" dirty="0" smtClean="0"/>
            </a:br>
            <a:r>
              <a:rPr lang="en-US" dirty="0" smtClean="0"/>
              <a:t>KB Linking &amp; NIL Clustering</a:t>
            </a:r>
            <a:endParaRPr lang="en-US" dirty="0"/>
          </a:p>
        </p:txBody>
      </p:sp>
      <p:sp>
        <p:nvSpPr>
          <p:cNvPr id="51" name="Content Placeholder 2"/>
          <p:cNvSpPr>
            <a:spLocks noGrp="1"/>
          </p:cNvSpPr>
          <p:nvPr>
            <p:ph idx="1"/>
          </p:nvPr>
        </p:nvSpPr>
        <p:spPr>
          <a:xfrm>
            <a:off x="457200" y="1295400"/>
            <a:ext cx="8229600" cy="4953000"/>
          </a:xfrm>
        </p:spPr>
        <p:txBody>
          <a:bodyPr/>
          <a:lstStyle/>
          <a:p>
            <a:r>
              <a:rPr lang="en-US" sz="2000" dirty="0" smtClean="0"/>
              <a:t>Entities</a:t>
            </a:r>
            <a:r>
              <a:rPr lang="en-US" sz="2000" dirty="0"/>
              <a:t>: link correct object entities to KB and cluster </a:t>
            </a:r>
            <a:r>
              <a:rPr lang="en-US" sz="2000" dirty="0" smtClean="0"/>
              <a:t>NILs</a:t>
            </a:r>
          </a:p>
          <a:p>
            <a:pPr lvl="1"/>
            <a:r>
              <a:rPr lang="en-US" dirty="0" smtClean="0"/>
              <a:t>Some PER and WEA groups proved difficult</a:t>
            </a:r>
          </a:p>
          <a:p>
            <a:pPr lvl="2"/>
            <a:r>
              <a:rPr lang="en-US" dirty="0" smtClean="0"/>
              <a:t>Linked/clustered during annotation, marked NIL in assessment</a:t>
            </a:r>
          </a:p>
          <a:p>
            <a:pPr lvl="1"/>
            <a:r>
              <a:rPr lang="en-US" dirty="0" err="1" smtClean="0"/>
              <a:t>Coref</a:t>
            </a:r>
            <a:r>
              <a:rPr lang="en-US" dirty="0" smtClean="0"/>
              <a:t>/linking of Place difficult in images</a:t>
            </a:r>
            <a:br>
              <a:rPr lang="en-US" dirty="0" smtClean="0"/>
            </a:br>
            <a:endParaRPr lang="en-US" dirty="0" smtClean="0"/>
          </a:p>
          <a:p>
            <a:pPr marL="514350" lvl="2" indent="0">
              <a:buNone/>
            </a:pPr>
            <a:r>
              <a:rPr lang="en-US" dirty="0" smtClean="0"/>
              <a:t>				</a:t>
            </a:r>
            <a:r>
              <a:rPr lang="en-US" i="1" dirty="0" smtClean="0">
                <a:latin typeface="Arial" charset="0"/>
                <a:ea typeface="Arial" charset="0"/>
                <a:cs typeface="Arial" charset="0"/>
              </a:rPr>
              <a:t>Could be correctly linked to</a:t>
            </a:r>
          </a:p>
          <a:p>
            <a:pPr marL="514350" lvl="2" indent="0">
              <a:buNone/>
            </a:pPr>
            <a:r>
              <a:rPr lang="en-US" i="1" dirty="0" smtClean="0">
                <a:latin typeface="Arial" charset="0"/>
                <a:ea typeface="Arial" charset="0"/>
                <a:cs typeface="Arial" charset="0"/>
              </a:rPr>
              <a:t>				Trade Unions House or</a:t>
            </a:r>
          </a:p>
          <a:p>
            <a:pPr marL="514350" lvl="2" indent="0">
              <a:buNone/>
            </a:pPr>
            <a:r>
              <a:rPr lang="en-US" i="1" dirty="0" smtClean="0">
                <a:latin typeface="Arial" charset="0"/>
                <a:ea typeface="Arial" charset="0"/>
                <a:cs typeface="Arial" charset="0"/>
              </a:rPr>
              <a:t>				</a:t>
            </a:r>
            <a:r>
              <a:rPr lang="en-US" i="1" dirty="0" err="1" smtClean="0">
                <a:latin typeface="Arial" charset="0"/>
                <a:ea typeface="Arial" charset="0"/>
                <a:cs typeface="Arial" charset="0"/>
              </a:rPr>
              <a:t>Kulikovo</a:t>
            </a:r>
            <a:r>
              <a:rPr lang="en-US" i="1" dirty="0" smtClean="0">
                <a:latin typeface="Arial" charset="0"/>
                <a:ea typeface="Arial" charset="0"/>
                <a:cs typeface="Arial" charset="0"/>
              </a:rPr>
              <a:t> field</a:t>
            </a:r>
          </a:p>
          <a:p>
            <a:pPr lvl="3"/>
            <a:endParaRPr lang="en-US" sz="1300" dirty="0" smtClean="0"/>
          </a:p>
          <a:p>
            <a:r>
              <a:rPr lang="en-US" sz="2000" dirty="0" smtClean="0"/>
              <a:t>Events</a:t>
            </a:r>
            <a:r>
              <a:rPr lang="en-US" sz="2000" dirty="0"/>
              <a:t>: </a:t>
            </a:r>
            <a:r>
              <a:rPr lang="en-US" sz="2000" dirty="0" smtClean="0"/>
              <a:t>global clustering of correct responses’ events</a:t>
            </a:r>
            <a:endParaRPr lang="en-US" sz="2000" dirty="0"/>
          </a:p>
          <a:p>
            <a:r>
              <a:rPr lang="en-US" sz="2000" dirty="0"/>
              <a:t>Relations: additional “relation assessment” task</a:t>
            </a:r>
          </a:p>
          <a:p>
            <a:pPr lvl="1"/>
            <a:r>
              <a:rPr lang="en-US" sz="1800" dirty="0" smtClean="0"/>
              <a:t>Can’t manually cluster/KB-link </a:t>
            </a:r>
            <a:r>
              <a:rPr lang="en-US" sz="1800" dirty="0"/>
              <a:t>half a </a:t>
            </a:r>
            <a:r>
              <a:rPr lang="en-US" sz="1800" dirty="0" smtClean="0"/>
              <a:t>relation</a:t>
            </a:r>
            <a:endParaRPr lang="en-US" sz="1800" dirty="0"/>
          </a:p>
          <a:p>
            <a:pPr lvl="1"/>
            <a:r>
              <a:rPr lang="en-US" sz="1800" dirty="0"/>
              <a:t>Do these two relation arguments form a correct/justified relation?</a:t>
            </a:r>
            <a:endParaRPr lang="en-US" sz="2800" dirty="0" smtClean="0"/>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93" t="36198" r="23234" b="5690"/>
          <a:stretch/>
        </p:blipFill>
        <p:spPr bwMode="auto">
          <a:xfrm>
            <a:off x="1219200" y="2895600"/>
            <a:ext cx="2819400" cy="151039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71924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 </a:t>
            </a:r>
            <a:r>
              <a:rPr lang="en-US" dirty="0" smtClean="0"/>
              <a:t>Graph</a:t>
            </a:r>
            <a:endParaRPr lang="en-US" dirty="0"/>
          </a:p>
        </p:txBody>
      </p:sp>
      <p:sp>
        <p:nvSpPr>
          <p:cNvPr id="8" name="Content Placeholder 7"/>
          <p:cNvSpPr>
            <a:spLocks noGrp="1"/>
          </p:cNvSpPr>
          <p:nvPr>
            <p:ph idx="1"/>
          </p:nvPr>
        </p:nvSpPr>
        <p:spPr/>
        <p:txBody>
          <a:bodyPr/>
          <a:lstStyle/>
          <a:p>
            <a:r>
              <a:rPr lang="en-US" sz="2000" dirty="0" smtClean="0"/>
              <a:t>Lenient assessment</a:t>
            </a:r>
          </a:p>
          <a:p>
            <a:r>
              <a:rPr lang="en-US" sz="2000" dirty="0" smtClean="0"/>
              <a:t>Assessors </a:t>
            </a:r>
            <a:r>
              <a:rPr lang="en-US" sz="2000" dirty="0"/>
              <a:t>are only </a:t>
            </a:r>
            <a:r>
              <a:rPr lang="en-US" sz="2000" dirty="0" smtClean="0"/>
              <a:t>shown </a:t>
            </a:r>
            <a:r>
              <a:rPr lang="en-US" sz="2000" dirty="0"/>
              <a:t>event/relation type + </a:t>
            </a:r>
            <a:r>
              <a:rPr lang="en-US" sz="2000" dirty="0" smtClean="0"/>
              <a:t>role</a:t>
            </a:r>
          </a:p>
          <a:p>
            <a:pPr lvl="1"/>
            <a:r>
              <a:rPr lang="en-US" dirty="0" smtClean="0"/>
              <a:t>Entity </a:t>
            </a:r>
            <a:r>
              <a:rPr lang="en-US" dirty="0"/>
              <a:t>type isn’t </a:t>
            </a:r>
            <a:r>
              <a:rPr lang="en-US" dirty="0" smtClean="0"/>
              <a:t>known</a:t>
            </a:r>
          </a:p>
          <a:p>
            <a:pPr lvl="1"/>
            <a:r>
              <a:rPr lang="en-US" dirty="0" smtClean="0"/>
              <a:t>Object justification just has to </a:t>
            </a:r>
            <a:r>
              <a:rPr lang="en-US" i="1" dirty="0" smtClean="0"/>
              <a:t>contain</a:t>
            </a:r>
            <a:r>
              <a:rPr lang="en-US" dirty="0"/>
              <a:t> </a:t>
            </a:r>
            <a:r>
              <a:rPr lang="en-US" dirty="0" smtClean="0"/>
              <a:t>a mention </a:t>
            </a:r>
            <a:r>
              <a:rPr lang="en-US" dirty="0" err="1" smtClean="0"/>
              <a:t>coreferent</a:t>
            </a:r>
            <a:r>
              <a:rPr lang="en-US" dirty="0" smtClean="0"/>
              <a:t> with the role in the predicate justification</a:t>
            </a:r>
          </a:p>
          <a:p>
            <a:pPr lvl="2"/>
            <a:r>
              <a:rPr lang="en-US" dirty="0" smtClean="0"/>
              <a:t>Other entities may be present</a:t>
            </a:r>
          </a:p>
          <a:p>
            <a:r>
              <a:rPr lang="en-US" sz="2000" dirty="0"/>
              <a:t>e.g. </a:t>
            </a:r>
            <a:r>
              <a:rPr lang="en-US" sz="2000" dirty="0" err="1" smtClean="0"/>
              <a:t>Conflict.Attack.SetFire_Target</a:t>
            </a:r>
            <a:endParaRPr lang="en-US" sz="2000" dirty="0"/>
          </a:p>
          <a:p>
            <a:pPr lvl="2"/>
            <a:r>
              <a:rPr lang="en-US" dirty="0" smtClean="0"/>
              <a:t>Predicate justification:</a:t>
            </a:r>
          </a:p>
          <a:p>
            <a:pPr lvl="3"/>
            <a:r>
              <a:rPr lang="en-US" i="1" dirty="0" smtClean="0">
                <a:latin typeface="Lucida Console" panose="020B0609040504020204" pitchFamily="49" charset="0"/>
              </a:rPr>
              <a:t>throws </a:t>
            </a:r>
            <a:r>
              <a:rPr lang="en-US" i="1" dirty="0">
                <a:latin typeface="Lucida Console" panose="020B0609040504020204" pitchFamily="49" charset="0"/>
              </a:rPr>
              <a:t>a petrol bomb at the trade union building in </a:t>
            </a:r>
            <a:r>
              <a:rPr lang="en-US" i="1" dirty="0" smtClean="0">
                <a:latin typeface="Lucida Console" panose="020B0609040504020204" pitchFamily="49" charset="0"/>
              </a:rPr>
              <a:t>Odessa</a:t>
            </a:r>
          </a:p>
          <a:p>
            <a:pPr lvl="2"/>
            <a:r>
              <a:rPr lang="en-US" dirty="0" smtClean="0"/>
              <a:t>Object justification:</a:t>
            </a:r>
          </a:p>
        </p:txBody>
      </p:sp>
      <p:pic>
        <p:nvPicPr>
          <p:cNvPr id="10" name="Picture 9"/>
          <p:cNvPicPr>
            <a:picLocks noChangeAspect="1"/>
          </p:cNvPicPr>
          <p:nvPr/>
        </p:nvPicPr>
        <p:blipFill rotWithShape="1">
          <a:blip r:embed="rId3"/>
          <a:srcRect l="19854" r="2470" b="22077"/>
          <a:stretch/>
        </p:blipFill>
        <p:spPr>
          <a:xfrm>
            <a:off x="1371600" y="4953001"/>
            <a:ext cx="2971800" cy="1676400"/>
          </a:xfrm>
          <a:prstGeom prst="rect">
            <a:avLst/>
          </a:prstGeom>
        </p:spPr>
      </p:pic>
    </p:spTree>
    <p:extLst>
      <p:ext uri="{BB962C8B-B14F-4D97-AF65-F5344CB8AC3E}">
        <p14:creationId xmlns:p14="http://schemas.microsoft.com/office/powerpoint/2010/main" val="80443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dirty="0" smtClean="0"/>
              <a:t>TA3 Example Hypothesis</a:t>
            </a:r>
            <a:endParaRPr lang="en-US" dirty="0"/>
          </a:p>
        </p:txBody>
      </p:sp>
      <p:graphicFrame>
        <p:nvGraphicFramePr>
          <p:cNvPr id="8" name="Table 7"/>
          <p:cNvGraphicFramePr>
            <a:graphicFrameLocks noGrp="1"/>
          </p:cNvGraphicFramePr>
          <p:nvPr>
            <p:extLst/>
          </p:nvPr>
        </p:nvGraphicFramePr>
        <p:xfrm>
          <a:off x="457200" y="1295401"/>
          <a:ext cx="8305800" cy="3816401"/>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2039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7526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Handle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104212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PER.Combatant.Sniper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snipers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Maidan 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6606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MarchProtestPoliticalGathering-Demonstrator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2768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Arial" panose="020B0604020202020204" pitchFamily="34" charset="0"/>
                        </a:rPr>
                        <a:t>FAC.Structure.Plaza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square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pic>
        <p:nvPicPr>
          <p:cNvPr id="9" name="Picture 8"/>
          <p:cNvPicPr>
            <a:picLocks noChangeAspect="1"/>
          </p:cNvPicPr>
          <p:nvPr/>
        </p:nvPicPr>
        <p:blipFill>
          <a:blip r:embed="rId3"/>
          <a:stretch>
            <a:fillRect/>
          </a:stretch>
        </p:blipFill>
        <p:spPr>
          <a:xfrm>
            <a:off x="7162800" y="1554480"/>
            <a:ext cx="990600" cy="970175"/>
          </a:xfrm>
          <a:prstGeom prst="rect">
            <a:avLst/>
          </a:prstGeom>
        </p:spPr>
      </p:pic>
      <p:graphicFrame>
        <p:nvGraphicFramePr>
          <p:cNvPr id="11" name="Table 10"/>
          <p:cNvGraphicFramePr>
            <a:graphicFrameLocks noGrp="1"/>
          </p:cNvGraphicFramePr>
          <p:nvPr>
            <p:extLst/>
          </p:nvPr>
        </p:nvGraphicFramePr>
        <p:xfrm>
          <a:off x="457200" y="1295401"/>
          <a:ext cx="8305800" cy="3816401"/>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2039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7526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Handle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104212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PER.Combatant.Sniper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snipers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snipers</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Maidan 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6606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MarchProtestPoliticalGathering-Demonstrator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2768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Arial" panose="020B0604020202020204" pitchFamily="34" charset="0"/>
                        </a:rPr>
                        <a:t>FAC.Structure.Plaza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square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graphicFrame>
        <p:nvGraphicFramePr>
          <p:cNvPr id="14" name="Table 13"/>
          <p:cNvGraphicFramePr>
            <a:graphicFrameLocks noGrp="1"/>
          </p:cNvGraphicFramePr>
          <p:nvPr>
            <p:extLst/>
          </p:nvPr>
        </p:nvGraphicFramePr>
        <p:xfrm>
          <a:off x="457200" y="1295400"/>
          <a:ext cx="8305800" cy="3934440"/>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2039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7526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104212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PER.Combatant.Sniper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snipers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snipers on the roof of the underground mall</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488076">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Snipers attacked </a:t>
                      </a:r>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6606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MarchProtestPoliticalGathering-Demonstrator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2768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Arial" panose="020B0604020202020204" pitchFamily="34" charset="0"/>
                        </a:rPr>
                        <a:t>FAC.Structure.Plaza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square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pic>
        <p:nvPicPr>
          <p:cNvPr id="10" name="Picture 9"/>
          <p:cNvPicPr>
            <a:picLocks noChangeAspect="1"/>
          </p:cNvPicPr>
          <p:nvPr/>
        </p:nvPicPr>
        <p:blipFill>
          <a:blip r:embed="rId4"/>
          <a:stretch>
            <a:fillRect/>
          </a:stretch>
        </p:blipFill>
        <p:spPr>
          <a:xfrm>
            <a:off x="7159625" y="3124200"/>
            <a:ext cx="1409700" cy="764762"/>
          </a:xfrm>
          <a:prstGeom prst="rect">
            <a:avLst/>
          </a:prstGeom>
        </p:spPr>
      </p:pic>
      <p:sp>
        <p:nvSpPr>
          <p:cNvPr id="12"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50099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200" y="1295400"/>
          <a:ext cx="8305800" cy="2588369"/>
        </p:xfrm>
        <a:graphic>
          <a:graphicData uri="http://schemas.openxmlformats.org/drawingml/2006/table">
            <a:tbl>
              <a:tblPr/>
              <a:tblGrid>
                <a:gridCol w="3053862">
                  <a:extLst>
                    <a:ext uri="{9D8B030D-6E8A-4147-A177-3AD203B41FA5}">
                      <a16:colId xmlns:a16="http://schemas.microsoft.com/office/drawing/2014/main" xmlns="" val="3219215012"/>
                    </a:ext>
                  </a:extLst>
                </a:gridCol>
                <a:gridCol w="2203938">
                  <a:extLst>
                    <a:ext uri="{9D8B030D-6E8A-4147-A177-3AD203B41FA5}">
                      <a16:colId xmlns:a16="http://schemas.microsoft.com/office/drawing/2014/main" xmlns="" val="908060419"/>
                    </a:ext>
                  </a:extLst>
                </a:gridCol>
                <a:gridCol w="1295400">
                  <a:extLst>
                    <a:ext uri="{9D8B030D-6E8A-4147-A177-3AD203B41FA5}">
                      <a16:colId xmlns:a16="http://schemas.microsoft.com/office/drawing/2014/main" xmlns="" val="1984877459"/>
                    </a:ext>
                  </a:extLst>
                </a:gridCol>
                <a:gridCol w="17526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104212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snipers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Snipers attacked </a:t>
                      </a:r>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sp>
        <p:nvSpPr>
          <p:cNvPr id="2" name="Title 1"/>
          <p:cNvSpPr>
            <a:spLocks noGrp="1"/>
          </p:cNvSpPr>
          <p:nvPr>
            <p:ph type="title"/>
          </p:nvPr>
        </p:nvSpPr>
        <p:spPr/>
        <p:txBody>
          <a:bodyPr/>
          <a:lstStyle/>
          <a:p>
            <a:r>
              <a:rPr lang="en-US" dirty="0" smtClean="0"/>
              <a:t>Assessment</a:t>
            </a:r>
            <a:br>
              <a:rPr lang="en-US" dirty="0" smtClean="0"/>
            </a:br>
            <a:r>
              <a:rPr lang="en-US" dirty="0" smtClean="0"/>
              <a:t>TA3 Relevance</a:t>
            </a:r>
            <a:endParaRPr lang="en-US" dirty="0"/>
          </a:p>
        </p:txBody>
      </p:sp>
      <p:sp>
        <p:nvSpPr>
          <p:cNvPr id="3" name="Content Placeholder 2"/>
          <p:cNvSpPr>
            <a:spLocks noGrp="1"/>
          </p:cNvSpPr>
          <p:nvPr>
            <p:ph idx="1"/>
          </p:nvPr>
        </p:nvSpPr>
        <p:spPr>
          <a:xfrm>
            <a:off x="457200" y="4077129"/>
            <a:ext cx="8458200" cy="2399871"/>
          </a:xfrm>
        </p:spPr>
        <p:txBody>
          <a:bodyPr/>
          <a:lstStyle/>
          <a:p>
            <a:pPr>
              <a:lnSpc>
                <a:spcPct val="90000"/>
              </a:lnSpc>
            </a:pPr>
            <a:r>
              <a:rPr lang="en-US" sz="2800" dirty="0"/>
              <a:t>Is this event/relation </a:t>
            </a:r>
            <a:r>
              <a:rPr lang="en-US" sz="2800" dirty="0" smtClean="0"/>
              <a:t>relevant </a:t>
            </a:r>
            <a:r>
              <a:rPr lang="en-US" sz="2800" dirty="0"/>
              <a:t>to the </a:t>
            </a:r>
            <a:r>
              <a:rPr lang="en-US" sz="2800" dirty="0" smtClean="0"/>
              <a:t>topic?</a:t>
            </a:r>
          </a:p>
          <a:p>
            <a:pPr>
              <a:lnSpc>
                <a:spcPct val="90000"/>
              </a:lnSpc>
            </a:pPr>
            <a:r>
              <a:rPr lang="en-US" sz="2800" dirty="0"/>
              <a:t>Assessor has three options in judging the above</a:t>
            </a:r>
          </a:p>
          <a:p>
            <a:pPr lvl="1">
              <a:lnSpc>
                <a:spcPct val="90000"/>
              </a:lnSpc>
            </a:pPr>
            <a:r>
              <a:rPr lang="en-US" sz="2400" dirty="0"/>
              <a:t>Fully relevant</a:t>
            </a:r>
          </a:p>
          <a:p>
            <a:pPr lvl="1">
              <a:lnSpc>
                <a:spcPct val="90000"/>
              </a:lnSpc>
            </a:pPr>
            <a:r>
              <a:rPr lang="en-US" sz="2400" dirty="0"/>
              <a:t>Partially relevant</a:t>
            </a:r>
          </a:p>
          <a:p>
            <a:pPr lvl="1">
              <a:lnSpc>
                <a:spcPct val="90000"/>
              </a:lnSpc>
            </a:pPr>
            <a:r>
              <a:rPr lang="en-US" sz="2400" dirty="0"/>
              <a:t>Not relevant</a:t>
            </a:r>
          </a:p>
          <a:p>
            <a:pPr>
              <a:lnSpc>
                <a:spcPct val="90000"/>
              </a:lnSpc>
            </a:pPr>
            <a:endParaRPr lang="en-US" sz="2800" dirty="0"/>
          </a:p>
        </p:txBody>
      </p:sp>
      <p:pic>
        <p:nvPicPr>
          <p:cNvPr id="9" name="Picture 8"/>
          <p:cNvPicPr>
            <a:picLocks noChangeAspect="1"/>
          </p:cNvPicPr>
          <p:nvPr/>
        </p:nvPicPr>
        <p:blipFill>
          <a:blip r:embed="rId3"/>
          <a:stretch>
            <a:fillRect/>
          </a:stretch>
        </p:blipFill>
        <p:spPr>
          <a:xfrm>
            <a:off x="7162800" y="1554480"/>
            <a:ext cx="990600" cy="970175"/>
          </a:xfrm>
          <a:prstGeom prst="rect">
            <a:avLst/>
          </a:prstGeom>
        </p:spPr>
      </p:pic>
      <p:pic>
        <p:nvPicPr>
          <p:cNvPr id="10" name="Picture 9"/>
          <p:cNvPicPr>
            <a:picLocks noChangeAspect="1"/>
          </p:cNvPicPr>
          <p:nvPr/>
        </p:nvPicPr>
        <p:blipFill>
          <a:blip r:embed="rId4"/>
          <a:stretch>
            <a:fillRect/>
          </a:stretch>
        </p:blipFill>
        <p:spPr>
          <a:xfrm>
            <a:off x="7086600" y="3100646"/>
            <a:ext cx="1409700" cy="764762"/>
          </a:xfrm>
          <a:prstGeom prst="rect">
            <a:avLst/>
          </a:prstGeom>
        </p:spPr>
      </p:pic>
      <p:sp>
        <p:nvSpPr>
          <p:cNvPr id="5" name="Oval 4"/>
          <p:cNvSpPr/>
          <p:nvPr/>
        </p:nvSpPr>
        <p:spPr bwMode="auto">
          <a:xfrm>
            <a:off x="762000" y="4953000"/>
            <a:ext cx="2362200" cy="6096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8"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30059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dirty="0" smtClean="0"/>
              <a:t>TA3 Relevance</a:t>
            </a:r>
            <a:endParaRPr lang="en-US" dirty="0"/>
          </a:p>
        </p:txBody>
      </p:sp>
      <p:graphicFrame>
        <p:nvGraphicFramePr>
          <p:cNvPr id="8" name="Table 7"/>
          <p:cNvGraphicFramePr>
            <a:graphicFrameLocks noGrp="1"/>
          </p:cNvGraphicFramePr>
          <p:nvPr>
            <p:extLst/>
          </p:nvPr>
        </p:nvGraphicFramePr>
        <p:xfrm>
          <a:off x="457200" y="1295401"/>
          <a:ext cx="8305800" cy="2133599"/>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2039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7526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66606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MarchProtestPoliticalGathering-Demonstrator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residents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Arial" panose="020B0604020202020204" pitchFamily="34" charset="0"/>
                        </a:rPr>
                        <a:t>local </a:t>
                      </a:r>
                      <a:r>
                        <a:rPr lang="en-US" sz="1400" b="0" i="0" u="none" strike="noStrike" dirty="0" smtClean="0">
                          <a:solidFill>
                            <a:srgbClr val="000000"/>
                          </a:solidFill>
                          <a:effectLst/>
                          <a:latin typeface="Arial" panose="020B0604020202020204" pitchFamily="34" charset="0"/>
                        </a:rPr>
                        <a:t>residents gathered</a:t>
                      </a:r>
                      <a:r>
                        <a:rPr lang="en-US" sz="1400" b="0" i="0" u="none" strike="noStrike" baseline="0" dirty="0" smtClean="0">
                          <a:solidFill>
                            <a:srgbClr val="000000"/>
                          </a:solidFill>
                          <a:effectLst/>
                          <a:latin typeface="Arial" panose="020B0604020202020204" pitchFamily="34" charset="0"/>
                        </a:rPr>
                        <a:t> to protest…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1245136">
                <a:tc>
                  <a:txBody>
                    <a:bodyPr/>
                    <a:lstStyle/>
                    <a:p>
                      <a:pPr algn="l" fontAlgn="b"/>
                      <a:r>
                        <a:rPr lang="en-US" sz="1400" b="0" i="0" u="none" strike="noStrike" dirty="0">
                          <a:solidFill>
                            <a:srgbClr val="000000"/>
                          </a:solidFill>
                          <a:effectLst/>
                          <a:latin typeface="Arial" panose="020B0604020202020204" pitchFamily="34" charset="0"/>
                        </a:rPr>
                        <a:t>Conflict.Demonstrate</a:t>
                      </a:r>
                      <a:r>
                        <a:rPr lang="en-US" sz="1400" b="0" i="0" u="none" strike="noStrike" dirty="0" smtClean="0">
                          <a:solidFill>
                            <a:srgbClr val="000000"/>
                          </a:solidFill>
                          <a:effectLst/>
                          <a:latin typeface="Arial" panose="020B0604020202020204" pitchFamily="34" charset="0"/>
                        </a:rPr>
                        <a:t>. MarchProtestPoliticalGathering-Place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Arial" panose="020B0604020202020204" pitchFamily="34" charset="0"/>
                        </a:rPr>
                        <a:t>FAC.Structure.Plaza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Times Square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pic>
        <p:nvPicPr>
          <p:cNvPr id="4" name="Picture 3"/>
          <p:cNvPicPr>
            <a:picLocks noChangeAspect="1"/>
          </p:cNvPicPr>
          <p:nvPr/>
        </p:nvPicPr>
        <p:blipFill>
          <a:blip r:embed="rId3"/>
          <a:stretch>
            <a:fillRect/>
          </a:stretch>
        </p:blipFill>
        <p:spPr>
          <a:xfrm>
            <a:off x="7086600" y="2260600"/>
            <a:ext cx="1600200" cy="1066800"/>
          </a:xfrm>
          <a:prstGeom prst="rect">
            <a:avLst/>
          </a:prstGeom>
        </p:spPr>
      </p:pic>
      <p:sp>
        <p:nvSpPr>
          <p:cNvPr id="11" name="Content Placeholder 2"/>
          <p:cNvSpPr>
            <a:spLocks noGrp="1"/>
          </p:cNvSpPr>
          <p:nvPr>
            <p:ph idx="1"/>
          </p:nvPr>
        </p:nvSpPr>
        <p:spPr>
          <a:xfrm>
            <a:off x="457200" y="4077129"/>
            <a:ext cx="8458200" cy="2399871"/>
          </a:xfrm>
        </p:spPr>
        <p:txBody>
          <a:bodyPr/>
          <a:lstStyle/>
          <a:p>
            <a:pPr>
              <a:lnSpc>
                <a:spcPct val="90000"/>
              </a:lnSpc>
            </a:pPr>
            <a:r>
              <a:rPr lang="en-US" sz="2800" dirty="0"/>
              <a:t>Is this event/relation </a:t>
            </a:r>
            <a:r>
              <a:rPr lang="en-US" sz="2800" dirty="0" smtClean="0"/>
              <a:t>relevant </a:t>
            </a:r>
            <a:r>
              <a:rPr lang="en-US" sz="2800" dirty="0"/>
              <a:t>to the </a:t>
            </a:r>
            <a:r>
              <a:rPr lang="en-US" sz="2800" dirty="0" smtClean="0"/>
              <a:t>topic?</a:t>
            </a:r>
          </a:p>
          <a:p>
            <a:pPr>
              <a:lnSpc>
                <a:spcPct val="90000"/>
              </a:lnSpc>
            </a:pPr>
            <a:r>
              <a:rPr lang="en-US" sz="2800" dirty="0"/>
              <a:t>Assessor has three options in judging the above</a:t>
            </a:r>
          </a:p>
          <a:p>
            <a:pPr lvl="1">
              <a:lnSpc>
                <a:spcPct val="90000"/>
              </a:lnSpc>
            </a:pPr>
            <a:r>
              <a:rPr lang="en-US" sz="2400" dirty="0"/>
              <a:t>Fully relevant</a:t>
            </a:r>
          </a:p>
          <a:p>
            <a:pPr lvl="1">
              <a:lnSpc>
                <a:spcPct val="90000"/>
              </a:lnSpc>
            </a:pPr>
            <a:r>
              <a:rPr lang="en-US" sz="2400" dirty="0"/>
              <a:t>Partially relevant</a:t>
            </a:r>
          </a:p>
          <a:p>
            <a:pPr lvl="1">
              <a:lnSpc>
                <a:spcPct val="90000"/>
              </a:lnSpc>
            </a:pPr>
            <a:r>
              <a:rPr lang="en-US" sz="2400" dirty="0"/>
              <a:t>Not relevant</a:t>
            </a:r>
          </a:p>
          <a:p>
            <a:pPr>
              <a:lnSpc>
                <a:spcPct val="90000"/>
              </a:lnSpc>
            </a:pPr>
            <a:endParaRPr lang="en-US" sz="2800" dirty="0"/>
          </a:p>
        </p:txBody>
      </p:sp>
      <p:sp>
        <p:nvSpPr>
          <p:cNvPr id="12" name="Oval 11"/>
          <p:cNvSpPr/>
          <p:nvPr/>
        </p:nvSpPr>
        <p:spPr bwMode="auto">
          <a:xfrm>
            <a:off x="685800" y="5791200"/>
            <a:ext cx="2362200" cy="609600"/>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7"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4226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dirty="0" smtClean="0"/>
              <a:t>TA3 Coherence</a:t>
            </a:r>
            <a:endParaRPr lang="en-US" dirty="0"/>
          </a:p>
        </p:txBody>
      </p:sp>
      <p:sp>
        <p:nvSpPr>
          <p:cNvPr id="3" name="Content Placeholder 2"/>
          <p:cNvSpPr>
            <a:spLocks noGrp="1"/>
          </p:cNvSpPr>
          <p:nvPr>
            <p:ph idx="1"/>
          </p:nvPr>
        </p:nvSpPr>
        <p:spPr>
          <a:xfrm>
            <a:off x="457200" y="5111802"/>
            <a:ext cx="8458200" cy="1365198"/>
          </a:xfrm>
        </p:spPr>
        <p:txBody>
          <a:bodyPr/>
          <a:lstStyle/>
          <a:p>
            <a:pPr>
              <a:lnSpc>
                <a:spcPct val="90000"/>
              </a:lnSpc>
            </a:pPr>
            <a:r>
              <a:rPr lang="en-US" sz="2400" dirty="0" smtClean="0"/>
              <a:t>For </a:t>
            </a:r>
            <a:r>
              <a:rPr lang="en-US" sz="2400" dirty="0"/>
              <a:t>each hypothesis, can all </a:t>
            </a:r>
            <a:r>
              <a:rPr lang="en-US" sz="2400" dirty="0" smtClean="0"/>
              <a:t>its </a:t>
            </a:r>
            <a:r>
              <a:rPr lang="en-US" sz="2400" dirty="0"/>
              <a:t>arguments (across all its KEs) exist/coexist within a single hypothesis</a:t>
            </a:r>
            <a:r>
              <a:rPr lang="en-US" sz="2400" dirty="0" smtClean="0"/>
              <a:t>?</a:t>
            </a:r>
            <a:endParaRPr lang="en-US" sz="2400" dirty="0"/>
          </a:p>
        </p:txBody>
      </p:sp>
      <p:graphicFrame>
        <p:nvGraphicFramePr>
          <p:cNvPr id="4" name="Table 3"/>
          <p:cNvGraphicFramePr>
            <a:graphicFrameLocks noGrp="1"/>
          </p:cNvGraphicFramePr>
          <p:nvPr>
            <p:extLst/>
          </p:nvPr>
        </p:nvGraphicFramePr>
        <p:xfrm>
          <a:off x="457200" y="1295401"/>
          <a:ext cx="8305800" cy="3390076"/>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3563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615802">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660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Conflict.Attack.SetFire</a:t>
                      </a:r>
                      <a:r>
                        <a:rPr lang="en-US" sz="1400" b="0" i="0" u="none" strike="noStrike" dirty="0" smtClean="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PER.Combatant.Unspecified</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276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Conflict.Attack.SetFire</a:t>
                      </a:r>
                      <a:r>
                        <a:rPr lang="en-US" sz="1400" b="0" i="0" u="none" strike="noStrike" dirty="0" smtClean="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smtClean="0">
                          <a:solidFill>
                            <a:srgbClr val="000000"/>
                          </a:solidFill>
                          <a:effectLst/>
                          <a:latin typeface="Arial" panose="020B0604020202020204" pitchFamily="34" charset="0"/>
                        </a:rPr>
                        <a:t>FAC.Building.Unspecified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Trade Unions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Trade Unions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pic>
        <p:nvPicPr>
          <p:cNvPr id="6" name="Picture 5"/>
          <p:cNvPicPr>
            <a:picLocks noChangeAspect="1"/>
          </p:cNvPicPr>
          <p:nvPr/>
        </p:nvPicPr>
        <p:blipFill>
          <a:blip r:embed="rId3"/>
          <a:stretch>
            <a:fillRect/>
          </a:stretch>
        </p:blipFill>
        <p:spPr>
          <a:xfrm>
            <a:off x="7277100" y="2608058"/>
            <a:ext cx="1409700" cy="764762"/>
          </a:xfrm>
          <a:prstGeom prst="rect">
            <a:avLst/>
          </a:prstGeom>
        </p:spPr>
      </p:pic>
      <p:sp>
        <p:nvSpPr>
          <p:cNvPr id="8" name="Rounded Rectangle 7"/>
          <p:cNvSpPr/>
          <p:nvPr/>
        </p:nvSpPr>
        <p:spPr bwMode="auto">
          <a:xfrm>
            <a:off x="381000" y="3372820"/>
            <a:ext cx="8458200" cy="66578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9" name="Rounded Rectangle 8"/>
          <p:cNvSpPr/>
          <p:nvPr/>
        </p:nvSpPr>
        <p:spPr bwMode="auto">
          <a:xfrm>
            <a:off x="375138" y="1515953"/>
            <a:ext cx="8458200" cy="66578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0"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40133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Data Overview</a:t>
            </a:r>
            <a:endParaRPr lang="en-US" dirty="0"/>
          </a:p>
        </p:txBody>
      </p:sp>
      <p:sp>
        <p:nvSpPr>
          <p:cNvPr id="3" name="Content Placeholder 2"/>
          <p:cNvSpPr>
            <a:spLocks noGrp="1"/>
          </p:cNvSpPr>
          <p:nvPr>
            <p:ph idx="1"/>
          </p:nvPr>
        </p:nvSpPr>
        <p:spPr>
          <a:xfrm>
            <a:off x="381000" y="1143000"/>
            <a:ext cx="8610600" cy="5257800"/>
          </a:xfrm>
        </p:spPr>
        <p:txBody>
          <a:bodyPr>
            <a:noAutofit/>
          </a:bodyPr>
          <a:lstStyle/>
          <a:p>
            <a:r>
              <a:rPr lang="en-US" sz="2400" dirty="0" smtClean="0"/>
              <a:t>Multiple methods of identifying suitable data sources</a:t>
            </a:r>
          </a:p>
          <a:p>
            <a:pPr lvl="1"/>
            <a:r>
              <a:rPr lang="en-US" sz="2400" dirty="0" smtClean="0"/>
              <a:t>Manual data scouting for topic-relevant URLs </a:t>
            </a:r>
          </a:p>
          <a:p>
            <a:pPr lvl="1"/>
            <a:r>
              <a:rPr lang="en-US" sz="2400" dirty="0" smtClean="0"/>
              <a:t>Automatic keyword- and site-based collection for background</a:t>
            </a:r>
          </a:p>
          <a:p>
            <a:r>
              <a:rPr lang="en-US" sz="2400" dirty="0" smtClean="0"/>
              <a:t>For each root URL, extract and process content (</a:t>
            </a:r>
            <a:r>
              <a:rPr lang="en-US" sz="2400" dirty="0"/>
              <a:t>t</a:t>
            </a:r>
            <a:r>
              <a:rPr lang="en-US" sz="2400" dirty="0" smtClean="0"/>
              <a:t>ext, image, video, etc.) into individual files</a:t>
            </a:r>
          </a:p>
          <a:p>
            <a:pPr lvl="1"/>
            <a:r>
              <a:rPr lang="en-US" dirty="0" smtClean="0"/>
              <a:t>ltf.xml = text</a:t>
            </a:r>
          </a:p>
          <a:p>
            <a:pPr lvl="1"/>
            <a:r>
              <a:rPr lang="en-US" dirty="0" smtClean="0"/>
              <a:t>psm.xml = structural markup</a:t>
            </a:r>
          </a:p>
          <a:p>
            <a:pPr lvl="1"/>
            <a:r>
              <a:rPr lang="en-US" dirty="0" smtClean="0"/>
              <a:t>*.</a:t>
            </a:r>
            <a:r>
              <a:rPr lang="en-US" dirty="0" err="1" smtClean="0"/>
              <a:t>ldcc</a:t>
            </a:r>
            <a:r>
              <a:rPr lang="en-US" dirty="0" smtClean="0"/>
              <a:t> = wrapped media files</a:t>
            </a:r>
          </a:p>
          <a:p>
            <a:r>
              <a:rPr lang="en-US" dirty="0" err="1" smtClean="0"/>
              <a:t>Parent_children.tab</a:t>
            </a:r>
            <a:r>
              <a:rPr lang="en-US" dirty="0" smtClean="0"/>
              <a:t> file provided information about how media and text elements form a full root document</a:t>
            </a:r>
          </a:p>
          <a:p>
            <a:pPr lvl="1"/>
            <a:r>
              <a:rPr lang="en-US" dirty="0" smtClean="0"/>
              <a:t>LDC annotation always performed on full root document</a:t>
            </a:r>
          </a:p>
        </p:txBody>
      </p:sp>
      <p:sp>
        <p:nvSpPr>
          <p:cNvPr id="6" name="Footer Placeholder 3"/>
          <p:cNvSpPr>
            <a:spLocks noGrp="1"/>
          </p:cNvSpPr>
          <p:nvPr>
            <p:ph type="ftr" sz="quarter" idx="10"/>
          </p:nvPr>
        </p:nvSpPr>
        <p:spPr>
          <a:xfrm>
            <a:off x="457200" y="6400800"/>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20189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0357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11802"/>
            <a:ext cx="8458200" cy="1365198"/>
          </a:xfrm>
        </p:spPr>
        <p:txBody>
          <a:bodyPr/>
          <a:lstStyle/>
          <a:p>
            <a:pPr>
              <a:lnSpc>
                <a:spcPct val="90000"/>
              </a:lnSpc>
            </a:pPr>
            <a:r>
              <a:rPr lang="en-US" sz="2400" dirty="0" smtClean="0"/>
              <a:t>For </a:t>
            </a:r>
            <a:r>
              <a:rPr lang="en-US" sz="2400" dirty="0"/>
              <a:t>each hypothesis, can all of its events and relations exist/coexist within a single hypothesis?</a:t>
            </a:r>
          </a:p>
          <a:p>
            <a:pPr>
              <a:lnSpc>
                <a:spcPct val="90000"/>
              </a:lnSpc>
            </a:pPr>
            <a:endParaRPr lang="en-US" sz="2400" dirty="0"/>
          </a:p>
        </p:txBody>
      </p:sp>
      <p:graphicFrame>
        <p:nvGraphicFramePr>
          <p:cNvPr id="4" name="Table 3"/>
          <p:cNvGraphicFramePr>
            <a:graphicFrameLocks noGrp="1"/>
          </p:cNvGraphicFramePr>
          <p:nvPr>
            <p:extLst/>
          </p:nvPr>
        </p:nvGraphicFramePr>
        <p:xfrm>
          <a:off x="457200" y="1295401"/>
          <a:ext cx="8305800" cy="3390076"/>
        </p:xfrm>
        <a:graphic>
          <a:graphicData uri="http://schemas.openxmlformats.org/drawingml/2006/table">
            <a:tbl>
              <a:tblPr/>
              <a:tblGrid>
                <a:gridCol w="3053862">
                  <a:extLst>
                    <a:ext uri="{9D8B030D-6E8A-4147-A177-3AD203B41FA5}">
                      <a16:colId xmlns:a16="http://schemas.microsoft.com/office/drawing/2014/main" xmlns="" val="3921777295"/>
                    </a:ext>
                  </a:extLst>
                </a:gridCol>
                <a:gridCol w="2356338">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615802">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660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Conflict.Attack.SetFire</a:t>
                      </a:r>
                      <a:r>
                        <a:rPr lang="en-US" sz="1400" b="0" i="0" u="none" strike="noStrike" dirty="0" smtClean="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PER.Combatant.Unspecified</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276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Conflict.Attack.SetFire</a:t>
                      </a:r>
                      <a:r>
                        <a:rPr lang="en-US" sz="1400" b="0" i="0" u="none" strike="noStrike" dirty="0" smtClean="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smtClean="0">
                          <a:solidFill>
                            <a:srgbClr val="000000"/>
                          </a:solidFill>
                          <a:effectLst/>
                          <a:latin typeface="Arial" panose="020B0604020202020204" pitchFamily="34" charset="0"/>
                        </a:rPr>
                        <a:t>FAC.Building.Unspecified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Trade Unions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Trade Unions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pic>
        <p:nvPicPr>
          <p:cNvPr id="6" name="Picture 5"/>
          <p:cNvPicPr>
            <a:picLocks noChangeAspect="1"/>
          </p:cNvPicPr>
          <p:nvPr/>
        </p:nvPicPr>
        <p:blipFill>
          <a:blip r:embed="rId3"/>
          <a:stretch>
            <a:fillRect/>
          </a:stretch>
        </p:blipFill>
        <p:spPr>
          <a:xfrm>
            <a:off x="7277100" y="2608058"/>
            <a:ext cx="1409700" cy="764762"/>
          </a:xfrm>
          <a:prstGeom prst="rect">
            <a:avLst/>
          </a:prstGeom>
        </p:spPr>
      </p:pic>
      <p:sp>
        <p:nvSpPr>
          <p:cNvPr id="11" name="Title 1"/>
          <p:cNvSpPr>
            <a:spLocks noGrp="1"/>
          </p:cNvSpPr>
          <p:nvPr>
            <p:ph type="title"/>
          </p:nvPr>
        </p:nvSpPr>
        <p:spPr>
          <a:xfrm>
            <a:off x="3352800" y="198438"/>
            <a:ext cx="5334000" cy="792162"/>
          </a:xfrm>
        </p:spPr>
        <p:txBody>
          <a:bodyPr/>
          <a:lstStyle/>
          <a:p>
            <a:r>
              <a:rPr lang="en-US" dirty="0" smtClean="0"/>
              <a:t>Assessment</a:t>
            </a:r>
            <a:br>
              <a:rPr lang="en-US" dirty="0" smtClean="0"/>
            </a:br>
            <a:r>
              <a:rPr lang="en-US" dirty="0" smtClean="0"/>
              <a:t>TA3 Coherence</a:t>
            </a:r>
            <a:endParaRPr lang="en-US" dirty="0"/>
          </a:p>
        </p:txBody>
      </p:sp>
      <p:sp>
        <p:nvSpPr>
          <p:cNvPr id="7"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82831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dirty="0" smtClean="0"/>
              <a:t>TA3 Coverage</a:t>
            </a:r>
            <a:endParaRPr lang="en-US" dirty="0"/>
          </a:p>
        </p:txBody>
      </p:sp>
      <p:sp>
        <p:nvSpPr>
          <p:cNvPr id="3" name="Content Placeholder 2"/>
          <p:cNvSpPr>
            <a:spLocks noGrp="1"/>
          </p:cNvSpPr>
          <p:nvPr>
            <p:ph idx="1"/>
          </p:nvPr>
        </p:nvSpPr>
        <p:spPr>
          <a:xfrm>
            <a:off x="457200" y="3962401"/>
            <a:ext cx="8458200" cy="2514600"/>
          </a:xfrm>
        </p:spPr>
        <p:txBody>
          <a:bodyPr/>
          <a:lstStyle/>
          <a:p>
            <a:pPr marL="0" indent="0">
              <a:lnSpc>
                <a:spcPct val="90000"/>
              </a:lnSpc>
              <a:buNone/>
            </a:pPr>
            <a:r>
              <a:rPr lang="en-US" sz="1800" i="1" dirty="0"/>
              <a:t>On February 20, 2014, a member of the </a:t>
            </a:r>
            <a:r>
              <a:rPr lang="en-US" sz="1800" i="1" dirty="0" err="1"/>
              <a:t>Maidan</a:t>
            </a:r>
            <a:r>
              <a:rPr lang="en-US" sz="1800" i="1" dirty="0"/>
              <a:t> protest movement, identified only as "Sergei," fired at police </a:t>
            </a:r>
            <a:r>
              <a:rPr lang="en-US" sz="1800" i="1" dirty="0" smtClean="0"/>
              <a:t>and </a:t>
            </a:r>
            <a:r>
              <a:rPr lang="en-US" sz="1800" i="1" dirty="0"/>
              <a:t>protesters alike from a position in the Kiev Conservatory building in Kiev's Independence Square (aka </a:t>
            </a:r>
            <a:r>
              <a:rPr lang="en-US" sz="1800" i="1" dirty="0" err="1"/>
              <a:t>Maidan</a:t>
            </a:r>
            <a:r>
              <a:rPr lang="en-US" sz="1800" i="1" dirty="0"/>
              <a:t>), using a </a:t>
            </a:r>
            <a:r>
              <a:rPr lang="en-US" sz="1800" i="1" dirty="0" err="1"/>
              <a:t>Saiga</a:t>
            </a:r>
            <a:r>
              <a:rPr lang="en-US" sz="1800" i="1" dirty="0"/>
              <a:t> hunting rifle that he had stored in the post office overnight.</a:t>
            </a:r>
            <a:endParaRPr lang="en-US" sz="1800" i="1" dirty="0" smtClean="0"/>
          </a:p>
          <a:p>
            <a:pPr lvl="3">
              <a:lnSpc>
                <a:spcPct val="90000"/>
              </a:lnSpc>
            </a:pPr>
            <a:endParaRPr lang="en-US" sz="1300" dirty="0"/>
          </a:p>
          <a:p>
            <a:pPr>
              <a:lnSpc>
                <a:spcPct val="90000"/>
              </a:lnSpc>
            </a:pPr>
            <a:r>
              <a:rPr lang="en-US" sz="2000" dirty="0" smtClean="0"/>
              <a:t>Is </a:t>
            </a:r>
            <a:r>
              <a:rPr lang="en-US" sz="2000" dirty="0"/>
              <a:t>this system hypothesis argument </a:t>
            </a:r>
            <a:r>
              <a:rPr lang="en-US" sz="2000" dirty="0" smtClean="0"/>
              <a:t>equivalent </a:t>
            </a:r>
            <a:r>
              <a:rPr lang="en-US" sz="2000" dirty="0"/>
              <a:t>to an argument of a prevailing theory</a:t>
            </a:r>
            <a:r>
              <a:rPr lang="en-US" sz="2000" dirty="0" smtClean="0"/>
              <a:t>?</a:t>
            </a:r>
            <a:endParaRPr lang="en-US" sz="2000" dirty="0"/>
          </a:p>
          <a:p>
            <a:pPr>
              <a:lnSpc>
                <a:spcPct val="90000"/>
              </a:lnSpc>
            </a:pPr>
            <a:endParaRPr lang="en-US" sz="2100" dirty="0"/>
          </a:p>
        </p:txBody>
      </p:sp>
      <p:graphicFrame>
        <p:nvGraphicFramePr>
          <p:cNvPr id="4" name="Table 3"/>
          <p:cNvGraphicFramePr>
            <a:graphicFrameLocks noGrp="1"/>
          </p:cNvGraphicFramePr>
          <p:nvPr>
            <p:extLst/>
          </p:nvPr>
        </p:nvGraphicFramePr>
        <p:xfrm>
          <a:off x="457200" y="1295400"/>
          <a:ext cx="8305800" cy="2522649"/>
        </p:xfrm>
        <a:graphic>
          <a:graphicData uri="http://schemas.openxmlformats.org/drawingml/2006/table">
            <a:tbl>
              <a:tblPr/>
              <a:tblGrid>
                <a:gridCol w="3053862">
                  <a:extLst>
                    <a:ext uri="{9D8B030D-6E8A-4147-A177-3AD203B41FA5}">
                      <a16:colId xmlns:a16="http://schemas.microsoft.com/office/drawing/2014/main" xmlns="" val="3219215012"/>
                    </a:ext>
                  </a:extLst>
                </a:gridCol>
                <a:gridCol w="2203938">
                  <a:extLst>
                    <a:ext uri="{9D8B030D-6E8A-4147-A177-3AD203B41FA5}">
                      <a16:colId xmlns:a16="http://schemas.microsoft.com/office/drawing/2014/main" xmlns="" val="908060419"/>
                    </a:ext>
                  </a:extLst>
                </a:gridCol>
                <a:gridCol w="1295400">
                  <a:extLst>
                    <a:ext uri="{9D8B030D-6E8A-4147-A177-3AD203B41FA5}">
                      <a16:colId xmlns:a16="http://schemas.microsoft.com/office/drawing/2014/main" xmlns="" val="1984877459"/>
                    </a:ext>
                  </a:extLst>
                </a:gridCol>
                <a:gridCol w="17526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104212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-Attacker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a:t>
                      </a:r>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6" name="Picture 5"/>
          <p:cNvPicPr>
            <a:picLocks noChangeAspect="1"/>
          </p:cNvPicPr>
          <p:nvPr/>
        </p:nvPicPr>
        <p:blipFill>
          <a:blip r:embed="rId3"/>
          <a:stretch>
            <a:fillRect/>
          </a:stretch>
        </p:blipFill>
        <p:spPr>
          <a:xfrm>
            <a:off x="7086600" y="2971800"/>
            <a:ext cx="1409700" cy="764762"/>
          </a:xfrm>
          <a:prstGeom prst="rect">
            <a:avLst/>
          </a:prstGeom>
        </p:spPr>
      </p:pic>
      <p:sp>
        <p:nvSpPr>
          <p:cNvPr id="7" name="Rounded Rectangle 6"/>
          <p:cNvSpPr/>
          <p:nvPr/>
        </p:nvSpPr>
        <p:spPr bwMode="auto">
          <a:xfrm>
            <a:off x="381000" y="1553540"/>
            <a:ext cx="8458200" cy="917160"/>
          </a:xfrm>
          <a:prstGeom prst="roundRect">
            <a:avLst/>
          </a:prstGeom>
          <a:noFill/>
          <a:ln w="317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9" name="Rounded Rectangle 8"/>
          <p:cNvSpPr/>
          <p:nvPr/>
        </p:nvSpPr>
        <p:spPr bwMode="auto">
          <a:xfrm>
            <a:off x="363415" y="3009386"/>
            <a:ext cx="8458200" cy="846250"/>
          </a:xfrm>
          <a:prstGeom prst="roundRect">
            <a:avLst/>
          </a:prstGeom>
          <a:noFill/>
          <a:ln w="317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8" name="Rounded Rectangle 7"/>
          <p:cNvSpPr/>
          <p:nvPr/>
        </p:nvSpPr>
        <p:spPr bwMode="auto">
          <a:xfrm>
            <a:off x="381000" y="2511443"/>
            <a:ext cx="8458200" cy="45719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0" name="Rounded Rectangle 9"/>
          <p:cNvSpPr/>
          <p:nvPr/>
        </p:nvSpPr>
        <p:spPr bwMode="auto">
          <a:xfrm>
            <a:off x="762000" y="4204335"/>
            <a:ext cx="990600" cy="304800"/>
          </a:xfrm>
          <a:prstGeom prst="roundRect">
            <a:avLst/>
          </a:prstGeom>
          <a:noFill/>
          <a:ln w="317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1" name="Rounded Rectangle 10"/>
          <p:cNvSpPr/>
          <p:nvPr/>
        </p:nvSpPr>
        <p:spPr bwMode="auto">
          <a:xfrm>
            <a:off x="3581400" y="4221920"/>
            <a:ext cx="1219200" cy="304800"/>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2" name="Rounded Rectangle 11"/>
          <p:cNvSpPr/>
          <p:nvPr/>
        </p:nvSpPr>
        <p:spPr bwMode="auto">
          <a:xfrm>
            <a:off x="3657600" y="4491551"/>
            <a:ext cx="3733800" cy="304800"/>
          </a:xfrm>
          <a:prstGeom prst="roundRect">
            <a:avLst/>
          </a:prstGeom>
          <a:noFill/>
          <a:ln w="317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3"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5644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br>
              <a:rPr lang="en-US" dirty="0" smtClean="0"/>
            </a:br>
            <a:r>
              <a:rPr lang="en-US" dirty="0" smtClean="0"/>
              <a:t>TA3 Coverage</a:t>
            </a:r>
            <a:endParaRPr lang="en-US" dirty="0"/>
          </a:p>
        </p:txBody>
      </p:sp>
      <p:sp>
        <p:nvSpPr>
          <p:cNvPr id="3" name="Content Placeholder 2"/>
          <p:cNvSpPr>
            <a:spLocks noGrp="1"/>
          </p:cNvSpPr>
          <p:nvPr>
            <p:ph idx="1"/>
          </p:nvPr>
        </p:nvSpPr>
        <p:spPr>
          <a:xfrm>
            <a:off x="457200" y="3429000"/>
            <a:ext cx="8458200" cy="3048001"/>
          </a:xfrm>
        </p:spPr>
        <p:txBody>
          <a:bodyPr/>
          <a:lstStyle/>
          <a:p>
            <a:pPr marL="0" indent="0">
              <a:lnSpc>
                <a:spcPct val="90000"/>
              </a:lnSpc>
              <a:buNone/>
            </a:pPr>
            <a:r>
              <a:rPr lang="en-US" sz="1400" i="1" dirty="0"/>
              <a:t>On February 20, 2014, a member of the </a:t>
            </a:r>
            <a:r>
              <a:rPr lang="en-US" sz="1400" i="1" dirty="0" err="1"/>
              <a:t>Maidan</a:t>
            </a:r>
            <a:r>
              <a:rPr lang="en-US" sz="1400" i="1" dirty="0"/>
              <a:t> protest movement, identified only as "Sergei," fired at police </a:t>
            </a:r>
            <a:r>
              <a:rPr lang="en-US" sz="1400" i="1" dirty="0" smtClean="0"/>
              <a:t>and </a:t>
            </a:r>
            <a:r>
              <a:rPr lang="en-US" sz="1400" i="1" dirty="0"/>
              <a:t>protesters alike from a position in the Kiev Conservatory building in Kiev's Independence Square (aka </a:t>
            </a:r>
            <a:r>
              <a:rPr lang="en-US" sz="1400" i="1" dirty="0" err="1"/>
              <a:t>Maidan</a:t>
            </a:r>
            <a:r>
              <a:rPr lang="en-US" sz="1400" i="1" dirty="0"/>
              <a:t>), using a </a:t>
            </a:r>
            <a:r>
              <a:rPr lang="en-US" sz="1400" i="1" dirty="0" err="1"/>
              <a:t>Saiga</a:t>
            </a:r>
            <a:r>
              <a:rPr lang="en-US" sz="1400" i="1" dirty="0"/>
              <a:t> hunting rifle that he had stored in the post office overnight</a:t>
            </a:r>
            <a:r>
              <a:rPr lang="en-US" sz="1400" i="1" dirty="0" smtClean="0"/>
              <a:t>.</a:t>
            </a:r>
          </a:p>
          <a:p>
            <a:pPr marL="0" indent="0">
              <a:lnSpc>
                <a:spcPct val="90000"/>
              </a:lnSpc>
              <a:buNone/>
            </a:pPr>
            <a:endParaRPr lang="en-US" sz="1400" dirty="0" smtClean="0"/>
          </a:p>
          <a:p>
            <a:pPr marL="0" indent="0">
              <a:lnSpc>
                <a:spcPct val="90000"/>
              </a:lnSpc>
              <a:buNone/>
            </a:pPr>
            <a:r>
              <a:rPr lang="en-US" sz="1400" i="1" dirty="0"/>
              <a:t>The CIA, a US foreign intelligence service, sponsored snipers who fired on police (including some members of the </a:t>
            </a:r>
            <a:r>
              <a:rPr lang="en-US" sz="1400" i="1" dirty="0" err="1"/>
              <a:t>Berkut</a:t>
            </a:r>
            <a:r>
              <a:rPr lang="en-US" sz="1400" i="1" dirty="0"/>
              <a:t> riot police) and protesters alike in February 2014 in protests taking place in Kiev's Independence Square (aka </a:t>
            </a:r>
            <a:r>
              <a:rPr lang="en-US" sz="1400" i="1" dirty="0" err="1"/>
              <a:t>Maidan</a:t>
            </a:r>
            <a:r>
              <a:rPr lang="en-US" sz="1400" i="1" dirty="0" smtClean="0"/>
              <a:t>).</a:t>
            </a:r>
            <a:endParaRPr lang="en-US" sz="1300" i="1" dirty="0" smtClean="0"/>
          </a:p>
          <a:p>
            <a:pPr lvl="3">
              <a:lnSpc>
                <a:spcPct val="90000"/>
              </a:lnSpc>
            </a:pPr>
            <a:endParaRPr lang="en-US" sz="1300" dirty="0"/>
          </a:p>
          <a:p>
            <a:pPr>
              <a:lnSpc>
                <a:spcPct val="90000"/>
              </a:lnSpc>
            </a:pPr>
            <a:r>
              <a:rPr lang="en-US" sz="2000" dirty="0" smtClean="0"/>
              <a:t>Is </a:t>
            </a:r>
            <a:r>
              <a:rPr lang="en-US" sz="2000" dirty="0"/>
              <a:t>this hypothesis a reasonable match to one of LDC’s prevailing theories</a:t>
            </a:r>
            <a:r>
              <a:rPr lang="en-US" sz="2000" dirty="0" smtClean="0"/>
              <a:t>?</a:t>
            </a:r>
          </a:p>
          <a:p>
            <a:pPr lvl="1">
              <a:lnSpc>
                <a:spcPct val="90000"/>
              </a:lnSpc>
            </a:pPr>
            <a:r>
              <a:rPr lang="en-US" sz="1700" dirty="0" smtClean="0"/>
              <a:t>Fully covered</a:t>
            </a:r>
          </a:p>
          <a:p>
            <a:pPr lvl="1">
              <a:lnSpc>
                <a:spcPct val="90000"/>
              </a:lnSpc>
            </a:pPr>
            <a:r>
              <a:rPr lang="en-US" sz="1700" dirty="0" smtClean="0"/>
              <a:t>Partially covered</a:t>
            </a:r>
            <a:endParaRPr lang="en-US" sz="1700" dirty="0"/>
          </a:p>
        </p:txBody>
      </p:sp>
      <p:graphicFrame>
        <p:nvGraphicFramePr>
          <p:cNvPr id="4" name="Table 3"/>
          <p:cNvGraphicFramePr>
            <a:graphicFrameLocks noGrp="1"/>
          </p:cNvGraphicFramePr>
          <p:nvPr>
            <p:extLst/>
          </p:nvPr>
        </p:nvGraphicFramePr>
        <p:xfrm>
          <a:off x="457200" y="1295400"/>
          <a:ext cx="8305800" cy="2020125"/>
        </p:xfrm>
        <a:graphic>
          <a:graphicData uri="http://schemas.openxmlformats.org/drawingml/2006/table">
            <a:tbl>
              <a:tblPr/>
              <a:tblGrid>
                <a:gridCol w="3053862">
                  <a:extLst>
                    <a:ext uri="{9D8B030D-6E8A-4147-A177-3AD203B41FA5}">
                      <a16:colId xmlns:a16="http://schemas.microsoft.com/office/drawing/2014/main" xmlns="" val="3219215012"/>
                    </a:ext>
                  </a:extLst>
                </a:gridCol>
                <a:gridCol w="2203938">
                  <a:extLst>
                    <a:ext uri="{9D8B030D-6E8A-4147-A177-3AD203B41FA5}">
                      <a16:colId xmlns:a16="http://schemas.microsoft.com/office/drawing/2014/main" xmlns="" val="908060419"/>
                    </a:ext>
                  </a:extLst>
                </a:gridCol>
                <a:gridCol w="1295400">
                  <a:extLst>
                    <a:ext uri="{9D8B030D-6E8A-4147-A177-3AD203B41FA5}">
                      <a16:colId xmlns:a16="http://schemas.microsoft.com/office/drawing/2014/main" xmlns="" val="1984877459"/>
                    </a:ext>
                  </a:extLst>
                </a:gridCol>
                <a:gridCol w="17526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539603">
                <a:tc>
                  <a:txBody>
                    <a:bodyPr/>
                    <a:lstStyle/>
                    <a:p>
                      <a:pPr algn="l" fontAlgn="b"/>
                      <a:r>
                        <a:rPr lang="en-US" sz="1400" b="0" i="0" u="none" strike="noStrike" dirty="0" err="1" smtClean="0">
                          <a:solidFill>
                            <a:srgbClr val="000000"/>
                          </a:solidFill>
                          <a:effectLst/>
                          <a:latin typeface="Arial" panose="020B0604020202020204" pitchFamily="34" charset="0"/>
                        </a:rPr>
                        <a:t>Conflict.Attack.FirearmAttack</a:t>
                      </a:r>
                      <a:r>
                        <a:rPr lang="en-US" sz="1400" b="0" i="0" u="none" strike="noStrike" dirty="0" smtClean="0">
                          <a:solidFill>
                            <a:srgbClr val="000000"/>
                          </a:solidFill>
                          <a:effectLst/>
                          <a:latin typeface="Arial" panose="020B0604020202020204" pitchFamily="34" charset="0"/>
                        </a:rPr>
                        <a:t>-Attacker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attacked…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370037">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-Target</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Demonstrators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a:t>
                      </a:r>
                      <a:r>
                        <a:rPr lang="en-US" sz="1400" b="0" i="0" u="none" strike="noStrike" dirty="0" err="1" smtClean="0">
                          <a:solidFill>
                            <a:srgbClr val="000000"/>
                          </a:solidFill>
                          <a:effectLst/>
                          <a:latin typeface="Arial" panose="020B0604020202020204" pitchFamily="34" charset="0"/>
                        </a:rPr>
                        <a:t>Maidan</a:t>
                      </a:r>
                      <a:r>
                        <a:rPr lang="en-US" sz="1400" b="0" i="0" u="none" strike="noStrike" dirty="0" smtClean="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protesters</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888088">
                <a:tc>
                  <a:txBody>
                    <a:bodyPr/>
                    <a:lstStyle/>
                    <a:p>
                      <a:pPr algn="l" fontAlgn="b"/>
                      <a:r>
                        <a:rPr lang="en-US" sz="1400" b="0" i="0" u="none" strike="noStrike" dirty="0" err="1">
                          <a:solidFill>
                            <a:srgbClr val="000000"/>
                          </a:solidFill>
                          <a:effectLst/>
                          <a:latin typeface="Arial" panose="020B0604020202020204" pitchFamily="34" charset="0"/>
                        </a:rPr>
                        <a:t>Conflict.Attack.FirearmAttack</a:t>
                      </a:r>
                      <a:r>
                        <a:rPr lang="en-US" sz="1400" b="0" i="0" u="none" strike="noStrike" dirty="0">
                          <a:solidFill>
                            <a:srgbClr val="000000"/>
                          </a:solidFill>
                          <a:effectLst/>
                          <a:latin typeface="Arial" panose="020B0604020202020204" pitchFamily="34" charset="0"/>
                        </a:rPr>
                        <a:t>-Place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6" name="Picture 5"/>
          <p:cNvPicPr>
            <a:picLocks noChangeAspect="1"/>
          </p:cNvPicPr>
          <p:nvPr/>
        </p:nvPicPr>
        <p:blipFill>
          <a:blip r:embed="rId3"/>
          <a:stretch>
            <a:fillRect/>
          </a:stretch>
        </p:blipFill>
        <p:spPr>
          <a:xfrm>
            <a:off x="7086600" y="2493837"/>
            <a:ext cx="1409700" cy="764762"/>
          </a:xfrm>
          <a:prstGeom prst="rect">
            <a:avLst/>
          </a:prstGeom>
        </p:spPr>
      </p:pic>
      <p:sp>
        <p:nvSpPr>
          <p:cNvPr id="12" name="Rounded Rectangle 11"/>
          <p:cNvSpPr/>
          <p:nvPr/>
        </p:nvSpPr>
        <p:spPr bwMode="auto">
          <a:xfrm>
            <a:off x="492369" y="3429000"/>
            <a:ext cx="8370277" cy="685800"/>
          </a:xfrm>
          <a:prstGeom prst="roundRect">
            <a:avLst/>
          </a:prstGeom>
          <a:noFill/>
          <a:ln w="317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3" name="Oval 12"/>
          <p:cNvSpPr/>
          <p:nvPr/>
        </p:nvSpPr>
        <p:spPr bwMode="auto">
          <a:xfrm>
            <a:off x="762000" y="6248401"/>
            <a:ext cx="2133600" cy="437738"/>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25199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br>
              <a:rPr lang="en-US" dirty="0" smtClean="0"/>
            </a:br>
            <a:r>
              <a:rPr lang="en-US" dirty="0" smtClean="0"/>
              <a:t>Effects of Leniency</a:t>
            </a:r>
            <a:endParaRPr lang="en-US" dirty="0"/>
          </a:p>
        </p:txBody>
      </p:sp>
      <p:sp>
        <p:nvSpPr>
          <p:cNvPr id="9" name="Content Placeholder 7"/>
          <p:cNvSpPr>
            <a:spLocks noGrp="1"/>
          </p:cNvSpPr>
          <p:nvPr>
            <p:ph idx="1"/>
          </p:nvPr>
        </p:nvSpPr>
        <p:spPr>
          <a:xfrm>
            <a:off x="457200" y="1295400"/>
            <a:ext cx="8229600" cy="4953000"/>
          </a:xfrm>
        </p:spPr>
        <p:txBody>
          <a:bodyPr/>
          <a:lstStyle/>
          <a:p>
            <a:r>
              <a:rPr lang="en-US" sz="2000" dirty="0" smtClean="0"/>
              <a:t>Lenient graph assessment affects hypothesis assessment</a:t>
            </a:r>
          </a:p>
          <a:p>
            <a:pPr lvl="1"/>
            <a:r>
              <a:rPr lang="en-US" sz="1700" dirty="0" smtClean="0"/>
              <a:t>Hypotheses populated with leniently assessed graph responses</a:t>
            </a:r>
          </a:p>
          <a:p>
            <a:r>
              <a:rPr lang="en-US" sz="2000" dirty="0" smtClean="0"/>
              <a:t>Lenient graph example from earlier</a:t>
            </a:r>
          </a:p>
          <a:p>
            <a:pPr lvl="1"/>
            <a:r>
              <a:rPr lang="en-US" sz="1700" dirty="0" err="1" smtClean="0"/>
              <a:t>Conflict.Attack.SetFire_Target</a:t>
            </a:r>
            <a:endParaRPr lang="en-US" sz="1700" dirty="0"/>
          </a:p>
          <a:p>
            <a:pPr lvl="2"/>
            <a:r>
              <a:rPr lang="en-US" dirty="0" smtClean="0"/>
              <a:t>Predicate justification:</a:t>
            </a:r>
          </a:p>
          <a:p>
            <a:pPr lvl="3"/>
            <a:r>
              <a:rPr lang="en-US" i="1" dirty="0" smtClean="0">
                <a:latin typeface="Lucida Console" panose="020B0609040504020204" pitchFamily="49" charset="0"/>
              </a:rPr>
              <a:t>throws </a:t>
            </a:r>
            <a:r>
              <a:rPr lang="en-US" i="1" dirty="0">
                <a:latin typeface="Lucida Console" panose="020B0609040504020204" pitchFamily="49" charset="0"/>
              </a:rPr>
              <a:t>a petrol bomb at the trade union building in </a:t>
            </a:r>
            <a:r>
              <a:rPr lang="en-US" i="1" dirty="0" smtClean="0">
                <a:latin typeface="Lucida Console" panose="020B0609040504020204" pitchFamily="49" charset="0"/>
              </a:rPr>
              <a:t>Odessa</a:t>
            </a:r>
          </a:p>
          <a:p>
            <a:pPr lvl="2"/>
            <a:r>
              <a:rPr lang="en-US" dirty="0" smtClean="0"/>
              <a:t>Object justification:</a:t>
            </a:r>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r>
              <a:rPr lang="en-US" dirty="0" smtClean="0"/>
              <a:t>Object marked correct for Target role (</a:t>
            </a:r>
            <a:r>
              <a:rPr lang="en-US" dirty="0" err="1" smtClean="0"/>
              <a:t>coreferent</a:t>
            </a:r>
            <a:r>
              <a:rPr lang="en-US" dirty="0" smtClean="0"/>
              <a:t> with “trade union building”)</a:t>
            </a:r>
          </a:p>
        </p:txBody>
      </p:sp>
      <p:pic>
        <p:nvPicPr>
          <p:cNvPr id="10" name="Picture 9"/>
          <p:cNvPicPr>
            <a:picLocks noChangeAspect="1"/>
          </p:cNvPicPr>
          <p:nvPr/>
        </p:nvPicPr>
        <p:blipFill rotWithShape="1">
          <a:blip r:embed="rId3"/>
          <a:srcRect l="19854" r="2470" b="17129"/>
          <a:stretch/>
        </p:blipFill>
        <p:spPr>
          <a:xfrm>
            <a:off x="1371600" y="3886200"/>
            <a:ext cx="2971800" cy="1782855"/>
          </a:xfrm>
          <a:prstGeom prst="rect">
            <a:avLst/>
          </a:prstGeom>
        </p:spPr>
      </p:pic>
    </p:spTree>
    <p:extLst>
      <p:ext uri="{BB962C8B-B14F-4D97-AF65-F5344CB8AC3E}">
        <p14:creationId xmlns:p14="http://schemas.microsoft.com/office/powerpoint/2010/main" val="35869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br>
              <a:rPr lang="en-US" dirty="0" smtClean="0"/>
            </a:br>
            <a:r>
              <a:rPr lang="en-US" dirty="0" smtClean="0"/>
              <a:t>Effects of Leniency</a:t>
            </a:r>
            <a:endParaRPr lang="en-US" dirty="0"/>
          </a:p>
        </p:txBody>
      </p:sp>
      <p:sp>
        <p:nvSpPr>
          <p:cNvPr id="5" name="Content Placeholder 4"/>
          <p:cNvSpPr>
            <a:spLocks noGrp="1"/>
          </p:cNvSpPr>
          <p:nvPr>
            <p:ph idx="1"/>
          </p:nvPr>
        </p:nvSpPr>
        <p:spPr>
          <a:xfrm>
            <a:off x="457200" y="4419600"/>
            <a:ext cx="8229600" cy="1828800"/>
          </a:xfrm>
        </p:spPr>
        <p:txBody>
          <a:bodyPr/>
          <a:lstStyle/>
          <a:p>
            <a:r>
              <a:rPr lang="en-US" dirty="0" smtClean="0"/>
              <a:t>Entity type (not known during graph assessment)</a:t>
            </a:r>
            <a:endParaRPr lang="en-US" dirty="0"/>
          </a:p>
          <a:p>
            <a:pPr lvl="1"/>
            <a:r>
              <a:rPr lang="en-US" dirty="0" smtClean="0"/>
              <a:t>Image is a correct Target for “trade union building”</a:t>
            </a:r>
          </a:p>
          <a:p>
            <a:pPr lvl="2"/>
            <a:r>
              <a:rPr lang="en-US" dirty="0" smtClean="0"/>
              <a:t>Not for a </a:t>
            </a:r>
            <a:r>
              <a:rPr lang="en-US" dirty="0" err="1" smtClean="0"/>
              <a:t>PER.Protester</a:t>
            </a:r>
            <a:endParaRPr lang="en-US" dirty="0"/>
          </a:p>
          <a:p>
            <a:pPr lvl="1"/>
            <a:r>
              <a:rPr lang="en-US" dirty="0" smtClean="0"/>
              <a:t>Similarly, Odessa is a correct Place for that same justification</a:t>
            </a:r>
          </a:p>
          <a:p>
            <a:pPr lvl="2"/>
            <a:r>
              <a:rPr lang="en-US" dirty="0" smtClean="0"/>
              <a:t>But entity type is </a:t>
            </a:r>
            <a:r>
              <a:rPr lang="en-US" dirty="0" err="1" smtClean="0"/>
              <a:t>FAC.Structure.Plaza</a:t>
            </a:r>
            <a:endParaRPr lang="en-US" dirty="0"/>
          </a:p>
        </p:txBody>
      </p:sp>
      <p:sp>
        <p:nvSpPr>
          <p:cNvPr id="4" name="Content Placeholder 4"/>
          <p:cNvSpPr txBox="1">
            <a:spLocks/>
          </p:cNvSpPr>
          <p:nvPr/>
        </p:nvSpPr>
        <p:spPr bwMode="auto">
          <a:xfrm>
            <a:off x="457200" y="1295400"/>
            <a:ext cx="8229600" cy="205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pPr marL="285750" lvl="2" indent="-285750">
              <a:spcBef>
                <a:spcPts val="800"/>
              </a:spcBef>
              <a:buSzPct val="60000"/>
              <a:buFont typeface="Wingdings" charset="0"/>
              <a:buChar char="u"/>
            </a:pPr>
            <a:endParaRPr lang="en-US" kern="0" dirty="0">
              <a:solidFill>
                <a:srgbClr val="FF0000"/>
              </a:solidFill>
            </a:endParaRPr>
          </a:p>
        </p:txBody>
      </p:sp>
      <p:graphicFrame>
        <p:nvGraphicFramePr>
          <p:cNvPr id="7" name="Table 6"/>
          <p:cNvGraphicFramePr>
            <a:graphicFrameLocks noGrp="1"/>
          </p:cNvGraphicFramePr>
          <p:nvPr>
            <p:extLst/>
          </p:nvPr>
        </p:nvGraphicFramePr>
        <p:xfrm>
          <a:off x="457200" y="1295400"/>
          <a:ext cx="8305800" cy="2971800"/>
        </p:xfrm>
        <a:graphic>
          <a:graphicData uri="http://schemas.openxmlformats.org/drawingml/2006/table">
            <a:tbl>
              <a:tblPr/>
              <a:tblGrid>
                <a:gridCol w="2667000">
                  <a:extLst>
                    <a:ext uri="{9D8B030D-6E8A-4147-A177-3AD203B41FA5}">
                      <a16:colId xmlns:a16="http://schemas.microsoft.com/office/drawing/2014/main" xmlns="" val="3219215012"/>
                    </a:ext>
                  </a:extLst>
                </a:gridCol>
                <a:gridCol w="2133600">
                  <a:extLst>
                    <a:ext uri="{9D8B030D-6E8A-4147-A177-3AD203B41FA5}">
                      <a16:colId xmlns:a16="http://schemas.microsoft.com/office/drawing/2014/main" xmlns="" val="908060419"/>
                    </a:ext>
                  </a:extLst>
                </a:gridCol>
                <a:gridCol w="1676400">
                  <a:extLst>
                    <a:ext uri="{9D8B030D-6E8A-4147-A177-3AD203B41FA5}">
                      <a16:colId xmlns:a16="http://schemas.microsoft.com/office/drawing/2014/main" xmlns="" val="1984877459"/>
                    </a:ext>
                  </a:extLst>
                </a:gridCol>
                <a:gridCol w="18288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539603">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set fire to the trade union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10668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Conflict.Attack.SetFire_Target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11430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Odessa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6" name="Picture 5"/>
          <p:cNvPicPr>
            <a:picLocks noChangeAspect="1"/>
          </p:cNvPicPr>
          <p:nvPr/>
        </p:nvPicPr>
        <p:blipFill rotWithShape="1">
          <a:blip r:embed="rId3"/>
          <a:srcRect l="19854" r="6169" b="17129"/>
          <a:stretch/>
        </p:blipFill>
        <p:spPr>
          <a:xfrm>
            <a:off x="5334000" y="2116458"/>
            <a:ext cx="1524000" cy="959999"/>
          </a:xfrm>
          <a:prstGeom prst="rect">
            <a:avLst/>
          </a:prstGeom>
        </p:spPr>
      </p:pic>
      <p:sp>
        <p:nvSpPr>
          <p:cNvPr id="8"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42295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br>
              <a:rPr lang="en-US" dirty="0" smtClean="0"/>
            </a:br>
            <a:r>
              <a:rPr lang="en-US" dirty="0" smtClean="0"/>
              <a:t>Effects of Leniency</a:t>
            </a:r>
            <a:endParaRPr lang="en-US" dirty="0"/>
          </a:p>
        </p:txBody>
      </p:sp>
      <p:sp>
        <p:nvSpPr>
          <p:cNvPr id="5" name="Content Placeholder 4"/>
          <p:cNvSpPr>
            <a:spLocks noGrp="1"/>
          </p:cNvSpPr>
          <p:nvPr>
            <p:ph idx="1"/>
          </p:nvPr>
        </p:nvSpPr>
        <p:spPr>
          <a:xfrm>
            <a:off x="457200" y="4419600"/>
            <a:ext cx="8229600" cy="1828800"/>
          </a:xfrm>
        </p:spPr>
        <p:txBody>
          <a:bodyPr/>
          <a:lstStyle/>
          <a:p>
            <a:r>
              <a:rPr lang="en-US" dirty="0"/>
              <a:t>Relevance</a:t>
            </a:r>
          </a:p>
          <a:p>
            <a:pPr lvl="1"/>
            <a:r>
              <a:rPr lang="en-US" dirty="0"/>
              <a:t>Generally, not a problem</a:t>
            </a:r>
          </a:p>
          <a:p>
            <a:pPr lvl="1"/>
            <a:r>
              <a:rPr lang="en-US" dirty="0"/>
              <a:t>Don’t need to disambiguate entities for relevance, </a:t>
            </a:r>
            <a:r>
              <a:rPr lang="en-US" dirty="0" smtClean="0"/>
              <a:t>typically</a:t>
            </a:r>
            <a:endParaRPr lang="en-US" dirty="0"/>
          </a:p>
        </p:txBody>
      </p:sp>
      <p:sp>
        <p:nvSpPr>
          <p:cNvPr id="4" name="Content Placeholder 4"/>
          <p:cNvSpPr txBox="1">
            <a:spLocks/>
          </p:cNvSpPr>
          <p:nvPr/>
        </p:nvSpPr>
        <p:spPr bwMode="auto">
          <a:xfrm>
            <a:off x="457200" y="1295400"/>
            <a:ext cx="8229600" cy="205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pPr marL="285750" lvl="2" indent="-285750">
              <a:spcBef>
                <a:spcPts val="800"/>
              </a:spcBef>
              <a:buSzPct val="60000"/>
              <a:buFont typeface="Wingdings" charset="0"/>
              <a:buChar char="u"/>
            </a:pPr>
            <a:endParaRPr lang="en-US" kern="0" dirty="0">
              <a:solidFill>
                <a:srgbClr val="FF0000"/>
              </a:solidFill>
            </a:endParaRPr>
          </a:p>
        </p:txBody>
      </p:sp>
      <p:graphicFrame>
        <p:nvGraphicFramePr>
          <p:cNvPr id="7" name="Table 6"/>
          <p:cNvGraphicFramePr>
            <a:graphicFrameLocks noGrp="1"/>
          </p:cNvGraphicFramePr>
          <p:nvPr>
            <p:extLst/>
          </p:nvPr>
        </p:nvGraphicFramePr>
        <p:xfrm>
          <a:off x="457200" y="1295400"/>
          <a:ext cx="8305800" cy="2971800"/>
        </p:xfrm>
        <a:graphic>
          <a:graphicData uri="http://schemas.openxmlformats.org/drawingml/2006/table">
            <a:tbl>
              <a:tblPr/>
              <a:tblGrid>
                <a:gridCol w="2667000">
                  <a:extLst>
                    <a:ext uri="{9D8B030D-6E8A-4147-A177-3AD203B41FA5}">
                      <a16:colId xmlns:a16="http://schemas.microsoft.com/office/drawing/2014/main" xmlns="" val="3219215012"/>
                    </a:ext>
                  </a:extLst>
                </a:gridCol>
                <a:gridCol w="2133600">
                  <a:extLst>
                    <a:ext uri="{9D8B030D-6E8A-4147-A177-3AD203B41FA5}">
                      <a16:colId xmlns:a16="http://schemas.microsoft.com/office/drawing/2014/main" xmlns="" val="908060419"/>
                    </a:ext>
                  </a:extLst>
                </a:gridCol>
                <a:gridCol w="1676400">
                  <a:extLst>
                    <a:ext uri="{9D8B030D-6E8A-4147-A177-3AD203B41FA5}">
                      <a16:colId xmlns:a16="http://schemas.microsoft.com/office/drawing/2014/main" xmlns="" val="1984877459"/>
                    </a:ext>
                  </a:extLst>
                </a:gridCol>
                <a:gridCol w="18288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539603">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set fire to the trade union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10668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Conflict.Attack.SetFire_Target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11430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Odessa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6" name="Picture 5"/>
          <p:cNvPicPr>
            <a:picLocks noChangeAspect="1"/>
          </p:cNvPicPr>
          <p:nvPr/>
        </p:nvPicPr>
        <p:blipFill rotWithShape="1">
          <a:blip r:embed="rId3"/>
          <a:srcRect l="19854" r="6169" b="17129"/>
          <a:stretch/>
        </p:blipFill>
        <p:spPr>
          <a:xfrm>
            <a:off x="5334000" y="2116458"/>
            <a:ext cx="1524000" cy="959999"/>
          </a:xfrm>
          <a:prstGeom prst="rect">
            <a:avLst/>
          </a:prstGeom>
        </p:spPr>
      </p:pic>
      <p:sp>
        <p:nvSpPr>
          <p:cNvPr id="8"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6555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br>
              <a:rPr lang="en-US" dirty="0" smtClean="0"/>
            </a:br>
            <a:r>
              <a:rPr lang="en-US" dirty="0" smtClean="0"/>
              <a:t>Effects of Leniency</a:t>
            </a:r>
            <a:endParaRPr lang="en-US" dirty="0"/>
          </a:p>
        </p:txBody>
      </p:sp>
      <p:sp>
        <p:nvSpPr>
          <p:cNvPr id="5" name="Content Placeholder 4"/>
          <p:cNvSpPr>
            <a:spLocks noGrp="1"/>
          </p:cNvSpPr>
          <p:nvPr>
            <p:ph idx="1"/>
          </p:nvPr>
        </p:nvSpPr>
        <p:spPr>
          <a:xfrm>
            <a:off x="457200" y="4419600"/>
            <a:ext cx="8229600" cy="1828800"/>
          </a:xfrm>
        </p:spPr>
        <p:txBody>
          <a:bodyPr/>
          <a:lstStyle/>
          <a:p>
            <a:r>
              <a:rPr lang="en-US" dirty="0" smtClean="0"/>
              <a:t>Coherence</a:t>
            </a:r>
            <a:endParaRPr lang="en-US" dirty="0"/>
          </a:p>
          <a:p>
            <a:pPr lvl="1"/>
            <a:r>
              <a:rPr lang="en-US" dirty="0" smtClean="0"/>
              <a:t>Target is the building, but is the argument actually the PER?</a:t>
            </a:r>
          </a:p>
          <a:p>
            <a:pPr lvl="1"/>
            <a:r>
              <a:rPr lang="en-US" dirty="0" smtClean="0"/>
              <a:t>Judge coherence against other PERs involved, or against other Targets?</a:t>
            </a:r>
          </a:p>
          <a:p>
            <a:pPr lvl="1"/>
            <a:r>
              <a:rPr lang="en-US" dirty="0"/>
              <a:t>Hard to determine coherence when entities can’t be </a:t>
            </a:r>
            <a:r>
              <a:rPr lang="en-US" dirty="0" smtClean="0"/>
              <a:t>disambiguated</a:t>
            </a:r>
            <a:endParaRPr lang="en-US" dirty="0"/>
          </a:p>
        </p:txBody>
      </p:sp>
      <p:sp>
        <p:nvSpPr>
          <p:cNvPr id="6" name="Content Placeholder 4"/>
          <p:cNvSpPr txBox="1">
            <a:spLocks/>
          </p:cNvSpPr>
          <p:nvPr/>
        </p:nvSpPr>
        <p:spPr bwMode="auto">
          <a:xfrm>
            <a:off x="457200" y="1295400"/>
            <a:ext cx="8229600" cy="205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pPr marL="285750" lvl="2" indent="-285750">
              <a:spcBef>
                <a:spcPts val="800"/>
              </a:spcBef>
              <a:buSzPct val="60000"/>
              <a:buFont typeface="Wingdings" charset="0"/>
              <a:buChar char="u"/>
            </a:pPr>
            <a:endParaRPr lang="en-US" kern="0" dirty="0">
              <a:solidFill>
                <a:srgbClr val="FF0000"/>
              </a:solidFill>
            </a:endParaRPr>
          </a:p>
        </p:txBody>
      </p:sp>
      <p:graphicFrame>
        <p:nvGraphicFramePr>
          <p:cNvPr id="7" name="Table 6"/>
          <p:cNvGraphicFramePr>
            <a:graphicFrameLocks noGrp="1"/>
          </p:cNvGraphicFramePr>
          <p:nvPr>
            <p:extLst/>
          </p:nvPr>
        </p:nvGraphicFramePr>
        <p:xfrm>
          <a:off x="457200" y="1295400"/>
          <a:ext cx="8305800" cy="2971800"/>
        </p:xfrm>
        <a:graphic>
          <a:graphicData uri="http://schemas.openxmlformats.org/drawingml/2006/table">
            <a:tbl>
              <a:tblPr/>
              <a:tblGrid>
                <a:gridCol w="2667000">
                  <a:extLst>
                    <a:ext uri="{9D8B030D-6E8A-4147-A177-3AD203B41FA5}">
                      <a16:colId xmlns:a16="http://schemas.microsoft.com/office/drawing/2014/main" xmlns="" val="3219215012"/>
                    </a:ext>
                  </a:extLst>
                </a:gridCol>
                <a:gridCol w="2133600">
                  <a:extLst>
                    <a:ext uri="{9D8B030D-6E8A-4147-A177-3AD203B41FA5}">
                      <a16:colId xmlns:a16="http://schemas.microsoft.com/office/drawing/2014/main" xmlns="" val="908060419"/>
                    </a:ext>
                  </a:extLst>
                </a:gridCol>
                <a:gridCol w="1676400">
                  <a:extLst>
                    <a:ext uri="{9D8B030D-6E8A-4147-A177-3AD203B41FA5}">
                      <a16:colId xmlns:a16="http://schemas.microsoft.com/office/drawing/2014/main" xmlns="" val="1984877459"/>
                    </a:ext>
                  </a:extLst>
                </a:gridCol>
                <a:gridCol w="18288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539603">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set fire to the trade union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10668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Conflict.Attack.SetFire_Target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11430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Odessa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8" name="Picture 7"/>
          <p:cNvPicPr>
            <a:picLocks noChangeAspect="1"/>
          </p:cNvPicPr>
          <p:nvPr/>
        </p:nvPicPr>
        <p:blipFill rotWithShape="1">
          <a:blip r:embed="rId3"/>
          <a:srcRect l="19854" r="6169" b="17129"/>
          <a:stretch/>
        </p:blipFill>
        <p:spPr>
          <a:xfrm>
            <a:off x="5334000" y="2116458"/>
            <a:ext cx="1524000" cy="959999"/>
          </a:xfrm>
          <a:prstGeom prst="rect">
            <a:avLst/>
          </a:prstGeom>
        </p:spPr>
      </p:pic>
      <p:sp>
        <p:nvSpPr>
          <p:cNvPr id="9"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479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br>
              <a:rPr lang="en-US" dirty="0" smtClean="0"/>
            </a:br>
            <a:r>
              <a:rPr lang="en-US" dirty="0" smtClean="0"/>
              <a:t>Effects of Leniency</a:t>
            </a:r>
            <a:endParaRPr lang="en-US" dirty="0"/>
          </a:p>
        </p:txBody>
      </p:sp>
      <p:sp>
        <p:nvSpPr>
          <p:cNvPr id="5" name="Content Placeholder 4"/>
          <p:cNvSpPr>
            <a:spLocks noGrp="1"/>
          </p:cNvSpPr>
          <p:nvPr>
            <p:ph idx="1"/>
          </p:nvPr>
        </p:nvSpPr>
        <p:spPr>
          <a:xfrm>
            <a:off x="457200" y="4419600"/>
            <a:ext cx="8229600" cy="1828800"/>
          </a:xfrm>
        </p:spPr>
        <p:txBody>
          <a:bodyPr/>
          <a:lstStyle/>
          <a:p>
            <a:r>
              <a:rPr lang="en-US" dirty="0"/>
              <a:t>Coverage</a:t>
            </a:r>
          </a:p>
          <a:p>
            <a:pPr lvl="1"/>
            <a:r>
              <a:rPr lang="en-US" dirty="0" smtClean="0"/>
              <a:t>Which </a:t>
            </a:r>
            <a:r>
              <a:rPr lang="en-US" dirty="0"/>
              <a:t>entity is intended?</a:t>
            </a:r>
          </a:p>
          <a:p>
            <a:pPr lvl="2"/>
            <a:r>
              <a:rPr lang="en-US" dirty="0"/>
              <a:t>Link or don’t </a:t>
            </a:r>
            <a:r>
              <a:rPr lang="en-US" dirty="0" smtClean="0"/>
              <a:t>link to prevailing theory arguments? If so, which?</a:t>
            </a:r>
          </a:p>
          <a:p>
            <a:pPr lvl="2"/>
            <a:r>
              <a:rPr lang="en-US" dirty="0" smtClean="0"/>
              <a:t>Or link to multiple?</a:t>
            </a:r>
            <a:endParaRPr lang="en-US" dirty="0"/>
          </a:p>
        </p:txBody>
      </p:sp>
      <p:sp>
        <p:nvSpPr>
          <p:cNvPr id="6" name="Content Placeholder 4"/>
          <p:cNvSpPr txBox="1">
            <a:spLocks/>
          </p:cNvSpPr>
          <p:nvPr/>
        </p:nvSpPr>
        <p:spPr bwMode="auto">
          <a:xfrm>
            <a:off x="457200" y="1295400"/>
            <a:ext cx="8229600" cy="205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pPr marL="285750" lvl="2" indent="-285750">
              <a:spcBef>
                <a:spcPts val="800"/>
              </a:spcBef>
              <a:buSzPct val="60000"/>
              <a:buFont typeface="Wingdings" charset="0"/>
              <a:buChar char="u"/>
            </a:pPr>
            <a:endParaRPr lang="en-US" kern="0" dirty="0">
              <a:solidFill>
                <a:srgbClr val="FF0000"/>
              </a:solidFill>
            </a:endParaRPr>
          </a:p>
        </p:txBody>
      </p:sp>
      <p:graphicFrame>
        <p:nvGraphicFramePr>
          <p:cNvPr id="7" name="Table 6"/>
          <p:cNvGraphicFramePr>
            <a:graphicFrameLocks noGrp="1"/>
          </p:cNvGraphicFramePr>
          <p:nvPr>
            <p:extLst/>
          </p:nvPr>
        </p:nvGraphicFramePr>
        <p:xfrm>
          <a:off x="457200" y="1295400"/>
          <a:ext cx="8305800" cy="2971800"/>
        </p:xfrm>
        <a:graphic>
          <a:graphicData uri="http://schemas.openxmlformats.org/drawingml/2006/table">
            <a:tbl>
              <a:tblPr/>
              <a:tblGrid>
                <a:gridCol w="2667000">
                  <a:extLst>
                    <a:ext uri="{9D8B030D-6E8A-4147-A177-3AD203B41FA5}">
                      <a16:colId xmlns:a16="http://schemas.microsoft.com/office/drawing/2014/main" xmlns="" val="3219215012"/>
                    </a:ext>
                  </a:extLst>
                </a:gridCol>
                <a:gridCol w="2133600">
                  <a:extLst>
                    <a:ext uri="{9D8B030D-6E8A-4147-A177-3AD203B41FA5}">
                      <a16:colId xmlns:a16="http://schemas.microsoft.com/office/drawing/2014/main" xmlns="" val="908060419"/>
                    </a:ext>
                  </a:extLst>
                </a:gridCol>
                <a:gridCol w="1676400">
                  <a:extLst>
                    <a:ext uri="{9D8B030D-6E8A-4147-A177-3AD203B41FA5}">
                      <a16:colId xmlns:a16="http://schemas.microsoft.com/office/drawing/2014/main" xmlns="" val="1984877459"/>
                    </a:ext>
                  </a:extLst>
                </a:gridCol>
                <a:gridCol w="1828800">
                  <a:extLst>
                    <a:ext uri="{9D8B030D-6E8A-4147-A177-3AD203B41FA5}">
                      <a16:colId xmlns:a16="http://schemas.microsoft.com/office/drawing/2014/main" xmlns="" val="316447821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627349388"/>
                  </a:ext>
                </a:extLst>
              </a:tr>
              <a:tr h="539603">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set fire to the trade union house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1434396"/>
                  </a:ext>
                </a:extLst>
              </a:tr>
              <a:tr h="10668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Conflict.Attack.SetFire_Target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PER.Protester.Unspecified</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95332546"/>
                  </a:ext>
                </a:extLst>
              </a:tr>
              <a:tr h="1143000">
                <a:tc>
                  <a:txBody>
                    <a:bodyPr/>
                    <a:lstStyle/>
                    <a:p>
                      <a:pPr algn="l" fontAlgn="b"/>
                      <a:r>
                        <a:rPr lang="en-US" sz="1400" b="0" i="0" u="none" strike="noStrike" dirty="0" err="1" smtClean="0">
                          <a:solidFill>
                            <a:srgbClr val="000000"/>
                          </a:solidFill>
                          <a:effectLst/>
                          <a:latin typeface="Arial" panose="020B0604020202020204" pitchFamily="34" charset="0"/>
                        </a:rPr>
                        <a:t>Conflict.Attack.SetFire_Place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Odessa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3" indent="0" algn="l" defTabSz="914400" rtl="0" eaLnBrk="1" fontAlgn="b" latinLnBrk="0" hangingPunct="1">
                        <a:lnSpc>
                          <a:spcPct val="100000"/>
                        </a:lnSpc>
                        <a:spcBef>
                          <a:spcPts val="0"/>
                        </a:spcBef>
                        <a:spcAft>
                          <a:spcPts val="0"/>
                        </a:spcAft>
                        <a:buClrTx/>
                        <a:buSzTx/>
                        <a:buFontTx/>
                        <a:buNone/>
                        <a:tabLst/>
                        <a:defRPr/>
                      </a:pPr>
                      <a:r>
                        <a:rPr lang="en-US" sz="1400" i="0" dirty="0" smtClean="0">
                          <a:latin typeface="+mn-lt"/>
                        </a:rPr>
                        <a:t>throws a petrol bomb at the trade union building in Odessa</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223443811"/>
                  </a:ext>
                </a:extLst>
              </a:tr>
            </a:tbl>
          </a:graphicData>
        </a:graphic>
      </p:graphicFrame>
      <p:pic>
        <p:nvPicPr>
          <p:cNvPr id="8" name="Picture 7"/>
          <p:cNvPicPr>
            <a:picLocks noChangeAspect="1"/>
          </p:cNvPicPr>
          <p:nvPr/>
        </p:nvPicPr>
        <p:blipFill rotWithShape="1">
          <a:blip r:embed="rId3"/>
          <a:srcRect l="19854" r="6169" b="17129"/>
          <a:stretch/>
        </p:blipFill>
        <p:spPr>
          <a:xfrm>
            <a:off x="5334000" y="2116458"/>
            <a:ext cx="1524000" cy="959999"/>
          </a:xfrm>
          <a:prstGeom prst="rect">
            <a:avLst/>
          </a:prstGeom>
        </p:spPr>
      </p:pic>
      <p:sp>
        <p:nvSpPr>
          <p:cNvPr id="9"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5790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r>
              <a:rPr lang="en-US" dirty="0"/>
              <a:t> </a:t>
            </a:r>
            <a:r>
              <a:rPr lang="en-US" dirty="0" smtClean="0"/>
              <a:t>Challenges</a:t>
            </a:r>
            <a:endParaRPr lang="en-US" dirty="0"/>
          </a:p>
        </p:txBody>
      </p:sp>
      <p:sp>
        <p:nvSpPr>
          <p:cNvPr id="3" name="Content Placeholder 2"/>
          <p:cNvSpPr>
            <a:spLocks noGrp="1"/>
          </p:cNvSpPr>
          <p:nvPr>
            <p:ph idx="1"/>
          </p:nvPr>
        </p:nvSpPr>
        <p:spPr>
          <a:xfrm>
            <a:off x="457200" y="1143000"/>
            <a:ext cx="8458200" cy="5334000"/>
          </a:xfrm>
        </p:spPr>
        <p:txBody>
          <a:bodyPr/>
          <a:lstStyle/>
          <a:p>
            <a:pPr>
              <a:lnSpc>
                <a:spcPct val="90000"/>
              </a:lnSpc>
            </a:pPr>
            <a:r>
              <a:rPr lang="en-US" sz="2400" dirty="0" smtClean="0"/>
              <a:t>General issues</a:t>
            </a:r>
          </a:p>
          <a:p>
            <a:pPr lvl="1">
              <a:lnSpc>
                <a:spcPct val="90000"/>
              </a:lnSpc>
            </a:pPr>
            <a:r>
              <a:rPr lang="en-US" sz="2100" dirty="0" smtClean="0"/>
              <a:t>Coherence</a:t>
            </a:r>
            <a:r>
              <a:rPr lang="en-US" sz="2100" dirty="0"/>
              <a:t>, relevance, and coverage tasks </a:t>
            </a:r>
            <a:r>
              <a:rPr lang="en-US" sz="2100" dirty="0" smtClean="0"/>
              <a:t>designed </a:t>
            </a:r>
            <a:r>
              <a:rPr lang="en-US" sz="2100" dirty="0"/>
              <a:t>without access to actual system </a:t>
            </a:r>
            <a:r>
              <a:rPr lang="en-US" sz="2100" dirty="0" smtClean="0"/>
              <a:t>output</a:t>
            </a:r>
            <a:endParaRPr lang="en-US" sz="2100" dirty="0"/>
          </a:p>
          <a:p>
            <a:pPr lvl="2">
              <a:lnSpc>
                <a:spcPct val="90000"/>
              </a:lnSpc>
            </a:pPr>
            <a:r>
              <a:rPr lang="en-US" dirty="0" smtClean="0"/>
              <a:t>Tasks didn’t always align well to real hypotheses, as with the lenient examples</a:t>
            </a:r>
          </a:p>
          <a:p>
            <a:pPr lvl="1">
              <a:lnSpc>
                <a:spcPct val="90000"/>
              </a:lnSpc>
            </a:pPr>
            <a:r>
              <a:rPr lang="en-US" dirty="0" smtClean="0"/>
              <a:t>Many hypotheses nearly identical; workload highly repetitive</a:t>
            </a:r>
            <a:endParaRPr lang="en-US" sz="2400" dirty="0" smtClean="0"/>
          </a:p>
          <a:p>
            <a:r>
              <a:rPr lang="en-US" sz="2400" dirty="0" smtClean="0"/>
              <a:t>Relevance</a:t>
            </a:r>
            <a:endParaRPr lang="en-US" sz="2400" dirty="0"/>
          </a:p>
          <a:p>
            <a:pPr lvl="1"/>
            <a:r>
              <a:rPr lang="en-US" dirty="0" smtClean="0"/>
              <a:t>Almost </a:t>
            </a:r>
            <a:r>
              <a:rPr lang="en-US" dirty="0"/>
              <a:t>everything marked relevant</a:t>
            </a:r>
          </a:p>
          <a:p>
            <a:r>
              <a:rPr lang="en-US" sz="2400" dirty="0"/>
              <a:t>Coherence</a:t>
            </a:r>
          </a:p>
          <a:p>
            <a:pPr lvl="1"/>
            <a:r>
              <a:rPr lang="en-US" dirty="0"/>
              <a:t>For hypotheses w/ </a:t>
            </a:r>
            <a:r>
              <a:rPr lang="en-US" dirty="0" smtClean="0"/>
              <a:t>large number of edges</a:t>
            </a:r>
          </a:p>
          <a:p>
            <a:pPr lvl="2"/>
            <a:r>
              <a:rPr lang="en-US" dirty="0" smtClean="0"/>
              <a:t>Cognitive burden is large</a:t>
            </a:r>
          </a:p>
          <a:p>
            <a:pPr lvl="2"/>
            <a:r>
              <a:rPr lang="en-US" dirty="0" smtClean="0"/>
              <a:t>Difficult to determine what all requires comparison</a:t>
            </a:r>
            <a:endParaRPr lang="en-US" dirty="0"/>
          </a:p>
          <a:p>
            <a:pPr lvl="1"/>
            <a:r>
              <a:rPr lang="en-US" dirty="0" smtClean="0"/>
              <a:t>Many edges difficult to disambiguate (lenient examples)</a:t>
            </a:r>
            <a:endParaRPr lang="en-US" dirty="0"/>
          </a:p>
        </p:txBody>
      </p:sp>
      <p:sp>
        <p:nvSpPr>
          <p:cNvPr id="4"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9876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r>
              <a:rPr lang="en-US" dirty="0"/>
              <a:t> </a:t>
            </a:r>
            <a:r>
              <a:rPr lang="en-US" dirty="0" smtClean="0"/>
              <a:t>Difficulties</a:t>
            </a:r>
            <a:endParaRPr lang="en-US" dirty="0"/>
          </a:p>
        </p:txBody>
      </p:sp>
      <p:sp>
        <p:nvSpPr>
          <p:cNvPr id="3" name="Content Placeholder 2"/>
          <p:cNvSpPr>
            <a:spLocks noGrp="1"/>
          </p:cNvSpPr>
          <p:nvPr>
            <p:ph idx="1"/>
          </p:nvPr>
        </p:nvSpPr>
        <p:spPr>
          <a:xfrm>
            <a:off x="457200" y="1143000"/>
            <a:ext cx="8458200" cy="5334000"/>
          </a:xfrm>
        </p:spPr>
        <p:txBody>
          <a:bodyPr/>
          <a:lstStyle/>
          <a:p>
            <a:r>
              <a:rPr lang="en-US" sz="2800" dirty="0" smtClean="0"/>
              <a:t>Coverage</a:t>
            </a:r>
            <a:endParaRPr lang="en-US" sz="2800" dirty="0"/>
          </a:p>
          <a:p>
            <a:pPr lvl="1"/>
            <a:r>
              <a:rPr lang="en-US" sz="2800" dirty="0" smtClean="0"/>
              <a:t>More </a:t>
            </a:r>
            <a:r>
              <a:rPr lang="en-US" sz="2800" dirty="0"/>
              <a:t>time-consuming than expected</a:t>
            </a:r>
          </a:p>
          <a:p>
            <a:pPr lvl="2"/>
            <a:r>
              <a:rPr lang="en-US" sz="2400" dirty="0"/>
              <a:t>4</a:t>
            </a:r>
            <a:r>
              <a:rPr lang="en-US" sz="2400" dirty="0" smtClean="0"/>
              <a:t> </a:t>
            </a:r>
            <a:r>
              <a:rPr lang="en-US" sz="2400" dirty="0"/>
              <a:t>weeks (vs. ~1 week </a:t>
            </a:r>
            <a:r>
              <a:rPr lang="en-US" sz="2400" dirty="0" smtClean="0"/>
              <a:t>for both </a:t>
            </a:r>
            <a:r>
              <a:rPr lang="en-US" sz="2400" dirty="0"/>
              <a:t>relevance + </a:t>
            </a:r>
            <a:r>
              <a:rPr lang="en-US" sz="2400" dirty="0" smtClean="0"/>
              <a:t>coherence)</a:t>
            </a:r>
            <a:endParaRPr lang="en-US" sz="2400" dirty="0"/>
          </a:p>
          <a:p>
            <a:pPr lvl="1"/>
            <a:r>
              <a:rPr lang="en-US" sz="2800" dirty="0" smtClean="0"/>
              <a:t>Hypotheses </a:t>
            </a:r>
            <a:r>
              <a:rPr lang="en-US" sz="2800" dirty="0"/>
              <a:t>comprised of mixes of theories/topics</a:t>
            </a:r>
          </a:p>
          <a:p>
            <a:pPr lvl="2"/>
            <a:r>
              <a:rPr lang="en-US" sz="2400" dirty="0"/>
              <a:t>“Best matches” largely non-existent or only </a:t>
            </a:r>
            <a:r>
              <a:rPr lang="en-US" sz="2400" dirty="0" smtClean="0"/>
              <a:t>partial</a:t>
            </a:r>
          </a:p>
          <a:p>
            <a:pPr lvl="2"/>
            <a:r>
              <a:rPr lang="en-US" sz="2400" dirty="0" smtClean="0"/>
              <a:t>Assessors leniently linked arguments </a:t>
            </a:r>
            <a:r>
              <a:rPr lang="en-US" sz="2400" dirty="0"/>
              <a:t>across topics when no links were found within indicated topic</a:t>
            </a:r>
          </a:p>
          <a:p>
            <a:pPr lvl="2"/>
            <a:endParaRPr lang="en-US" sz="2400" dirty="0"/>
          </a:p>
        </p:txBody>
      </p:sp>
      <p:sp>
        <p:nvSpPr>
          <p:cNvPr id="4"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23613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98438"/>
            <a:ext cx="5943600" cy="792162"/>
          </a:xfrm>
        </p:spPr>
        <p:txBody>
          <a:bodyPr/>
          <a:lstStyle/>
          <a:p>
            <a:r>
              <a:rPr lang="en-US" dirty="0" smtClean="0"/>
              <a:t>Data Pipeline Overview</a:t>
            </a:r>
            <a:br>
              <a:rPr lang="en-US" dirty="0" smtClean="0"/>
            </a:br>
            <a:endParaRPr lang="en-US" dirty="0"/>
          </a:p>
        </p:txBody>
      </p:sp>
      <p:sp>
        <p:nvSpPr>
          <p:cNvPr id="3" name="Content Placeholder 2"/>
          <p:cNvSpPr>
            <a:spLocks noGrp="1"/>
          </p:cNvSpPr>
          <p:nvPr>
            <p:ph idx="1"/>
          </p:nvPr>
        </p:nvSpPr>
        <p:spPr>
          <a:xfrm>
            <a:off x="457200" y="1143000"/>
            <a:ext cx="8229600" cy="5410200"/>
          </a:xfrm>
        </p:spPr>
        <p:txBody>
          <a:bodyPr/>
          <a:lstStyle/>
          <a:p>
            <a:pPr marL="457200" indent="-457200">
              <a:buClr>
                <a:schemeClr val="tx1"/>
              </a:buClr>
              <a:buSzPct val="100000"/>
              <a:buFont typeface="+mj-lt"/>
              <a:buAutoNum type="arabicPeriod"/>
            </a:pPr>
            <a:r>
              <a:rPr lang="en-US" sz="2000" b="1" dirty="0" smtClean="0"/>
              <a:t>Updated topic model to guide annotation </a:t>
            </a:r>
            <a:r>
              <a:rPr lang="en-US" sz="2000" dirty="0" smtClean="0"/>
              <a:t/>
            </a:r>
            <a:br>
              <a:rPr lang="en-US" sz="2000" dirty="0" smtClean="0"/>
            </a:br>
            <a:endParaRPr lang="en-US" sz="2000" dirty="0" smtClean="0"/>
          </a:p>
          <a:p>
            <a:pPr marL="457200" indent="-457200">
              <a:buClr>
                <a:schemeClr val="tx1"/>
              </a:buClr>
              <a:buSzPct val="100000"/>
              <a:buFont typeface="+mj-lt"/>
              <a:buAutoNum type="arabicPeriod"/>
            </a:pPr>
            <a:endParaRPr lang="en-US" sz="2000" dirty="0" smtClean="0"/>
          </a:p>
          <a:p>
            <a:pPr marL="457200" indent="-457200">
              <a:buClr>
                <a:schemeClr val="tx1"/>
              </a:buClr>
              <a:buSzPct val="100000"/>
              <a:buFont typeface="+mj-lt"/>
              <a:buAutoNum type="arabicPeriod"/>
            </a:pPr>
            <a:endParaRPr lang="en-US" sz="2000" dirty="0" smtClean="0"/>
          </a:p>
          <a:p>
            <a:pPr marL="457200" indent="-457200">
              <a:buClr>
                <a:schemeClr val="tx1"/>
              </a:buClr>
              <a:buSzPct val="100000"/>
              <a:buFont typeface="+mj-lt"/>
              <a:buAutoNum type="arabicPeriod"/>
            </a:pPr>
            <a:endParaRPr lang="en-US" sz="2000" b="1" dirty="0" smtClean="0"/>
          </a:p>
          <a:p>
            <a:pPr marL="457200" indent="-457200">
              <a:buClr>
                <a:schemeClr val="tx1"/>
              </a:buClr>
              <a:buSzPct val="100000"/>
              <a:buFont typeface="+mj-lt"/>
              <a:buAutoNum type="arabicPeriod"/>
            </a:pPr>
            <a:r>
              <a:rPr lang="en-US" sz="2000" b="1" dirty="0" smtClean="0"/>
              <a:t>Build source data corpus</a:t>
            </a:r>
            <a:r>
              <a:rPr lang="en-US" sz="2000" dirty="0" smtClean="0"/>
              <a:t/>
            </a:r>
            <a:br>
              <a:rPr lang="en-US" sz="2000" dirty="0" smtClean="0"/>
            </a:br>
            <a:endParaRPr lang="en-US" sz="2000" dirty="0" smtClean="0"/>
          </a:p>
          <a:p>
            <a:pPr marL="457200" indent="-457200">
              <a:buClr>
                <a:schemeClr val="tx1"/>
              </a:buClr>
              <a:buSzPct val="100000"/>
              <a:buFont typeface="+mj-lt"/>
              <a:buAutoNum type="arabicPeriod"/>
            </a:pPr>
            <a:endParaRPr lang="en-US" sz="2000" b="1" dirty="0" smtClean="0"/>
          </a:p>
          <a:p>
            <a:pPr marL="457200" indent="-457200">
              <a:buClr>
                <a:schemeClr val="tx1"/>
              </a:buClr>
              <a:buSzPct val="100000"/>
              <a:buFont typeface="+mj-lt"/>
              <a:buAutoNum type="arabicPeriod"/>
            </a:pPr>
            <a:r>
              <a:rPr lang="en-US" sz="2000" b="1" dirty="0" smtClean="0"/>
              <a:t>Annotate salient knowledge elements (KEs) base mentions</a:t>
            </a:r>
          </a:p>
          <a:p>
            <a:pPr marL="457200" indent="-457200">
              <a:buClr>
                <a:schemeClr val="tx1"/>
              </a:buClr>
              <a:buSzPct val="100000"/>
              <a:buFont typeface="+mj-lt"/>
              <a:buAutoNum type="arabicPeriod"/>
            </a:pPr>
            <a:r>
              <a:rPr lang="en-US" sz="2000" b="1" dirty="0" smtClean="0"/>
              <a:t>Annotate additional mentions of salient KEs</a:t>
            </a:r>
          </a:p>
          <a:p>
            <a:pPr marL="457200" indent="-457200">
              <a:buClr>
                <a:schemeClr val="tx1"/>
              </a:buClr>
              <a:buSzPct val="100000"/>
              <a:buFont typeface="+mj-lt"/>
              <a:buAutoNum type="arabicPeriod"/>
            </a:pPr>
            <a:r>
              <a:rPr lang="en-US" sz="2000" b="1" dirty="0" smtClean="0"/>
              <a:t>Link KEs to KB, perform cross-document </a:t>
            </a:r>
            <a:r>
              <a:rPr lang="en-US" sz="2000" b="1" dirty="0" err="1" smtClean="0"/>
              <a:t>coreference</a:t>
            </a:r>
            <a:r>
              <a:rPr lang="en-US" sz="2000" b="1" dirty="0" smtClean="0"/>
              <a:t> for NILs</a:t>
            </a:r>
            <a:endParaRPr lang="en-US" sz="2000" dirty="0"/>
          </a:p>
          <a:p>
            <a:pPr marL="457200" indent="-457200">
              <a:buClr>
                <a:schemeClr val="tx1"/>
              </a:buClr>
              <a:buSzPct val="100000"/>
              <a:buFont typeface="+mj-lt"/>
              <a:buAutoNum type="arabicPeriod"/>
            </a:pPr>
            <a:r>
              <a:rPr lang="en-US" sz="2000" b="1" dirty="0" smtClean="0"/>
              <a:t>Assess system output for each task</a:t>
            </a:r>
            <a:endParaRPr lang="en-US" sz="2000" dirty="0" smtClean="0"/>
          </a:p>
        </p:txBody>
      </p:sp>
      <p:sp>
        <p:nvSpPr>
          <p:cNvPr id="5" name="Rectangle 4"/>
          <p:cNvSpPr/>
          <p:nvPr/>
        </p:nvSpPr>
        <p:spPr bwMode="auto">
          <a:xfrm>
            <a:off x="990600" y="1600199"/>
            <a:ext cx="7239000" cy="1355722"/>
          </a:xfrm>
          <a:prstGeom prst="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0"/>
              </a:spcBef>
              <a:spcAft>
                <a:spcPct val="0"/>
              </a:spcAft>
              <a:buFont typeface="Wingdings" panose="05000000000000000000" pitchFamily="2" charset="2"/>
              <a:buChar char="ü"/>
            </a:pPr>
            <a:r>
              <a:rPr lang="en-US" sz="2000" dirty="0" smtClean="0">
                <a:solidFill>
                  <a:srgbClr val="000000"/>
                </a:solidFill>
                <a:latin typeface="Arial" charset="0"/>
                <a:ea typeface="Arial" charset="0"/>
                <a:cs typeface="Arial" charset="0"/>
                <a:sym typeface="Gill Sans" charset="0"/>
              </a:rPr>
              <a:t>Title</a:t>
            </a:r>
            <a:r>
              <a:rPr lang="en-US" sz="2000" dirty="0">
                <a:solidFill>
                  <a:srgbClr val="000000"/>
                </a:solidFill>
                <a:latin typeface="Arial" charset="0"/>
                <a:ea typeface="Arial" charset="0"/>
                <a:cs typeface="Arial" charset="0"/>
                <a:sym typeface="Gill Sans" charset="0"/>
              </a:rPr>
              <a:t>, description, summary of expected info </a:t>
            </a:r>
            <a:r>
              <a:rPr lang="en-US" sz="2000" dirty="0" smtClean="0">
                <a:solidFill>
                  <a:srgbClr val="000000"/>
                </a:solidFill>
                <a:latin typeface="Arial" charset="0"/>
                <a:ea typeface="Arial" charset="0"/>
                <a:cs typeface="Arial" charset="0"/>
                <a:sym typeface="Gill Sans" charset="0"/>
              </a:rPr>
              <a:t>conflict</a:t>
            </a:r>
          </a:p>
          <a:p>
            <a:pPr marL="342900" indent="-342900" fontAlgn="base">
              <a:spcBef>
                <a:spcPct val="0"/>
              </a:spcBef>
              <a:spcAft>
                <a:spcPct val="0"/>
              </a:spcAft>
              <a:buFont typeface="Wingdings" panose="05000000000000000000" pitchFamily="2" charset="2"/>
              <a:buChar char="ü"/>
            </a:pPr>
            <a:r>
              <a:rPr lang="en-US" sz="2000" dirty="0" smtClean="0">
                <a:solidFill>
                  <a:srgbClr val="000000"/>
                </a:solidFill>
                <a:latin typeface="Arial" charset="0"/>
                <a:ea typeface="Arial" charset="0"/>
                <a:cs typeface="Arial" charset="0"/>
                <a:sym typeface="Gill Sans" charset="0"/>
              </a:rPr>
              <a:t>Natural </a:t>
            </a:r>
            <a:r>
              <a:rPr lang="en-US" sz="2000" dirty="0">
                <a:solidFill>
                  <a:srgbClr val="000000"/>
                </a:solidFill>
                <a:latin typeface="Arial" charset="0"/>
                <a:ea typeface="Arial" charset="0"/>
                <a:cs typeface="Arial" charset="0"/>
                <a:sym typeface="Gill Sans" charset="0"/>
              </a:rPr>
              <a:t>language </a:t>
            </a:r>
            <a:r>
              <a:rPr lang="en-US" sz="2000" dirty="0" smtClean="0">
                <a:solidFill>
                  <a:srgbClr val="000000"/>
                </a:solidFill>
                <a:latin typeface="Arial" charset="0"/>
                <a:ea typeface="Arial" charset="0"/>
                <a:cs typeface="Arial" charset="0"/>
                <a:sym typeface="Gill Sans" charset="0"/>
              </a:rPr>
              <a:t>queries</a:t>
            </a:r>
          </a:p>
          <a:p>
            <a:pPr marL="342900" indent="-342900" fontAlgn="base">
              <a:spcBef>
                <a:spcPct val="0"/>
              </a:spcBef>
              <a:spcAft>
                <a:spcPct val="0"/>
              </a:spcAft>
              <a:buFont typeface="Wingdings" panose="05000000000000000000" pitchFamily="2" charset="2"/>
              <a:buChar char="ü"/>
            </a:pPr>
            <a:r>
              <a:rPr lang="en-US" sz="2000" dirty="0" smtClean="0">
                <a:solidFill>
                  <a:srgbClr val="000000"/>
                </a:solidFill>
                <a:latin typeface="Arial" charset="0"/>
                <a:ea typeface="Arial" charset="0"/>
                <a:cs typeface="Arial" charset="0"/>
                <a:sym typeface="Gill Sans" charset="0"/>
              </a:rPr>
              <a:t>Natural language prevailing theories with matrix of expected KEs</a:t>
            </a:r>
          </a:p>
        </p:txBody>
      </p:sp>
      <p:sp>
        <p:nvSpPr>
          <p:cNvPr id="6" name="Rectangle 5"/>
          <p:cNvSpPr/>
          <p:nvPr/>
        </p:nvSpPr>
        <p:spPr bwMode="auto">
          <a:xfrm>
            <a:off x="990600" y="3505200"/>
            <a:ext cx="7239000" cy="685800"/>
          </a:xfrm>
          <a:prstGeom prst="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0"/>
              </a:spcBef>
              <a:spcAft>
                <a:spcPct val="0"/>
              </a:spcAft>
              <a:buFont typeface="Wingdings" panose="05000000000000000000" pitchFamily="2" charset="2"/>
              <a:buChar char="ü"/>
            </a:pPr>
            <a:r>
              <a:rPr lang="en-US" sz="2000" dirty="0" smtClean="0">
                <a:solidFill>
                  <a:srgbClr val="000000"/>
                </a:solidFill>
                <a:latin typeface="Arial" charset="0"/>
                <a:ea typeface="Arial" charset="0"/>
                <a:cs typeface="Arial" charset="0"/>
                <a:sym typeface="Gill Sans" charset="0"/>
              </a:rPr>
              <a:t>Select subset of 2018 data</a:t>
            </a:r>
          </a:p>
          <a:p>
            <a:pPr marL="342900" indent="-342900" fontAlgn="base">
              <a:spcBef>
                <a:spcPct val="0"/>
              </a:spcBef>
              <a:spcAft>
                <a:spcPct val="0"/>
              </a:spcAft>
              <a:buFont typeface="Wingdings" panose="05000000000000000000" pitchFamily="2" charset="2"/>
              <a:buChar char="ü"/>
            </a:pPr>
            <a:r>
              <a:rPr lang="en-US" sz="2000" dirty="0" smtClean="0">
                <a:solidFill>
                  <a:srgbClr val="000000"/>
                </a:solidFill>
                <a:latin typeface="Arial" charset="0"/>
                <a:ea typeface="Arial" charset="0"/>
                <a:cs typeface="Arial" charset="0"/>
                <a:sym typeface="Gill Sans" charset="0"/>
              </a:rPr>
              <a:t>Update documentation for uniformity</a:t>
            </a:r>
            <a:endParaRPr kumimoji="0" lang="en-US" sz="2000" b="0" i="0" u="none" strike="noStrike" cap="none" normalizeH="0" baseline="0" dirty="0" smtClean="0">
              <a:ln>
                <a:noFill/>
              </a:ln>
              <a:solidFill>
                <a:srgbClr val="000000"/>
              </a:solidFill>
              <a:effectLst/>
              <a:latin typeface="Arial" charset="0"/>
              <a:ea typeface="Arial" charset="0"/>
              <a:cs typeface="Arial" charset="0"/>
              <a:sym typeface="Gill Sans" charset="0"/>
            </a:endParaRPr>
          </a:p>
        </p:txBody>
      </p:sp>
      <p:sp>
        <p:nvSpPr>
          <p:cNvPr id="10" name="Footer Placeholder 3"/>
          <p:cNvSpPr>
            <a:spLocks noGrp="1"/>
          </p:cNvSpPr>
          <p:nvPr>
            <p:ph type="ftr" sz="quarter" idx="10"/>
          </p:nvPr>
        </p:nvSpPr>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22308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r>
              <a:rPr lang="en-US" dirty="0"/>
              <a:t> </a:t>
            </a:r>
            <a:r>
              <a:rPr lang="en-US" dirty="0" smtClean="0"/>
              <a:t>Difficulties</a:t>
            </a:r>
            <a:endParaRPr lang="en-US" dirty="0"/>
          </a:p>
        </p:txBody>
      </p:sp>
      <p:sp>
        <p:nvSpPr>
          <p:cNvPr id="3" name="Content Placeholder 2"/>
          <p:cNvSpPr>
            <a:spLocks noGrp="1"/>
          </p:cNvSpPr>
          <p:nvPr>
            <p:ph idx="1"/>
          </p:nvPr>
        </p:nvSpPr>
        <p:spPr>
          <a:xfrm>
            <a:off x="457200" y="1143000"/>
            <a:ext cx="8458200" cy="5334000"/>
          </a:xfrm>
        </p:spPr>
        <p:txBody>
          <a:bodyPr/>
          <a:lstStyle/>
          <a:p>
            <a:r>
              <a:rPr lang="en-US" sz="2800" dirty="0" smtClean="0"/>
              <a:t>“Swiss cheese” hypotheses</a:t>
            </a:r>
          </a:p>
          <a:p>
            <a:pPr lvl="1"/>
            <a:r>
              <a:rPr lang="en-US" sz="2400" dirty="0" smtClean="0"/>
              <a:t>Resulting from wrong graph responses</a:t>
            </a:r>
            <a:endParaRPr lang="en-US" sz="2400" dirty="0"/>
          </a:p>
          <a:p>
            <a:pPr lvl="1"/>
            <a:r>
              <a:rPr lang="en-US" sz="2400" dirty="0"/>
              <a:t>Many hypotheses are </a:t>
            </a:r>
            <a:r>
              <a:rPr lang="en-US" sz="2400" dirty="0" smtClean="0"/>
              <a:t>comprised </a:t>
            </a:r>
            <a:r>
              <a:rPr lang="en-US" sz="2400" dirty="0"/>
              <a:t>of </a:t>
            </a:r>
            <a:r>
              <a:rPr lang="en-US" sz="2400" dirty="0" smtClean="0"/>
              <a:t>disconnected “orphaned” arguments</a:t>
            </a:r>
          </a:p>
          <a:p>
            <a:pPr lvl="1"/>
            <a:r>
              <a:rPr lang="en-US" sz="2400" dirty="0" smtClean="0"/>
              <a:t>Affected all three tasks, but especially Coverage</a:t>
            </a:r>
            <a:endParaRPr lang="en-US" sz="2400" dirty="0"/>
          </a:p>
          <a:p>
            <a:pPr lvl="1"/>
            <a:r>
              <a:rPr lang="en-US" sz="2400" dirty="0"/>
              <a:t>Difficult to </a:t>
            </a:r>
            <a:r>
              <a:rPr lang="en-US" sz="2400" dirty="0" smtClean="0"/>
              <a:t>determine meaningful links to prevailing theories</a:t>
            </a:r>
          </a:p>
          <a:p>
            <a:pPr lvl="1"/>
            <a:r>
              <a:rPr lang="en-US" sz="2400" dirty="0" smtClean="0"/>
              <a:t>Impossible to link half-relations</a:t>
            </a:r>
          </a:p>
        </p:txBody>
      </p:sp>
      <p:sp>
        <p:nvSpPr>
          <p:cNvPr id="4"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6528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r>
              <a:rPr lang="en-US" dirty="0"/>
              <a:t> </a:t>
            </a:r>
            <a:r>
              <a:rPr lang="en-US" dirty="0" smtClean="0"/>
              <a:t>Difficulties</a:t>
            </a:r>
            <a:endParaRPr lang="en-US" dirty="0"/>
          </a:p>
        </p:txBody>
      </p:sp>
      <p:graphicFrame>
        <p:nvGraphicFramePr>
          <p:cNvPr id="5" name="Table 4"/>
          <p:cNvGraphicFramePr>
            <a:graphicFrameLocks noGrp="1"/>
          </p:cNvGraphicFramePr>
          <p:nvPr>
            <p:extLst/>
          </p:nvPr>
        </p:nvGraphicFramePr>
        <p:xfrm>
          <a:off x="426904" y="1752600"/>
          <a:ext cx="8305800" cy="3505200"/>
        </p:xfrm>
        <a:graphic>
          <a:graphicData uri="http://schemas.openxmlformats.org/drawingml/2006/table">
            <a:tbl>
              <a:tblPr/>
              <a:tblGrid>
                <a:gridCol w="3154496">
                  <a:extLst>
                    <a:ext uri="{9D8B030D-6E8A-4147-A177-3AD203B41FA5}">
                      <a16:colId xmlns:a16="http://schemas.microsoft.com/office/drawing/2014/main" xmlns="" val="3921777295"/>
                    </a:ext>
                  </a:extLst>
                </a:gridCol>
                <a:gridCol w="2255704">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r h="615802">
                <a:tc>
                  <a:txBody>
                    <a:bodyPr/>
                    <a:lstStyle/>
                    <a:p>
                      <a:pPr algn="l" fontAlgn="b"/>
                      <a:r>
                        <a:rPr lang="en-US" sz="1400" b="0" i="0" u="none" strike="noStrike" dirty="0" err="1" smtClean="0">
                          <a:solidFill>
                            <a:srgbClr val="000000"/>
                          </a:solidFill>
                          <a:effectLst/>
                          <a:latin typeface="Arial" panose="020B0604020202020204" pitchFamily="34" charset="0"/>
                        </a:rPr>
                        <a:t>Conflict.Attack.FirearmAttack_Attacker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PER.Combatant.Sniper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shot at the </a:t>
                      </a:r>
                      <a:r>
                        <a:rPr lang="en-US" sz="1400" b="0" i="0" u="none" strike="noStrike" dirty="0" err="1" smtClean="0">
                          <a:solidFill>
                            <a:srgbClr val="000000"/>
                          </a:solidFill>
                          <a:effectLst/>
                          <a:latin typeface="Arial" panose="020B0604020202020204" pitchFamily="34" charset="0"/>
                        </a:rPr>
                        <a:t>Maidan</a:t>
                      </a:r>
                      <a:r>
                        <a:rPr lang="en-US" sz="1400" b="0" i="0" u="none" strike="noStrike" baseline="0" dirty="0" smtClean="0">
                          <a:solidFill>
                            <a:srgbClr val="000000"/>
                          </a:solidFill>
                          <a:effectLst/>
                          <a:latin typeface="Arial" panose="020B0604020202020204" pitchFamily="34" charset="0"/>
                        </a:rPr>
                        <a:t> protesters</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246931945"/>
                  </a:ext>
                </a:extLst>
              </a:tr>
              <a:tr h="609601">
                <a:tc>
                  <a:txBody>
                    <a:bodyPr/>
                    <a:lstStyle/>
                    <a:p>
                      <a:pPr algn="l" fontAlgn="b"/>
                      <a:r>
                        <a:rPr lang="en-US" sz="1400" b="0" i="0" u="none" strike="noStrike" dirty="0" err="1" smtClean="0">
                          <a:solidFill>
                            <a:srgbClr val="000000"/>
                          </a:solidFill>
                          <a:effectLst/>
                          <a:latin typeface="Arial" panose="020B0604020202020204" pitchFamily="34" charset="0"/>
                        </a:rPr>
                        <a:t>Conflict.Attack.FirearmAttack</a:t>
                      </a:r>
                      <a:r>
                        <a:rPr lang="en-US" sz="1400" b="0" i="0" u="none" strike="noStrike" dirty="0" err="1">
                          <a:solidFill>
                            <a:srgbClr val="000000"/>
                          </a:solidFill>
                          <a:effectLst/>
                          <a:latin typeface="Arial" panose="020B0604020202020204" pitchFamily="34" charset="0"/>
                        </a:rPr>
                        <a:t>_</a:t>
                      </a:r>
                      <a:r>
                        <a:rPr lang="en-US" sz="1400" b="0" i="0" u="none" strike="noStrike" dirty="0" err="1" smtClean="0">
                          <a:solidFill>
                            <a:srgbClr val="000000"/>
                          </a:solidFill>
                          <a:effectLst/>
                          <a:latin typeface="Arial" panose="020B0604020202020204" pitchFamily="34" charset="0"/>
                        </a:rPr>
                        <a:t>Target</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a:solidFill>
                            <a:srgbClr val="000000"/>
                          </a:solidFill>
                          <a:effectLst/>
                          <a:latin typeface="Arial" panose="020B0604020202020204" pitchFamily="34" charset="0"/>
                        </a:rPr>
                        <a:t>PER.Protester.Unspecified</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a:solidFill>
                            <a:srgbClr val="000000"/>
                          </a:solidFill>
                          <a:effectLst/>
                          <a:latin typeface="Arial" panose="020B0604020202020204" pitchFamily="34" charset="0"/>
                        </a:rPr>
                        <a:t>d</a:t>
                      </a:r>
                      <a:r>
                        <a:rPr lang="en-US" sz="1400" b="0" i="0" u="none" strike="noStrike" dirty="0" smtClean="0">
                          <a:solidFill>
                            <a:srgbClr val="000000"/>
                          </a:solidFill>
                          <a:effectLst/>
                          <a:latin typeface="Arial" panose="020B0604020202020204" pitchFamily="34" charset="0"/>
                        </a:rPr>
                        <a:t>emonstrators</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 shot at the </a:t>
                      </a:r>
                      <a:r>
                        <a:rPr lang="en-US" sz="1400" b="0" i="0" u="none" strike="noStrike" dirty="0" err="1" smtClean="0">
                          <a:solidFill>
                            <a:srgbClr val="000000"/>
                          </a:solidFill>
                          <a:effectLst/>
                          <a:latin typeface="Arial" panose="020B0604020202020204" pitchFamily="34" charset="0"/>
                        </a:rPr>
                        <a:t>Maidan</a:t>
                      </a:r>
                      <a:r>
                        <a:rPr lang="en-US" sz="1400" b="0" i="0" u="none" strike="noStrike" baseline="0" dirty="0" smtClean="0">
                          <a:solidFill>
                            <a:srgbClr val="000000"/>
                          </a:solidFill>
                          <a:effectLst/>
                          <a:latin typeface="Arial" panose="020B0604020202020204" pitchFamily="34" charset="0"/>
                        </a:rPr>
                        <a:t> protesters</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709649332"/>
                  </a:ext>
                </a:extLst>
              </a:tr>
              <a:tr h="685800">
                <a:tc>
                  <a:txBody>
                    <a:bodyPr/>
                    <a:lstStyle/>
                    <a:p>
                      <a:pPr algn="l" fontAlgn="b"/>
                      <a:r>
                        <a:rPr lang="en-US" sz="1400" b="0" i="0" u="none" strike="noStrike" dirty="0" err="1" smtClean="0">
                          <a:solidFill>
                            <a:srgbClr val="000000"/>
                          </a:solidFill>
                          <a:effectLst/>
                          <a:latin typeface="Arial" panose="020B0604020202020204" pitchFamily="34" charset="0"/>
                        </a:rPr>
                        <a:t>Conflict.Attack.FirearmAttack</a:t>
                      </a:r>
                      <a:r>
                        <a:rPr lang="en-US" sz="1400" b="0" i="0" u="none" strike="noStrike" dirty="0" err="1">
                          <a:solidFill>
                            <a:srgbClr val="000000"/>
                          </a:solidFill>
                          <a:effectLst/>
                          <a:latin typeface="Arial" panose="020B0604020202020204" pitchFamily="34" charset="0"/>
                        </a:rPr>
                        <a:t>_</a:t>
                      </a:r>
                      <a:r>
                        <a:rPr lang="en-US" sz="1400" b="0" i="0" u="none" strike="noStrike" dirty="0" err="1" smtClean="0">
                          <a:solidFill>
                            <a:srgbClr val="000000"/>
                          </a:solidFill>
                          <a:effectLst/>
                          <a:latin typeface="Arial" panose="020B0604020202020204" pitchFamily="34" charset="0"/>
                        </a:rPr>
                        <a:t>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protests</a:t>
                      </a:r>
                      <a:r>
                        <a:rPr lang="en-US" sz="1400" b="0" i="0" u="none" strike="noStrike" baseline="0" dirty="0" smtClean="0">
                          <a:solidFill>
                            <a:srgbClr val="000000"/>
                          </a:solidFill>
                          <a:effectLst/>
                          <a:latin typeface="Arial" panose="020B0604020202020204" pitchFamily="34" charset="0"/>
                        </a:rPr>
                        <a:t> on </a:t>
                      </a:r>
                      <a:r>
                        <a:rPr lang="en-US" sz="1400" b="0" i="0" u="none" strike="noStrike" baseline="0" dirty="0" err="1" smtClean="0">
                          <a:solidFill>
                            <a:srgbClr val="000000"/>
                          </a:solidFill>
                          <a:effectLst/>
                          <a:latin typeface="Arial" panose="020B0604020202020204" pitchFamily="34" charset="0"/>
                        </a:rPr>
                        <a:t>Maidan</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r h="685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GeneralAffiliation.Sponsorship</a:t>
                      </a:r>
                      <a:r>
                        <a:rPr lang="en-US" sz="1400" b="0" i="0" u="none" strike="noStrike" dirty="0" smtClean="0">
                          <a:solidFill>
                            <a:srgbClr val="000000"/>
                          </a:solidFill>
                          <a:effectLst/>
                          <a:latin typeface="Arial" panose="020B0604020202020204" pitchFamily="34" charset="0"/>
                        </a:rPr>
                        <a:t>. </a:t>
                      </a:r>
                      <a:r>
                        <a:rPr lang="en-US" sz="1400" b="0" i="0" u="none" strike="noStrike" dirty="0" err="1" smtClean="0">
                          <a:solidFill>
                            <a:srgbClr val="000000"/>
                          </a:solidFill>
                          <a:effectLst/>
                          <a:latin typeface="Arial" panose="020B0604020202020204" pitchFamily="34" charset="0"/>
                        </a:rPr>
                        <a:t>Unspecified_ActorOrEvent</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PER.Combatant.Sniper</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Sergei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Russian-backed sniper</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2644088672"/>
                  </a:ext>
                </a:extLst>
              </a:tr>
              <a:tr h="685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GeneralAffiliation.Sponsorship</a:t>
                      </a:r>
                      <a:r>
                        <a:rPr lang="en-US" sz="1400" b="0" i="0" u="none" strike="noStrike" dirty="0" smtClean="0">
                          <a:solidFill>
                            <a:srgbClr val="000000"/>
                          </a:solidFill>
                          <a:effectLst/>
                          <a:latin typeface="Arial" panose="020B0604020202020204" pitchFamily="34" charset="0"/>
                        </a:rPr>
                        <a:t>. </a:t>
                      </a:r>
                      <a:r>
                        <a:rPr lang="en-US" sz="1400" b="0" i="0" u="none" strike="noStrike" dirty="0" err="1" smtClean="0">
                          <a:solidFill>
                            <a:srgbClr val="000000"/>
                          </a:solidFill>
                          <a:effectLst/>
                          <a:latin typeface="Arial" panose="020B0604020202020204" pitchFamily="34" charset="0"/>
                        </a:rPr>
                        <a:t>Unspecified_Sponsor</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smtClean="0">
                          <a:solidFill>
                            <a:srgbClr val="000000"/>
                          </a:solidFill>
                          <a:effectLst/>
                          <a:latin typeface="Arial" panose="020B0604020202020204" pitchFamily="34" charset="0"/>
                        </a:rPr>
                        <a:t>GPE.Country.Country</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Russia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rPr>
                        <a:t>Russian-backed sniper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sp>
        <p:nvSpPr>
          <p:cNvPr id="3" name="Content Placeholder 2"/>
          <p:cNvSpPr>
            <a:spLocks noGrp="1"/>
          </p:cNvSpPr>
          <p:nvPr>
            <p:ph idx="1"/>
          </p:nvPr>
        </p:nvSpPr>
        <p:spPr>
          <a:xfrm>
            <a:off x="457200" y="1143000"/>
            <a:ext cx="8458200" cy="5334000"/>
          </a:xfrm>
        </p:spPr>
        <p:txBody>
          <a:bodyPr/>
          <a:lstStyle/>
          <a:p>
            <a:r>
              <a:rPr lang="en-US" sz="2800" dirty="0" smtClean="0"/>
              <a:t>“Swiss cheese” hypotheses</a:t>
            </a:r>
          </a:p>
        </p:txBody>
      </p:sp>
      <p:sp>
        <p:nvSpPr>
          <p:cNvPr id="6"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67708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TA3 Assessment</a:t>
            </a:r>
            <a:r>
              <a:rPr lang="en-US" dirty="0"/>
              <a:t> </a:t>
            </a:r>
            <a:r>
              <a:rPr lang="en-US" dirty="0" smtClean="0"/>
              <a:t>Difficulties</a:t>
            </a:r>
            <a:endParaRPr lang="en-US" dirty="0"/>
          </a:p>
        </p:txBody>
      </p:sp>
      <p:sp>
        <p:nvSpPr>
          <p:cNvPr id="3" name="Content Placeholder 2"/>
          <p:cNvSpPr>
            <a:spLocks noGrp="1"/>
          </p:cNvSpPr>
          <p:nvPr>
            <p:ph idx="1"/>
          </p:nvPr>
        </p:nvSpPr>
        <p:spPr>
          <a:xfrm>
            <a:off x="457200" y="1143000"/>
            <a:ext cx="8458200" cy="5334000"/>
          </a:xfrm>
        </p:spPr>
        <p:txBody>
          <a:bodyPr/>
          <a:lstStyle/>
          <a:p>
            <a:r>
              <a:rPr lang="en-US" sz="2800" dirty="0" smtClean="0"/>
              <a:t>“Swiss cheese” hypotheses</a:t>
            </a:r>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r>
              <a:rPr lang="en-US" sz="1800" dirty="0"/>
              <a:t>What do these refer </a:t>
            </a:r>
            <a:r>
              <a:rPr lang="en-US" sz="1800" dirty="0" smtClean="0"/>
              <a:t>to? How should they be linked in the Coverage task?</a:t>
            </a:r>
          </a:p>
          <a:p>
            <a:r>
              <a:rPr lang="en-US" sz="1800" dirty="0" smtClean="0"/>
              <a:t>Doc-level justifications only exist to disambiguate arguments</a:t>
            </a:r>
          </a:p>
          <a:p>
            <a:pPr lvl="1"/>
            <a:r>
              <a:rPr lang="en-US" sz="1500" dirty="0" smtClean="0"/>
              <a:t>(Can’t pull in information from docs that isn’t actually present in the hypothesis)</a:t>
            </a:r>
          </a:p>
        </p:txBody>
      </p:sp>
      <p:graphicFrame>
        <p:nvGraphicFramePr>
          <p:cNvPr id="6" name="Table 5"/>
          <p:cNvGraphicFramePr>
            <a:graphicFrameLocks noGrp="1"/>
          </p:cNvGraphicFramePr>
          <p:nvPr>
            <p:extLst/>
          </p:nvPr>
        </p:nvGraphicFramePr>
        <p:xfrm>
          <a:off x="426904" y="1752600"/>
          <a:ext cx="8305800" cy="222397"/>
        </p:xfrm>
        <a:graphic>
          <a:graphicData uri="http://schemas.openxmlformats.org/drawingml/2006/table">
            <a:tbl>
              <a:tblPr/>
              <a:tblGrid>
                <a:gridCol w="3154496">
                  <a:extLst>
                    <a:ext uri="{9D8B030D-6E8A-4147-A177-3AD203B41FA5}">
                      <a16:colId xmlns:a16="http://schemas.microsoft.com/office/drawing/2014/main" xmlns="" val="3921777295"/>
                    </a:ext>
                  </a:extLst>
                </a:gridCol>
                <a:gridCol w="2255704">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215997">
                <a:tc>
                  <a:txBody>
                    <a:bodyPr/>
                    <a:lstStyle/>
                    <a:p>
                      <a:pPr algn="l" fontAlgn="b"/>
                      <a:r>
                        <a:rPr lang="en-US" sz="1400" b="1" i="0" u="none" strike="noStrike" dirty="0">
                          <a:solidFill>
                            <a:srgbClr val="000000"/>
                          </a:solidFill>
                          <a:effectLst/>
                          <a:latin typeface="Arial" panose="020B0604020202020204" pitchFamily="34" charset="0"/>
                        </a:rPr>
                        <a:t>Event Type and Argument Role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Arial" panose="020B0604020202020204" pitchFamily="34" charset="0"/>
                        </a:rPr>
                        <a:t>Argument Entity Type</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Object</a:t>
                      </a:r>
                      <a:endParaRPr lang="en-US" sz="1400" b="1"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rgbClr val="000000"/>
                          </a:solidFill>
                          <a:effectLst/>
                          <a:latin typeface="Arial" panose="020B0604020202020204" pitchFamily="34" charset="0"/>
                        </a:rPr>
                        <a:t>Doc </a:t>
                      </a:r>
                      <a:r>
                        <a:rPr lang="en-US" sz="1400" b="1" i="0" u="none" strike="noStrike" dirty="0">
                          <a:solidFill>
                            <a:srgbClr val="000000"/>
                          </a:solidFill>
                          <a:effectLst/>
                          <a:latin typeface="Arial" panose="020B0604020202020204" pitchFamily="34" charset="0"/>
                        </a:rPr>
                        <a:t>Justification</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45479698"/>
                  </a:ext>
                </a:extLst>
              </a:tr>
            </a:tbl>
          </a:graphicData>
        </a:graphic>
      </p:graphicFrame>
      <p:graphicFrame>
        <p:nvGraphicFramePr>
          <p:cNvPr id="8" name="Table 7"/>
          <p:cNvGraphicFramePr>
            <a:graphicFrameLocks noGrp="1"/>
          </p:cNvGraphicFramePr>
          <p:nvPr>
            <p:extLst/>
          </p:nvPr>
        </p:nvGraphicFramePr>
        <p:xfrm>
          <a:off x="426904" y="3200400"/>
          <a:ext cx="8305800" cy="685800"/>
        </p:xfrm>
        <a:graphic>
          <a:graphicData uri="http://schemas.openxmlformats.org/drawingml/2006/table">
            <a:tbl>
              <a:tblPr/>
              <a:tblGrid>
                <a:gridCol w="3154496">
                  <a:extLst>
                    <a:ext uri="{9D8B030D-6E8A-4147-A177-3AD203B41FA5}">
                      <a16:colId xmlns:a16="http://schemas.microsoft.com/office/drawing/2014/main" xmlns="" val="3921777295"/>
                    </a:ext>
                  </a:extLst>
                </a:gridCol>
                <a:gridCol w="2255704">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685800">
                <a:tc>
                  <a:txBody>
                    <a:bodyPr/>
                    <a:lstStyle/>
                    <a:p>
                      <a:pPr algn="l" fontAlgn="b"/>
                      <a:r>
                        <a:rPr lang="en-US" sz="1400" b="0" i="0" u="none" strike="noStrike" dirty="0" err="1" smtClean="0">
                          <a:solidFill>
                            <a:srgbClr val="000000"/>
                          </a:solidFill>
                          <a:effectLst/>
                          <a:latin typeface="Arial" panose="020B0604020202020204" pitchFamily="34" charset="0"/>
                        </a:rPr>
                        <a:t>Conflict.Attack.FirearmAttack</a:t>
                      </a:r>
                      <a:r>
                        <a:rPr lang="en-US" sz="1400" b="0" i="0" u="none" strike="noStrike" dirty="0" err="1">
                          <a:solidFill>
                            <a:srgbClr val="000000"/>
                          </a:solidFill>
                          <a:effectLst/>
                          <a:latin typeface="Arial" panose="020B0604020202020204" pitchFamily="34" charset="0"/>
                        </a:rPr>
                        <a:t>_</a:t>
                      </a:r>
                      <a:r>
                        <a:rPr lang="en-US" sz="1400" b="0" i="0" u="none" strike="noStrike" dirty="0" err="1" smtClean="0">
                          <a:solidFill>
                            <a:srgbClr val="000000"/>
                          </a:solidFill>
                          <a:effectLst/>
                          <a:latin typeface="Arial" panose="020B0604020202020204" pitchFamily="34" charset="0"/>
                        </a:rPr>
                        <a:t>Place</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FAC.Structure.Plaza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err="1">
                          <a:solidFill>
                            <a:srgbClr val="000000"/>
                          </a:solidFill>
                          <a:effectLst/>
                          <a:latin typeface="Arial" panose="020B0604020202020204" pitchFamily="34" charset="0"/>
                        </a:rPr>
                        <a:t>Maidan</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Nezalezhnosti</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400" b="0" i="0" u="none" strike="noStrike" dirty="0" smtClean="0">
                          <a:solidFill>
                            <a:srgbClr val="000000"/>
                          </a:solidFill>
                          <a:effectLst/>
                          <a:latin typeface="Arial" panose="020B0604020202020204" pitchFamily="34" charset="0"/>
                        </a:rPr>
                        <a:t>protests</a:t>
                      </a:r>
                      <a:r>
                        <a:rPr lang="en-US" sz="1400" b="0" i="0" u="none" strike="noStrike" baseline="0" dirty="0" smtClean="0">
                          <a:solidFill>
                            <a:srgbClr val="000000"/>
                          </a:solidFill>
                          <a:effectLst/>
                          <a:latin typeface="Arial" panose="020B0604020202020204" pitchFamily="34" charset="0"/>
                        </a:rPr>
                        <a:t> on </a:t>
                      </a:r>
                      <a:r>
                        <a:rPr lang="en-US" sz="1400" b="0" i="0" u="none" strike="noStrike" baseline="0" dirty="0" err="1" smtClean="0">
                          <a:solidFill>
                            <a:srgbClr val="000000"/>
                          </a:solidFill>
                          <a:effectLst/>
                          <a:latin typeface="Arial" panose="020B0604020202020204" pitchFamily="34" charset="0"/>
                        </a:rPr>
                        <a:t>Maidan</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3070818149"/>
                  </a:ext>
                </a:extLst>
              </a:tr>
            </a:tbl>
          </a:graphicData>
        </a:graphic>
      </p:graphicFrame>
      <p:graphicFrame>
        <p:nvGraphicFramePr>
          <p:cNvPr id="9" name="Table 8"/>
          <p:cNvGraphicFramePr>
            <a:graphicFrameLocks noGrp="1"/>
          </p:cNvGraphicFramePr>
          <p:nvPr>
            <p:extLst/>
          </p:nvPr>
        </p:nvGraphicFramePr>
        <p:xfrm>
          <a:off x="426904" y="4572000"/>
          <a:ext cx="8305800" cy="685800"/>
        </p:xfrm>
        <a:graphic>
          <a:graphicData uri="http://schemas.openxmlformats.org/drawingml/2006/table">
            <a:tbl>
              <a:tblPr/>
              <a:tblGrid>
                <a:gridCol w="3154496">
                  <a:extLst>
                    <a:ext uri="{9D8B030D-6E8A-4147-A177-3AD203B41FA5}">
                      <a16:colId xmlns:a16="http://schemas.microsoft.com/office/drawing/2014/main" xmlns="" val="3921777295"/>
                    </a:ext>
                  </a:extLst>
                </a:gridCol>
                <a:gridCol w="2255704">
                  <a:extLst>
                    <a:ext uri="{9D8B030D-6E8A-4147-A177-3AD203B41FA5}">
                      <a16:colId xmlns:a16="http://schemas.microsoft.com/office/drawing/2014/main" xmlns="" val="3930940885"/>
                    </a:ext>
                  </a:extLst>
                </a:gridCol>
                <a:gridCol w="1295400">
                  <a:extLst>
                    <a:ext uri="{9D8B030D-6E8A-4147-A177-3AD203B41FA5}">
                      <a16:colId xmlns:a16="http://schemas.microsoft.com/office/drawing/2014/main" xmlns="" val="1245583279"/>
                    </a:ext>
                  </a:extLst>
                </a:gridCol>
                <a:gridCol w="1600200">
                  <a:extLst>
                    <a:ext uri="{9D8B030D-6E8A-4147-A177-3AD203B41FA5}">
                      <a16:colId xmlns:a16="http://schemas.microsoft.com/office/drawing/2014/main" xmlns="" val="2247667775"/>
                    </a:ext>
                  </a:extLst>
                </a:gridCol>
              </a:tblGrid>
              <a:tr h="685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err="1" smtClean="0">
                          <a:solidFill>
                            <a:srgbClr val="000000"/>
                          </a:solidFill>
                          <a:effectLst/>
                          <a:latin typeface="Arial" panose="020B0604020202020204" pitchFamily="34" charset="0"/>
                        </a:rPr>
                        <a:t>GeneralAffiliation.Sponsorship</a:t>
                      </a:r>
                      <a:r>
                        <a:rPr lang="en-US" sz="1400" b="0" i="0" u="none" strike="noStrike" dirty="0" smtClean="0">
                          <a:solidFill>
                            <a:srgbClr val="000000"/>
                          </a:solidFill>
                          <a:effectLst/>
                          <a:latin typeface="Arial" panose="020B0604020202020204" pitchFamily="34" charset="0"/>
                        </a:rPr>
                        <a:t>. </a:t>
                      </a:r>
                      <a:r>
                        <a:rPr lang="en-US" sz="1400" b="0" i="0" u="none" strike="noStrike" dirty="0" err="1" smtClean="0">
                          <a:solidFill>
                            <a:srgbClr val="000000"/>
                          </a:solidFill>
                          <a:effectLst/>
                          <a:latin typeface="Arial" panose="020B0604020202020204" pitchFamily="34" charset="0"/>
                        </a:rPr>
                        <a:t>Unspecified_Sponsor</a:t>
                      </a:r>
                      <a:endParaRPr lang="en-US" sz="1400" b="0" i="0" u="none" strike="noStrike" dirty="0" smtClean="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err="1" smtClean="0">
                          <a:solidFill>
                            <a:srgbClr val="000000"/>
                          </a:solidFill>
                          <a:effectLst/>
                          <a:latin typeface="Arial" panose="020B0604020202020204" pitchFamily="34" charset="0"/>
                        </a:rPr>
                        <a:t>GPE.Country.Country</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400" b="0" i="0" u="none" strike="noStrike" dirty="0" smtClean="0">
                          <a:solidFill>
                            <a:srgbClr val="000000"/>
                          </a:solidFill>
                          <a:effectLst/>
                          <a:latin typeface="Arial" panose="020B0604020202020204" pitchFamily="34" charset="0"/>
                        </a:rPr>
                        <a:t>Russia</a:t>
                      </a:r>
                      <a:endParaRPr lang="en-US" sz="1400" b="0" i="0" u="none" strike="noStrike" dirty="0">
                        <a:solidFill>
                          <a:srgbClr val="000000"/>
                        </a:solidFill>
                        <a:effectLst/>
                        <a:latin typeface="Arial" panose="020B0604020202020204" pitchFamily="34" charset="0"/>
                      </a:endParaRP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rPr>
                        <a:t>Russian-backed sniper</a:t>
                      </a:r>
                    </a:p>
                  </a:txBody>
                  <a:tcPr marL="9037" marR="9037" marT="9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84854897"/>
                  </a:ext>
                </a:extLst>
              </a:tr>
            </a:tbl>
          </a:graphicData>
        </a:graphic>
      </p:graphicFrame>
      <p:sp>
        <p:nvSpPr>
          <p:cNvPr id="7"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3617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nvSpPr>
        <p:spPr bwMode="auto">
          <a:xfrm>
            <a:off x="457200" y="1143000"/>
            <a:ext cx="8229600" cy="495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ts val="800"/>
              </a:spcBef>
              <a:spcAft>
                <a:spcPct val="0"/>
              </a:spcAft>
              <a:buClr>
                <a:srgbClr val="FF0000"/>
              </a:buClr>
              <a:buSzPct val="60000"/>
              <a:buFont typeface="Wingdings" charset="0"/>
              <a:buChar char="u"/>
              <a:tabLst>
                <a:tab pos="1657350" algn="l"/>
              </a:tabLst>
              <a:defRPr sz="2300">
                <a:solidFill>
                  <a:schemeClr val="tx1"/>
                </a:solidFill>
                <a:latin typeface="+mn-lt"/>
                <a:ea typeface="MS PGothic" pitchFamily="34" charset="-128"/>
                <a:cs typeface="MS PGothic" charset="0"/>
                <a:sym typeface="Arial" charset="0"/>
              </a:defRPr>
            </a:lvl1pPr>
            <a:lvl2pPr marL="504825" indent="-217488" algn="l" rtl="0" eaLnBrk="0" fontAlgn="base" hangingPunct="0">
              <a:spcBef>
                <a:spcPts val="700"/>
              </a:spcBef>
              <a:spcAft>
                <a:spcPct val="0"/>
              </a:spcAft>
              <a:buClr>
                <a:srgbClr val="FF0000"/>
              </a:buClr>
              <a:buSzPct val="65000"/>
              <a:buFont typeface="Wingdings" charset="0"/>
              <a:buChar char="l"/>
              <a:tabLst>
                <a:tab pos="1657350" algn="l"/>
              </a:tabLst>
              <a:defRPr sz="2000">
                <a:solidFill>
                  <a:schemeClr val="tx1"/>
                </a:solidFill>
                <a:latin typeface="+mn-lt"/>
                <a:ea typeface="MS PGothic" pitchFamily="34" charset="-128"/>
                <a:cs typeface="MS PGothic" charset="0"/>
                <a:sym typeface="Arial" charset="0"/>
              </a:defRPr>
            </a:lvl2pPr>
            <a:lvl3pPr marL="685800" indent="-171450" algn="l" rtl="0" eaLnBrk="0" fontAlgn="base" hangingPunct="0">
              <a:spcBef>
                <a:spcPts val="600"/>
              </a:spcBef>
              <a:spcAft>
                <a:spcPct val="0"/>
              </a:spcAft>
              <a:buClr>
                <a:srgbClr val="FF0000"/>
              </a:buClr>
              <a:buSzPct val="50000"/>
              <a:buFont typeface="Wingdings" charset="0"/>
              <a:buChar char="n"/>
              <a:tabLst>
                <a:tab pos="1657350" algn="l"/>
              </a:tabLst>
              <a:defRPr>
                <a:solidFill>
                  <a:schemeClr val="tx1"/>
                </a:solidFill>
                <a:latin typeface="+mn-lt"/>
                <a:ea typeface="MS PGothic" pitchFamily="34" charset="-128"/>
                <a:cs typeface="MS PGothic" charset="0"/>
                <a:sym typeface="Arial" charset="0"/>
              </a:defRPr>
            </a:lvl3pPr>
            <a:lvl4pPr marL="846138" indent="-152400" algn="l" rtl="0" eaLnBrk="0" fontAlgn="base" hangingPunct="0">
              <a:spcBef>
                <a:spcPts val="500"/>
              </a:spcBef>
              <a:spcAft>
                <a:spcPct val="0"/>
              </a:spcAft>
              <a:buClr>
                <a:srgbClr val="FF0000"/>
              </a:buClr>
              <a:buChar char="•"/>
              <a:tabLst>
                <a:tab pos="1657350" algn="l"/>
              </a:tabLst>
              <a:defRPr sz="1600">
                <a:solidFill>
                  <a:schemeClr val="tx1"/>
                </a:solidFill>
                <a:latin typeface="+mn-lt"/>
                <a:ea typeface="MS PGothic" pitchFamily="34" charset="-128"/>
                <a:cs typeface="MS PGothic" charset="0"/>
                <a:sym typeface="Arial" charset="0"/>
              </a:defRPr>
            </a:lvl4pPr>
            <a:lvl5pPr marL="1000125" indent="-152400" algn="l" rtl="0" eaLnBrk="0" fontAlgn="base" hangingPunct="0">
              <a:spcBef>
                <a:spcPts val="400"/>
              </a:spcBef>
              <a:spcAft>
                <a:spcPct val="0"/>
              </a:spcAft>
              <a:buClr>
                <a:srgbClr val="FF0000"/>
              </a:buClr>
              <a:buChar char="•"/>
              <a:tabLst>
                <a:tab pos="1657350" algn="l"/>
              </a:tabLst>
              <a:defRPr sz="1400">
                <a:solidFill>
                  <a:schemeClr val="tx1"/>
                </a:solidFill>
                <a:latin typeface="+mn-lt"/>
                <a:ea typeface="MS PGothic" pitchFamily="34" charset="-128"/>
                <a:cs typeface="MS PGothic" charset="0"/>
                <a:sym typeface="Arial" charset="0"/>
              </a:defRPr>
            </a:lvl5pPr>
            <a:lvl6pPr marL="14573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6pPr>
            <a:lvl7pPr marL="19145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7pPr>
            <a:lvl8pPr marL="23717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8pPr>
            <a:lvl9pPr marL="2828925" indent="-152400" algn="l" rtl="0" fontAlgn="base">
              <a:spcBef>
                <a:spcPts val="400"/>
              </a:spcBef>
              <a:spcAft>
                <a:spcPct val="0"/>
              </a:spcAft>
              <a:buClr>
                <a:srgbClr val="FF0000"/>
              </a:buClr>
              <a:buChar char="•"/>
              <a:tabLst>
                <a:tab pos="1657350" algn="l"/>
              </a:tabLst>
              <a:defRPr sz="1400">
                <a:solidFill>
                  <a:schemeClr val="tx1"/>
                </a:solidFill>
                <a:latin typeface="+mn-lt"/>
                <a:sym typeface="Arial" charset="0"/>
              </a:defRPr>
            </a:lvl9pPr>
          </a:lstStyle>
          <a:p>
            <a:r>
              <a:rPr lang="en-US" sz="2000" kern="0" dirty="0" smtClean="0"/>
              <a:t>Everything got assessed!</a:t>
            </a:r>
          </a:p>
          <a:p>
            <a:r>
              <a:rPr lang="en-US" sz="2000" kern="0" dirty="0" smtClean="0"/>
              <a:t>Original plan was 6 batches of responses assessed over 2.5 months</a:t>
            </a:r>
          </a:p>
          <a:p>
            <a:r>
              <a:rPr lang="en-US" sz="2000" kern="0" dirty="0" smtClean="0"/>
              <a:t>Ultimately, LDC assessed 15 batches over 3.5 months</a:t>
            </a:r>
            <a:endParaRPr lang="en-US" sz="1800" kern="0" dirty="0"/>
          </a:p>
        </p:txBody>
      </p:sp>
      <p:sp>
        <p:nvSpPr>
          <p:cNvPr id="2" name="Title 1"/>
          <p:cNvSpPr>
            <a:spLocks noGrp="1"/>
          </p:cNvSpPr>
          <p:nvPr>
            <p:ph type="title"/>
          </p:nvPr>
        </p:nvSpPr>
        <p:spPr/>
        <p:txBody>
          <a:bodyPr/>
          <a:lstStyle/>
          <a:p>
            <a:r>
              <a:rPr lang="en-US" dirty="0" smtClean="0"/>
              <a:t>Assessment Results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55631512"/>
              </p:ext>
            </p:extLst>
          </p:nvPr>
        </p:nvGraphicFramePr>
        <p:xfrm>
          <a:off x="685800" y="2438400"/>
          <a:ext cx="7772400" cy="4038601"/>
        </p:xfrm>
        <a:graphic>
          <a:graphicData uri="http://schemas.openxmlformats.org/drawingml/2006/table">
            <a:tbl>
              <a:tblPr/>
              <a:tblGrid>
                <a:gridCol w="1139952">
                  <a:extLst>
                    <a:ext uri="{9D8B030D-6E8A-4147-A177-3AD203B41FA5}">
                      <a16:colId xmlns:a16="http://schemas.microsoft.com/office/drawing/2014/main" xmlns="" val="1628644173"/>
                    </a:ext>
                  </a:extLst>
                </a:gridCol>
                <a:gridCol w="1347216">
                  <a:extLst>
                    <a:ext uri="{9D8B030D-6E8A-4147-A177-3AD203B41FA5}">
                      <a16:colId xmlns:a16="http://schemas.microsoft.com/office/drawing/2014/main" xmlns="" val="3616039649"/>
                    </a:ext>
                  </a:extLst>
                </a:gridCol>
                <a:gridCol w="1347216">
                  <a:extLst>
                    <a:ext uri="{9D8B030D-6E8A-4147-A177-3AD203B41FA5}">
                      <a16:colId xmlns:a16="http://schemas.microsoft.com/office/drawing/2014/main" xmlns="" val="2932379876"/>
                    </a:ext>
                  </a:extLst>
                </a:gridCol>
                <a:gridCol w="1347216">
                  <a:extLst>
                    <a:ext uri="{9D8B030D-6E8A-4147-A177-3AD203B41FA5}">
                      <a16:colId xmlns:a16="http://schemas.microsoft.com/office/drawing/2014/main" xmlns="" val="1600100960"/>
                    </a:ext>
                  </a:extLst>
                </a:gridCol>
                <a:gridCol w="1295400">
                  <a:extLst>
                    <a:ext uri="{9D8B030D-6E8A-4147-A177-3AD203B41FA5}">
                      <a16:colId xmlns:a16="http://schemas.microsoft.com/office/drawing/2014/main" xmlns="" val="1831063486"/>
                    </a:ext>
                  </a:extLst>
                </a:gridCol>
                <a:gridCol w="1295400">
                  <a:extLst>
                    <a:ext uri="{9D8B030D-6E8A-4147-A177-3AD203B41FA5}">
                      <a16:colId xmlns:a16="http://schemas.microsoft.com/office/drawing/2014/main" xmlns="" val="1447622188"/>
                    </a:ext>
                  </a:extLst>
                </a:gridCol>
              </a:tblGrid>
              <a:tr h="732372">
                <a:tc>
                  <a:txBody>
                    <a:bodyPr/>
                    <a:lstStyle/>
                    <a:p>
                      <a:pPr algn="ctr" fontAlgn="b"/>
                      <a:r>
                        <a:rPr lang="en-US" sz="2000" b="1" i="0" u="none" strike="noStrike" dirty="0" smtClean="0">
                          <a:solidFill>
                            <a:srgbClr val="000000"/>
                          </a:solidFill>
                          <a:effectLst/>
                          <a:latin typeface="Calibri" panose="020F0502020204030204" pitchFamily="34" charset="0"/>
                        </a:rPr>
                        <a:t>Task</a:t>
                      </a:r>
                      <a:endParaRPr lang="en-US" sz="2000" b="1" i="0" u="none" strike="noStrike" dirty="0">
                        <a:solidFill>
                          <a:srgbClr val="000000"/>
                        </a:solidFill>
                        <a:effectLst/>
                        <a:latin typeface="Calibri" panose="020F0502020204030204" pitchFamily="34" charset="0"/>
                      </a:endParaRP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Batches</a:t>
                      </a:r>
                      <a:r>
                        <a:rPr lang="en-US" sz="2000" b="1" i="0" u="none" strike="noStrike" baseline="0" dirty="0" smtClean="0">
                          <a:solidFill>
                            <a:srgbClr val="000000"/>
                          </a:solidFill>
                          <a:effectLst/>
                          <a:latin typeface="Calibri" panose="020F0502020204030204" pitchFamily="34" charset="0"/>
                        </a:rPr>
                        <a:t> planned</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Batches assessed</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Responses</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Dates</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rgbClr val="000000"/>
                          </a:solidFill>
                          <a:effectLst/>
                          <a:latin typeface="Calibri" panose="020F0502020204030204" pitchFamily="34" charset="0"/>
                        </a:rPr>
                        <a:t>Calendar time</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8392651"/>
                  </a:ext>
                </a:extLst>
              </a:tr>
              <a:tr h="407939">
                <a:tc>
                  <a:txBody>
                    <a:bodyPr/>
                    <a:lstStyle/>
                    <a:p>
                      <a:pPr algn="ctr" fontAlgn="b"/>
                      <a:r>
                        <a:rPr lang="en-US" sz="1600" b="1" i="0" u="none" strike="noStrike" dirty="0">
                          <a:solidFill>
                            <a:srgbClr val="000000"/>
                          </a:solidFill>
                          <a:effectLst/>
                          <a:latin typeface="Calibri" panose="020F0502020204030204" pitchFamily="34" charset="0"/>
                        </a:rPr>
                        <a:t>Class</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8859</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600" b="0" i="0" u="none" strike="noStrike" dirty="0">
                          <a:solidFill>
                            <a:srgbClr val="000000"/>
                          </a:solidFill>
                          <a:effectLst/>
                          <a:latin typeface="Calibri" panose="020F0502020204030204" pitchFamily="34" charset="0"/>
                        </a:rPr>
                        <a:t>7/15-8/20</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tc>
                  <a:txBody>
                    <a:bodyPr/>
                    <a:lstStyle/>
                    <a:p>
                      <a:pPr algn="ctr" fontAlgn="b"/>
                      <a:r>
                        <a:rPr lang="en-US" sz="1600" b="0" i="0" u="none" strike="noStrike" dirty="0" smtClean="0">
                          <a:solidFill>
                            <a:srgbClr val="000000"/>
                          </a:solidFill>
                          <a:effectLst/>
                          <a:latin typeface="Calibri" panose="020F0502020204030204" pitchFamily="34" charset="0"/>
                        </a:rPr>
                        <a:t>5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xmlns="" val="3862014440"/>
                  </a:ext>
                </a:extLst>
              </a:tr>
              <a:tr h="515503">
                <a:tc>
                  <a:txBody>
                    <a:bodyPr/>
                    <a:lstStyle/>
                    <a:p>
                      <a:pPr algn="ctr" fontAlgn="b"/>
                      <a:r>
                        <a:rPr lang="en-US" sz="1600" b="1" i="0" u="none" strike="noStrike" dirty="0">
                          <a:solidFill>
                            <a:srgbClr val="000000"/>
                          </a:solidFill>
                          <a:effectLst/>
                          <a:latin typeface="Calibri" panose="020F0502020204030204" pitchFamily="34" charset="0"/>
                        </a:rPr>
                        <a:t>Zero-hop</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smtClean="0">
                          <a:solidFill>
                            <a:srgbClr val="000000"/>
                          </a:solidFill>
                          <a:effectLst/>
                          <a:latin typeface="Calibri" panose="020F0502020204030204" pitchFamily="34" charset="0"/>
                        </a:rPr>
                        <a:t>1</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1" i="0" u="none" strike="noStrike" dirty="0" smtClean="0">
                          <a:solidFill>
                            <a:srgbClr val="000000"/>
                          </a:solidFill>
                          <a:effectLst/>
                          <a:latin typeface="Calibri" panose="020F0502020204030204" pitchFamily="34" charset="0"/>
                        </a:rPr>
                        <a:t>3</a:t>
                      </a:r>
                      <a:endParaRPr lang="en-US" sz="18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800" b="0" i="0" u="none" strike="noStrike" dirty="0">
                          <a:solidFill>
                            <a:srgbClr val="000000"/>
                          </a:solidFill>
                          <a:effectLst/>
                          <a:latin typeface="Calibri" panose="020F0502020204030204" pitchFamily="34" charset="0"/>
                        </a:rPr>
                        <a:t>5978</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600" b="0" i="0" u="none" strike="noStrike" dirty="0">
                          <a:solidFill>
                            <a:srgbClr val="000000"/>
                          </a:solidFill>
                          <a:effectLst/>
                          <a:latin typeface="Calibri" panose="020F0502020204030204" pitchFamily="34" charset="0"/>
                        </a:rPr>
                        <a:t>7/22-8/23</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+9/30-10/7</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tc>
                  <a:txBody>
                    <a:bodyPr/>
                    <a:lstStyle/>
                    <a:p>
                      <a:pPr algn="ctr" fontAlgn="b"/>
                      <a:r>
                        <a:rPr lang="en-US" sz="1600" b="0" i="0" u="none" strike="noStrike" dirty="0" smtClean="0">
                          <a:solidFill>
                            <a:srgbClr val="000000"/>
                          </a:solidFill>
                          <a:effectLst/>
                          <a:latin typeface="Calibri" panose="020F0502020204030204" pitchFamily="34" charset="0"/>
                        </a:rPr>
                        <a:t>6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xmlns="" val="243040800"/>
                  </a:ext>
                </a:extLst>
              </a:tr>
              <a:tr h="515503">
                <a:tc>
                  <a:txBody>
                    <a:bodyPr/>
                    <a:lstStyle/>
                    <a:p>
                      <a:pPr algn="ctr" fontAlgn="b"/>
                      <a:r>
                        <a:rPr lang="en-US" sz="1600" b="1" i="0" u="none" strike="noStrike" dirty="0">
                          <a:solidFill>
                            <a:srgbClr val="000000"/>
                          </a:solidFill>
                          <a:effectLst/>
                          <a:latin typeface="Calibri" panose="020F0502020204030204" pitchFamily="34" charset="0"/>
                        </a:rPr>
                        <a:t>Graph</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1" i="0" u="none" strike="noStrike" dirty="0" smtClean="0">
                          <a:solidFill>
                            <a:srgbClr val="000000"/>
                          </a:solidFill>
                          <a:effectLst/>
                          <a:latin typeface="Calibri" panose="020F0502020204030204" pitchFamily="34" charset="0"/>
                        </a:rPr>
                        <a:t>8</a:t>
                      </a:r>
                      <a:endParaRPr lang="en-US" sz="18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800" b="0" i="0" u="none" strike="noStrike" dirty="0">
                          <a:solidFill>
                            <a:srgbClr val="000000"/>
                          </a:solidFill>
                          <a:effectLst/>
                          <a:latin typeface="Calibri" panose="020F0502020204030204" pitchFamily="34" charset="0"/>
                        </a:rPr>
                        <a:t>16854</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600" b="0" i="0" u="none" strike="noStrike" dirty="0">
                          <a:solidFill>
                            <a:srgbClr val="000000"/>
                          </a:solidFill>
                          <a:effectLst/>
                          <a:latin typeface="Calibri" panose="020F0502020204030204" pitchFamily="34" charset="0"/>
                        </a:rPr>
                        <a:t>7/29-9/6</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+10/4-10/14</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tc>
                  <a:txBody>
                    <a:bodyPr/>
                    <a:lstStyle/>
                    <a:p>
                      <a:pPr algn="ctr" fontAlgn="b"/>
                      <a:r>
                        <a:rPr lang="en-US" sz="1600" b="0" i="0" u="none" strike="noStrike" dirty="0" smtClean="0">
                          <a:solidFill>
                            <a:srgbClr val="000000"/>
                          </a:solidFill>
                          <a:effectLst/>
                          <a:latin typeface="Calibri" panose="020F0502020204030204" pitchFamily="34" charset="0"/>
                        </a:rPr>
                        <a:t>7.5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xmlns="" val="2975487938"/>
                  </a:ext>
                </a:extLst>
              </a:tr>
              <a:tr h="515503">
                <a:tc>
                  <a:txBody>
                    <a:bodyPr/>
                    <a:lstStyle/>
                    <a:p>
                      <a:pPr algn="ctr" fontAlgn="b"/>
                      <a:r>
                        <a:rPr lang="en-US" sz="1600" b="1" i="0" u="none" strike="noStrike" dirty="0" smtClean="0">
                          <a:solidFill>
                            <a:srgbClr val="000000"/>
                          </a:solidFill>
                          <a:effectLst/>
                          <a:latin typeface="Calibri" panose="020F0502020204030204" pitchFamily="34" charset="0"/>
                        </a:rPr>
                        <a:t>Relevance +</a:t>
                      </a:r>
                      <a:r>
                        <a:rPr lang="en-US" sz="1600" b="1" i="0" u="none" strike="noStrike" dirty="0">
                          <a:solidFill>
                            <a:srgbClr val="000000"/>
                          </a:solidFill>
                          <a:effectLst/>
                          <a:latin typeface="Calibri" panose="020F0502020204030204" pitchFamily="34" charset="0"/>
                        </a:rPr>
                        <a:t/>
                      </a:r>
                      <a:br>
                        <a:rPr lang="en-US" sz="1600" b="1" i="0" u="none" strike="noStrike" dirty="0">
                          <a:solidFill>
                            <a:srgbClr val="000000"/>
                          </a:solidFill>
                          <a:effectLst/>
                          <a:latin typeface="Calibri" panose="020F0502020204030204" pitchFamily="34" charset="0"/>
                        </a:rPr>
                      </a:br>
                      <a:r>
                        <a:rPr lang="en-US" sz="1600" b="1" i="0" u="none" strike="noStrike" dirty="0">
                          <a:solidFill>
                            <a:srgbClr val="000000"/>
                          </a:solidFill>
                          <a:effectLst/>
                          <a:latin typeface="Calibri" panose="020F0502020204030204" pitchFamily="34" charset="0"/>
                        </a:rPr>
                        <a:t>Coherence</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rowSpan="2">
                  <a:txBody>
                    <a:bodyPr/>
                    <a:lstStyle/>
                    <a:p>
                      <a:pPr algn="ctr" fontAlgn="b"/>
                      <a:r>
                        <a:rPr lang="en-US" sz="1800" b="0" i="0" u="none" strike="noStrike" dirty="0" smtClean="0">
                          <a:solidFill>
                            <a:srgbClr val="000000"/>
                          </a:solidFill>
                          <a:effectLst/>
                          <a:latin typeface="Calibri" panose="020F0502020204030204" pitchFamily="34" charset="0"/>
                        </a:rPr>
                        <a:t>1</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rowSpan="2">
                  <a:txBody>
                    <a:bodyPr/>
                    <a:lstStyle/>
                    <a:p>
                      <a:pPr algn="ctr" fontAlgn="b"/>
                      <a:r>
                        <a:rPr lang="en-US" sz="1800" b="0" i="0" u="none" strike="noStrike" dirty="0" smtClean="0">
                          <a:solidFill>
                            <a:srgbClr val="000000"/>
                          </a:solidFill>
                          <a:effectLst/>
                          <a:latin typeface="Calibri" panose="020F0502020204030204" pitchFamily="34" charset="0"/>
                        </a:rPr>
                        <a:t>1</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rowSpan="2">
                  <a:txBody>
                    <a:bodyPr/>
                    <a:lstStyle/>
                    <a:p>
                      <a:pPr algn="ctr" fontAlgn="b"/>
                      <a:r>
                        <a:rPr lang="en-US" sz="1800" b="0" i="0" u="none" strike="noStrike" dirty="0" smtClean="0">
                          <a:solidFill>
                            <a:srgbClr val="000000"/>
                          </a:solidFill>
                          <a:effectLst/>
                          <a:latin typeface="Calibri" panose="020F0502020204030204" pitchFamily="34" charset="0"/>
                        </a:rPr>
                        <a:t>9949</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a:txBody>
                    <a:bodyPr/>
                    <a:lstStyle/>
                    <a:p>
                      <a:pPr algn="ctr" fontAlgn="b"/>
                      <a:r>
                        <a:rPr lang="en-US" sz="1600" b="0" i="0" u="none" strike="noStrike" dirty="0" smtClean="0">
                          <a:solidFill>
                            <a:srgbClr val="000000"/>
                          </a:solidFill>
                          <a:effectLst/>
                          <a:latin typeface="Calibri" panose="020F0502020204030204" pitchFamily="34" charset="0"/>
                        </a:rPr>
                        <a:t>9/9-9/19</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a:txBody>
                    <a:bodyPr/>
                    <a:lstStyle/>
                    <a:p>
                      <a:pPr algn="ctr" fontAlgn="b"/>
                      <a:r>
                        <a:rPr lang="en-US" sz="1600" b="0" i="0" u="none" strike="noStrike" dirty="0" smtClean="0">
                          <a:solidFill>
                            <a:srgbClr val="000000"/>
                          </a:solidFill>
                          <a:effectLst/>
                          <a:latin typeface="Calibri" panose="020F0502020204030204" pitchFamily="34" charset="0"/>
                        </a:rPr>
                        <a:t>1.5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extLst>
                  <a:ext uri="{0D108BD9-81ED-4DB2-BD59-A6C34878D82A}">
                    <a16:rowId xmlns:a16="http://schemas.microsoft.com/office/drawing/2014/main" xmlns="" val="3372675844"/>
                  </a:ext>
                </a:extLst>
              </a:tr>
              <a:tr h="418139">
                <a:tc>
                  <a:txBody>
                    <a:bodyPr/>
                    <a:lstStyle/>
                    <a:p>
                      <a:pPr algn="ctr" fontAlgn="b"/>
                      <a:r>
                        <a:rPr lang="en-US" sz="1600" b="1" i="0" u="none" strike="noStrike" dirty="0">
                          <a:solidFill>
                            <a:srgbClr val="000000"/>
                          </a:solidFill>
                          <a:effectLst/>
                          <a:latin typeface="Calibri" panose="020F0502020204030204" pitchFamily="34" charset="0"/>
                        </a:rPr>
                        <a:t>Coverage</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600" b="0" i="0" u="none" strike="noStrike" dirty="0">
                          <a:solidFill>
                            <a:srgbClr val="000000"/>
                          </a:solidFill>
                          <a:effectLst/>
                          <a:latin typeface="Calibri" panose="020F0502020204030204" pitchFamily="34" charset="0"/>
                        </a:rPr>
                        <a:t>9/9-10/7</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tc>
                  <a:txBody>
                    <a:bodyPr/>
                    <a:lstStyle/>
                    <a:p>
                      <a:pPr algn="ctr" fontAlgn="b"/>
                      <a:r>
                        <a:rPr lang="en-US" sz="1600" b="0" i="0" u="none" strike="noStrike" dirty="0" smtClean="0">
                          <a:solidFill>
                            <a:srgbClr val="000000"/>
                          </a:solidFill>
                          <a:effectLst/>
                          <a:latin typeface="Calibri" panose="020F0502020204030204" pitchFamily="34" charset="0"/>
                        </a:rPr>
                        <a:t>4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9B6F0"/>
                    </a:solidFill>
                  </a:tcPr>
                </a:tc>
                <a:extLst>
                  <a:ext uri="{0D108BD9-81ED-4DB2-BD59-A6C34878D82A}">
                    <a16:rowId xmlns:a16="http://schemas.microsoft.com/office/drawing/2014/main" xmlns="" val="599445945"/>
                  </a:ext>
                </a:extLst>
              </a:tr>
              <a:tr h="515503">
                <a:tc>
                  <a:txBody>
                    <a:bodyPr/>
                    <a:lstStyle/>
                    <a:p>
                      <a:pPr algn="ctr" fontAlgn="b"/>
                      <a:r>
                        <a:rPr lang="en-US" sz="1600" b="1" i="0" u="none" strike="noStrike" dirty="0" smtClean="0">
                          <a:solidFill>
                            <a:srgbClr val="000000"/>
                          </a:solidFill>
                          <a:effectLst/>
                          <a:latin typeface="Calibri" panose="020F0502020204030204" pitchFamily="34" charset="0"/>
                        </a:rPr>
                        <a:t>Relation</a:t>
                      </a:r>
                      <a:r>
                        <a:rPr lang="en-US" sz="1600" b="1" i="0" u="none" strike="noStrike" baseline="0" dirty="0" smtClean="0">
                          <a:solidFill>
                            <a:srgbClr val="000000"/>
                          </a:solidFill>
                          <a:effectLst/>
                          <a:latin typeface="Calibri" panose="020F0502020204030204" pitchFamily="34" charset="0"/>
                        </a:rPr>
                        <a:t> assessment</a:t>
                      </a:r>
                      <a:endParaRPr lang="en-US" sz="1600" b="1" i="0" u="none" strike="noStrike" dirty="0">
                        <a:solidFill>
                          <a:srgbClr val="000000"/>
                        </a:solidFill>
                        <a:effectLst/>
                        <a:latin typeface="Calibri" panose="020F0502020204030204" pitchFamily="34" charset="0"/>
                      </a:endParaRP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tc>
                  <a:txBody>
                    <a:bodyPr/>
                    <a:lstStyle/>
                    <a:p>
                      <a:pPr algn="ct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tc>
                  <a:txBody>
                    <a:bodyPr/>
                    <a:lstStyle/>
                    <a:p>
                      <a:pPr algn="ctr" fontAlgn="b"/>
                      <a:r>
                        <a:rPr lang="en-US" sz="1800" b="1" i="0" u="none" strike="noStrike" dirty="0" smtClean="0">
                          <a:solidFill>
                            <a:srgbClr val="000000"/>
                          </a:solidFill>
                          <a:effectLst/>
                          <a:latin typeface="Calibri" panose="020F0502020204030204" pitchFamily="34" charset="0"/>
                        </a:rPr>
                        <a:t>1</a:t>
                      </a:r>
                      <a:endParaRPr lang="en-US" sz="18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tc>
                  <a:txBody>
                    <a:bodyPr/>
                    <a:lstStyle/>
                    <a:p>
                      <a:pPr algn="ctr" fontAlgn="b"/>
                      <a:r>
                        <a:rPr lang="en-US" sz="1800" b="0" i="0" u="none" strike="noStrike" dirty="0" smtClean="0">
                          <a:solidFill>
                            <a:srgbClr val="000000"/>
                          </a:solidFill>
                          <a:effectLst/>
                          <a:latin typeface="Calibri" panose="020F0502020204030204" pitchFamily="34" charset="0"/>
                        </a:rPr>
                        <a:t>845</a:t>
                      </a:r>
                      <a:endParaRPr lang="en-US" sz="18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tc>
                  <a:txBody>
                    <a:bodyPr/>
                    <a:lstStyle/>
                    <a:p>
                      <a:pPr algn="ctr" fontAlgn="b"/>
                      <a:r>
                        <a:rPr lang="en-US" sz="1600" b="0" i="0" u="none" strike="noStrike" dirty="0" smtClean="0">
                          <a:solidFill>
                            <a:srgbClr val="000000"/>
                          </a:solidFill>
                          <a:effectLst/>
                          <a:latin typeface="Calibri" panose="020F0502020204030204" pitchFamily="34" charset="0"/>
                        </a:rPr>
                        <a:t>10/21-10/31</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tc>
                  <a:txBody>
                    <a:bodyPr/>
                    <a:lstStyle/>
                    <a:p>
                      <a:pPr algn="ctr" fontAlgn="b"/>
                      <a:r>
                        <a:rPr lang="en-US" sz="1600" b="0" i="0" u="none" strike="noStrike" dirty="0" smtClean="0">
                          <a:solidFill>
                            <a:srgbClr val="000000"/>
                          </a:solidFill>
                          <a:effectLst/>
                          <a:latin typeface="Calibri" panose="020F0502020204030204" pitchFamily="34" charset="0"/>
                        </a:rPr>
                        <a:t>1.5 weeks</a:t>
                      </a:r>
                      <a:endParaRPr lang="en-US" sz="1600" b="0"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BCDCD"/>
                    </a:solidFill>
                  </a:tcPr>
                </a:tc>
                <a:extLst>
                  <a:ext uri="{0D108BD9-81ED-4DB2-BD59-A6C34878D82A}">
                    <a16:rowId xmlns:a16="http://schemas.microsoft.com/office/drawing/2014/main" xmlns="" val="638559068"/>
                  </a:ext>
                </a:extLst>
              </a:tr>
              <a:tr h="418139">
                <a:tc>
                  <a:txBody>
                    <a:bodyPr/>
                    <a:lstStyle/>
                    <a:p>
                      <a:pPr algn="ctr" fontAlgn="b"/>
                      <a:r>
                        <a:rPr lang="en-US" sz="2000" b="1" i="0" u="none" strike="noStrike" dirty="0">
                          <a:solidFill>
                            <a:srgbClr val="000000"/>
                          </a:solidFill>
                          <a:effectLst/>
                          <a:latin typeface="Calibri" panose="020F0502020204030204" pitchFamily="34" charset="0"/>
                        </a:rPr>
                        <a:t>all tasks</a:t>
                      </a:r>
                    </a:p>
                  </a:txBody>
                  <a:tcPr marL="8370" marR="8370" marT="83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6</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15</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a:t>
                      </a:r>
                      <a:r>
                        <a:rPr lang="en-US" sz="2000" b="1" i="0" u="none" strike="noStrike" dirty="0">
                          <a:solidFill>
                            <a:srgbClr val="000000"/>
                          </a:solidFill>
                          <a:effectLst/>
                          <a:latin typeface="Calibri" panose="020F0502020204030204" pitchFamily="34" charset="0"/>
                        </a:rPr>
                        <a:t> </a:t>
                      </a: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7/15-10/31</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solidFill>
                            <a:srgbClr val="000000"/>
                          </a:solidFill>
                          <a:effectLst/>
                          <a:latin typeface="Calibri" panose="020F0502020204030204" pitchFamily="34" charset="0"/>
                        </a:rPr>
                        <a:t>3.5 months</a:t>
                      </a:r>
                      <a:endParaRPr lang="en-US" sz="2000" b="1" i="0" u="none" strike="noStrike" dirty="0">
                        <a:solidFill>
                          <a:srgbClr val="000000"/>
                        </a:solidFill>
                        <a:effectLst/>
                        <a:latin typeface="Calibri" panose="020F0502020204030204" pitchFamily="34" charset="0"/>
                      </a:endParaRPr>
                    </a:p>
                  </a:txBody>
                  <a:tcPr marL="8370" marR="8370" marT="83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386318707"/>
                  </a:ext>
                </a:extLst>
              </a:tr>
            </a:tbl>
          </a:graphicData>
        </a:graphic>
      </p:graphicFrame>
    </p:spTree>
    <p:extLst>
      <p:ext uri="{BB962C8B-B14F-4D97-AF65-F5344CB8AC3E}">
        <p14:creationId xmlns:p14="http://schemas.microsoft.com/office/powerpoint/2010/main" val="3889344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D1E57-D40A-0644-8DC8-DE0622D5098A}"/>
              </a:ext>
            </a:extLst>
          </p:cNvPr>
          <p:cNvSpPr>
            <a:spLocks noGrp="1"/>
          </p:cNvSpPr>
          <p:nvPr>
            <p:ph type="title"/>
          </p:nvPr>
        </p:nvSpPr>
        <p:spPr>
          <a:xfrm>
            <a:off x="3346174" y="213519"/>
            <a:ext cx="5334000" cy="792162"/>
          </a:xfrm>
        </p:spPr>
        <p:txBody>
          <a:bodyPr/>
          <a:lstStyle/>
          <a:p>
            <a:r>
              <a:rPr lang="en-US" dirty="0" smtClean="0">
                <a:solidFill>
                  <a:schemeClr val="bg2">
                    <a:lumMod val="50000"/>
                  </a:schemeClr>
                </a:solidFill>
              </a:rPr>
              <a:t>Up Next: Scenario 2 -  </a:t>
            </a:r>
            <a:br>
              <a:rPr lang="en-US" dirty="0" smtClean="0">
                <a:solidFill>
                  <a:schemeClr val="bg2">
                    <a:lumMod val="50000"/>
                  </a:schemeClr>
                </a:solidFill>
              </a:rPr>
            </a:br>
            <a:r>
              <a:rPr lang="en-US" dirty="0" smtClean="0">
                <a:solidFill>
                  <a:schemeClr val="bg2">
                    <a:lumMod val="50000"/>
                  </a:schemeClr>
                </a:solidFill>
              </a:rPr>
              <a:t>Crisis </a:t>
            </a:r>
            <a:r>
              <a:rPr lang="en-US" dirty="0">
                <a:solidFill>
                  <a:schemeClr val="bg2">
                    <a:lumMod val="50000"/>
                  </a:schemeClr>
                </a:solidFill>
              </a:rPr>
              <a:t>in Venezuela</a:t>
            </a:r>
          </a:p>
        </p:txBody>
      </p:sp>
      <p:sp>
        <p:nvSpPr>
          <p:cNvPr id="3" name="Content Placeholder 2">
            <a:extLst>
              <a:ext uri="{FF2B5EF4-FFF2-40B4-BE49-F238E27FC236}">
                <a16:creationId xmlns:a16="http://schemas.microsoft.com/office/drawing/2014/main" xmlns="" id="{E2135799-A8C7-CA46-918F-28275D012CC9}"/>
              </a:ext>
            </a:extLst>
          </p:cNvPr>
          <p:cNvSpPr>
            <a:spLocks noGrp="1"/>
          </p:cNvSpPr>
          <p:nvPr>
            <p:ph idx="1"/>
          </p:nvPr>
        </p:nvSpPr>
        <p:spPr>
          <a:xfrm>
            <a:off x="457200" y="1292860"/>
            <a:ext cx="8229600" cy="4953000"/>
          </a:xfrm>
        </p:spPr>
        <p:txBody>
          <a:bodyPr/>
          <a:lstStyle/>
          <a:p>
            <a:r>
              <a:rPr lang="en-US" dirty="0" smtClean="0">
                <a:solidFill>
                  <a:schemeClr val="bg2">
                    <a:lumMod val="50000"/>
                  </a:schemeClr>
                </a:solidFill>
              </a:rPr>
              <a:t>Practice Topics</a:t>
            </a:r>
          </a:p>
          <a:p>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r>
              <a:rPr lang="en-US" dirty="0" smtClean="0"/>
              <a:t>Limited</a:t>
            </a:r>
            <a:r>
              <a:rPr lang="en-US" dirty="0"/>
              <a:t>, targeted </a:t>
            </a:r>
            <a:r>
              <a:rPr lang="en-US" dirty="0" smtClean="0"/>
              <a:t>ontology expansions, to </a:t>
            </a:r>
            <a:r>
              <a:rPr lang="en-US" dirty="0"/>
              <a:t>capture necessary information conflict in the new </a:t>
            </a:r>
            <a:r>
              <a:rPr lang="en-US" dirty="0" smtClean="0"/>
              <a:t>scenario, e.g.</a:t>
            </a:r>
            <a:endParaRPr lang="en-US" dirty="0"/>
          </a:p>
          <a:p>
            <a:pPr lvl="1"/>
            <a:r>
              <a:rPr lang="en-US" dirty="0" smtClean="0"/>
              <a:t>Drones</a:t>
            </a:r>
            <a:endParaRPr lang="en-US" dirty="0"/>
          </a:p>
          <a:p>
            <a:pPr lvl="1"/>
            <a:r>
              <a:rPr lang="en-US" dirty="0"/>
              <a:t>Medical issues</a:t>
            </a:r>
          </a:p>
          <a:p>
            <a:pPr lvl="1"/>
            <a:r>
              <a:rPr lang="en-US" dirty="0"/>
              <a:t>Cause of death</a:t>
            </a:r>
          </a:p>
          <a:p>
            <a:pPr lvl="1"/>
            <a:r>
              <a:rPr lang="en-US" dirty="0"/>
              <a:t>Court </a:t>
            </a:r>
            <a:r>
              <a:rPr lang="en-US" dirty="0" smtClean="0"/>
              <a:t>issues</a:t>
            </a:r>
            <a:endParaRPr lang="en-US" dirty="0"/>
          </a:p>
        </p:txBody>
      </p:sp>
      <p:graphicFrame>
        <p:nvGraphicFramePr>
          <p:cNvPr id="11" name="Table 10">
            <a:extLst>
              <a:ext uri="{FF2B5EF4-FFF2-40B4-BE49-F238E27FC236}">
                <a16:creationId xmlns:a16="http://schemas.microsoft.com/office/drawing/2014/main" xmlns="" id="{90B72479-644E-4348-A5AB-78C2C2E8B70E}"/>
              </a:ext>
            </a:extLst>
          </p:cNvPr>
          <p:cNvGraphicFramePr>
            <a:graphicFrameLocks noGrp="1"/>
          </p:cNvGraphicFramePr>
          <p:nvPr>
            <p:extLst>
              <p:ext uri="{D42A27DB-BD31-4B8C-83A1-F6EECF244321}">
                <p14:modId xmlns:p14="http://schemas.microsoft.com/office/powerpoint/2010/main" val="1294470554"/>
              </p:ext>
            </p:extLst>
          </p:nvPr>
        </p:nvGraphicFramePr>
        <p:xfrm>
          <a:off x="838200" y="1828800"/>
          <a:ext cx="7689574" cy="1605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7915">
                  <a:extLst>
                    <a:ext uri="{9D8B030D-6E8A-4147-A177-3AD203B41FA5}">
                      <a16:colId xmlns:a16="http://schemas.microsoft.com/office/drawing/2014/main" xmlns="" val="4193550749"/>
                    </a:ext>
                  </a:extLst>
                </a:gridCol>
                <a:gridCol w="5247003">
                  <a:extLst>
                    <a:ext uri="{9D8B030D-6E8A-4147-A177-3AD203B41FA5}">
                      <a16:colId xmlns:a16="http://schemas.microsoft.com/office/drawing/2014/main" xmlns="" val="885712273"/>
                    </a:ext>
                  </a:extLst>
                </a:gridCol>
                <a:gridCol w="904656">
                  <a:extLst>
                    <a:ext uri="{9D8B030D-6E8A-4147-A177-3AD203B41FA5}">
                      <a16:colId xmlns:a16="http://schemas.microsoft.com/office/drawing/2014/main" xmlns="" val="1888895991"/>
                    </a:ext>
                  </a:extLst>
                </a:gridCol>
              </a:tblGrid>
              <a:tr h="370840">
                <a:tc>
                  <a:txBody>
                    <a:bodyPr/>
                    <a:lstStyle/>
                    <a:p>
                      <a:r>
                        <a:rPr lang="en-US" sz="1800" b="1" kern="1200" dirty="0" smtClean="0">
                          <a:solidFill>
                            <a:schemeClr val="bg2">
                              <a:lumMod val="50000"/>
                            </a:schemeClr>
                          </a:solidFill>
                          <a:latin typeface="+mn-lt"/>
                          <a:ea typeface="+mn-ea"/>
                          <a:cs typeface="+mn-cs"/>
                        </a:rPr>
                        <a:t>Partition</a:t>
                      </a:r>
                      <a:endParaRPr lang="en-US" sz="1800" b="1" kern="1200" dirty="0">
                        <a:solidFill>
                          <a:schemeClr val="bg2">
                            <a:lumMod val="50000"/>
                          </a:schemeClr>
                        </a:solidFill>
                        <a:latin typeface="+mn-lt"/>
                        <a:ea typeface="+mn-ea"/>
                        <a:cs typeface="+mn-cs"/>
                      </a:endParaRPr>
                    </a:p>
                  </a:txBody>
                  <a:tcPr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rtl="0" fontAlgn="t">
                        <a:spcBef>
                          <a:spcPts val="0"/>
                        </a:spcBef>
                        <a:spcAft>
                          <a:spcPts val="0"/>
                        </a:spcAft>
                      </a:pPr>
                      <a:r>
                        <a:rPr lang="en-US" sz="1800" b="1" kern="1200" dirty="0">
                          <a:solidFill>
                            <a:schemeClr val="bg2">
                              <a:lumMod val="50000"/>
                            </a:schemeClr>
                          </a:solidFill>
                          <a:latin typeface="+mn-lt"/>
                          <a:ea typeface="+mn-ea"/>
                          <a:cs typeface="+mn-cs"/>
                        </a:rPr>
                        <a:t>Topic</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rtl="0" fontAlgn="t">
                        <a:spcBef>
                          <a:spcPts val="0"/>
                        </a:spcBef>
                        <a:spcAft>
                          <a:spcPts val="0"/>
                        </a:spcAft>
                      </a:pPr>
                      <a:r>
                        <a:rPr lang="en-US" sz="1800" b="1" kern="1200" dirty="0">
                          <a:solidFill>
                            <a:schemeClr val="bg2">
                              <a:lumMod val="50000"/>
                            </a:schemeClr>
                          </a:solidFill>
                          <a:latin typeface="+mn-lt"/>
                          <a:ea typeface="+mn-ea"/>
                          <a:cs typeface="+mn-cs"/>
                        </a:rPr>
                        <a:t>ID</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xmlns="" val="1911623999"/>
                  </a:ext>
                </a:extLst>
              </a:tr>
              <a:tr h="370840">
                <a:tc>
                  <a:txBody>
                    <a:bodyPr/>
                    <a:lstStyle/>
                    <a:p>
                      <a:r>
                        <a:rPr lang="en-US" sz="1800" b="0" dirty="0">
                          <a:solidFill>
                            <a:schemeClr val="bg2">
                              <a:lumMod val="50000"/>
                            </a:schemeClr>
                          </a:solidFill>
                        </a:rPr>
                        <a:t>Practice</a:t>
                      </a:r>
                    </a:p>
                  </a:txBody>
                  <a:tcPr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spcBef>
                          <a:spcPts val="0"/>
                        </a:spcBef>
                        <a:spcAft>
                          <a:spcPts val="0"/>
                        </a:spcAft>
                      </a:pPr>
                      <a:r>
                        <a:rPr lang="en-US" sz="1800" b="0" dirty="0">
                          <a:solidFill>
                            <a:schemeClr val="bg2">
                              <a:lumMod val="50000"/>
                            </a:schemeClr>
                          </a:solidFill>
                          <a:effectLst/>
                        </a:rPr>
                        <a:t>2014 Disease Outbreak in Venezuela</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spcBef>
                          <a:spcPts val="0"/>
                        </a:spcBef>
                        <a:spcAft>
                          <a:spcPts val="0"/>
                        </a:spcAft>
                      </a:pPr>
                      <a:r>
                        <a:rPr lang="en-US" sz="1800" b="0" dirty="0">
                          <a:solidFill>
                            <a:schemeClr val="bg2">
                              <a:lumMod val="50000"/>
                            </a:schemeClr>
                          </a:solidFill>
                          <a:effectLst/>
                        </a:rPr>
                        <a:t>T201</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65071841"/>
                  </a:ext>
                </a:extLst>
              </a:tr>
              <a:tr h="370840">
                <a:tc>
                  <a:txBody>
                    <a:bodyPr/>
                    <a:lstStyle/>
                    <a:p>
                      <a:r>
                        <a:rPr lang="en-US" sz="1800" b="0" dirty="0">
                          <a:solidFill>
                            <a:schemeClr val="bg2">
                              <a:lumMod val="50000"/>
                            </a:schemeClr>
                          </a:solidFill>
                        </a:rPr>
                        <a:t>Practice</a:t>
                      </a:r>
                    </a:p>
                  </a:txBody>
                  <a:tcPr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dirty="0">
                          <a:solidFill>
                            <a:schemeClr val="bg2">
                              <a:lumMod val="50000"/>
                            </a:schemeClr>
                          </a:solidFill>
                          <a:effectLst/>
                        </a:rPr>
                        <a:t>2017 Venezuelan Constituent Assembly Election</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spcBef>
                          <a:spcPts val="0"/>
                        </a:spcBef>
                        <a:spcAft>
                          <a:spcPts val="0"/>
                        </a:spcAft>
                      </a:pPr>
                      <a:r>
                        <a:rPr lang="en-US" sz="1800" b="0" dirty="0">
                          <a:solidFill>
                            <a:schemeClr val="bg2">
                              <a:lumMod val="50000"/>
                            </a:schemeClr>
                          </a:solidFill>
                          <a:effectLst/>
                        </a:rPr>
                        <a:t>T202</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62464564"/>
                  </a:ext>
                </a:extLst>
              </a:tr>
              <a:tr h="370840">
                <a:tc>
                  <a:txBody>
                    <a:bodyPr/>
                    <a:lstStyle/>
                    <a:p>
                      <a:r>
                        <a:rPr lang="en-US" sz="1800" b="0" dirty="0">
                          <a:solidFill>
                            <a:schemeClr val="bg2">
                              <a:lumMod val="50000"/>
                            </a:schemeClr>
                          </a:solidFill>
                        </a:rPr>
                        <a:t>Practice</a:t>
                      </a:r>
                    </a:p>
                  </a:txBody>
                  <a:tcPr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dirty="0">
                          <a:solidFill>
                            <a:schemeClr val="bg2">
                              <a:lumMod val="50000"/>
                            </a:schemeClr>
                          </a:solidFill>
                          <a:effectLst/>
                        </a:rPr>
                        <a:t>Drone Explosions in Caracas</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t">
                        <a:spcBef>
                          <a:spcPts val="0"/>
                        </a:spcBef>
                        <a:spcAft>
                          <a:spcPts val="0"/>
                        </a:spcAft>
                      </a:pPr>
                      <a:r>
                        <a:rPr lang="en-US" sz="1800" b="0" dirty="0">
                          <a:solidFill>
                            <a:schemeClr val="bg2">
                              <a:lumMod val="50000"/>
                            </a:schemeClr>
                          </a:solidFill>
                          <a:effectLst/>
                        </a:rPr>
                        <a:t>T203</a:t>
                      </a:r>
                    </a:p>
                  </a:txBody>
                  <a:tcPr marL="63500" marR="63500" marT="63500" marB="6350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3491115"/>
                  </a:ext>
                </a:extLst>
              </a:tr>
            </a:tbl>
          </a:graphicData>
        </a:graphic>
      </p:graphicFrame>
      <p:sp>
        <p:nvSpPr>
          <p:cNvPr id="6"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578946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98438"/>
            <a:ext cx="5638800" cy="792162"/>
          </a:xfrm>
        </p:spPr>
        <p:txBody>
          <a:bodyPr/>
          <a:lstStyle/>
          <a:p>
            <a:r>
              <a:rPr lang="en-US" dirty="0"/>
              <a:t>Requested </a:t>
            </a:r>
            <a:r>
              <a:rPr lang="en-US" dirty="0" smtClean="0"/>
              <a:t>Changes to Annotation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41431589"/>
              </p:ext>
            </p:extLst>
          </p:nvPr>
        </p:nvGraphicFramePr>
        <p:xfrm>
          <a:off x="304800" y="990600"/>
          <a:ext cx="8610600" cy="5405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208222360"/>
                    </a:ext>
                  </a:extLst>
                </a:gridCol>
                <a:gridCol w="1219200">
                  <a:extLst>
                    <a:ext uri="{9D8B030D-6E8A-4147-A177-3AD203B41FA5}">
                      <a16:colId xmlns:a16="http://schemas.microsoft.com/office/drawing/2014/main" xmlns="" val="2753075963"/>
                    </a:ext>
                  </a:extLst>
                </a:gridCol>
                <a:gridCol w="2133600">
                  <a:extLst>
                    <a:ext uri="{9D8B030D-6E8A-4147-A177-3AD203B41FA5}">
                      <a16:colId xmlns:a16="http://schemas.microsoft.com/office/drawing/2014/main" xmlns="" val="2659433003"/>
                    </a:ext>
                  </a:extLst>
                </a:gridCol>
              </a:tblGrid>
              <a:tr h="370840">
                <a:tc>
                  <a:txBody>
                    <a:bodyPr/>
                    <a:lstStyle/>
                    <a:p>
                      <a:r>
                        <a:rPr lang="en-US" sz="1400" dirty="0" smtClean="0">
                          <a:solidFill>
                            <a:schemeClr val="tx1"/>
                          </a:solidFill>
                        </a:rPr>
                        <a:t>Requested Change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Requested  By</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rPr>
                        <a:t>Status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27038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Events as arguments </a:t>
                      </a:r>
                      <a:r>
                        <a:rPr lang="en-US" sz="1400" baseline="0" dirty="0" smtClean="0"/>
                        <a:t>of other events</a:t>
                      </a:r>
                      <a:endParaRPr 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OWG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smtClean="0"/>
                        <a:t>Likely added </a:t>
                      </a:r>
                      <a:r>
                        <a:rPr lang="en-US" sz="1400" baseline="0" dirty="0" smtClean="0"/>
                        <a:t>for some event types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82517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Generalized Prevent/Allow events/relations that take events as arguments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OWG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Under discussion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76173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Generic Crime events to serve as crime </a:t>
                      </a:r>
                      <a:r>
                        <a:rPr lang="en-US" sz="1400" dirty="0" err="1" smtClean="0"/>
                        <a:t>args</a:t>
                      </a:r>
                      <a:r>
                        <a:rPr lang="en-US" sz="1400" dirty="0" smtClean="0"/>
                        <a:t> of Justice events when crime event is not a </a:t>
                      </a:r>
                      <a:r>
                        <a:rPr lang="en-US" sz="1400" dirty="0" err="1" smtClean="0"/>
                        <a:t>taggable</a:t>
                      </a:r>
                      <a:r>
                        <a:rPr lang="en-US" sz="1400" dirty="0" smtClean="0"/>
                        <a: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OWG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Under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95690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Generic Topic filler to serve as topic </a:t>
                      </a:r>
                      <a:r>
                        <a:rPr lang="en-US" sz="1400" dirty="0" err="1" smtClean="0"/>
                        <a:t>arg</a:t>
                      </a:r>
                      <a:r>
                        <a:rPr lang="en-US" sz="1400" dirty="0" smtClean="0"/>
                        <a:t> of Contact events when topic </a:t>
                      </a:r>
                      <a:r>
                        <a:rPr lang="en-US" sz="1400" dirty="0" err="1" smtClean="0"/>
                        <a:t>arg</a:t>
                      </a:r>
                      <a:r>
                        <a:rPr lang="en-US" sz="1400" dirty="0" smtClean="0"/>
                        <a:t> is not a </a:t>
                      </a:r>
                      <a:r>
                        <a:rPr lang="en-US" sz="1400" dirty="0" err="1" smtClean="0"/>
                        <a:t>taggable</a:t>
                      </a:r>
                      <a:r>
                        <a:rPr lang="en-US" sz="1400" dirty="0" smtClean="0"/>
                        <a:t> event or entity/filler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OWG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Under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70531956"/>
                  </a:ext>
                </a:extLst>
              </a:tr>
              <a:tr h="370840">
                <a:tc>
                  <a:txBody>
                    <a:bodyPr/>
                    <a:lstStyle/>
                    <a:p>
                      <a:r>
                        <a:rPr lang="en-US" sz="1400" dirty="0" smtClean="0"/>
                        <a:t>Remove TTL filler type(s)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OWG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Allow passing of TTL strings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0741523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Remove</a:t>
                      </a:r>
                      <a:r>
                        <a:rPr lang="en-US" sz="1400" baseline="0" dirty="0" smtClean="0"/>
                        <a:t> </a:t>
                      </a:r>
                      <a:r>
                        <a:rPr lang="en-US" sz="1400" dirty="0" smtClean="0"/>
                        <a:t>role-like entity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OWG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No annotation change; handle via mapping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3912919"/>
                  </a:ext>
                </a:extLst>
              </a:tr>
              <a:tr h="370840">
                <a:tc>
                  <a:txBody>
                    <a:bodyPr/>
                    <a:lstStyle/>
                    <a:p>
                      <a:r>
                        <a:rPr lang="en-US" sz="1400" dirty="0" smtClean="0"/>
                        <a:t>Relations as arguments of sentiment relations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NIST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Under discussion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Belief relations on events/relations and/or their </a:t>
                      </a:r>
                      <a:r>
                        <a:rPr lang="en-US" sz="1400" dirty="0" err="1" smtClean="0"/>
                        <a:t>args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NIST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Under</a:t>
                      </a:r>
                      <a:r>
                        <a:rPr lang="en-US" sz="1400" baseline="0" dirty="0" smtClean="0"/>
                        <a:t> discussion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Multiple labels on entities allowing more than one fine-grained type per mention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NIST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Under discussion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6800862"/>
                  </a:ext>
                </a:extLst>
              </a:tr>
              <a:tr h="370840">
                <a:tc>
                  <a:txBody>
                    <a:bodyPr/>
                    <a:lstStyle/>
                    <a:p>
                      <a:r>
                        <a:rPr lang="en-US" sz="1400" dirty="0" smtClean="0"/>
                        <a:t>Exhaustive annotation of entities/relations/events, regardless of salience to support gold standard TA1/TA2 evaluation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NIST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Under discussion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86905859"/>
                  </a:ext>
                </a:extLst>
              </a:tr>
            </a:tbl>
          </a:graphicData>
        </a:graphic>
      </p:graphicFrame>
      <p:sp>
        <p:nvSpPr>
          <p:cNvPr id="5" name="Slide Number Placeholder 4"/>
          <p:cNvSpPr>
            <a:spLocks noGrp="1"/>
          </p:cNvSpPr>
          <p:nvPr>
            <p:ph type="sldNum" sz="quarter" idx="4294967295"/>
          </p:nvPr>
        </p:nvSpPr>
        <p:spPr/>
        <p:txBody>
          <a:bodyPr/>
          <a:lstStyle/>
          <a:p>
            <a:pPr>
              <a:defRPr/>
            </a:pPr>
            <a:endParaRPr lang="en-US" altLang="en-US" dirty="0"/>
          </a:p>
        </p:txBody>
      </p:sp>
      <p:sp>
        <p:nvSpPr>
          <p:cNvPr id="6" name="Footer Placeholder 3"/>
          <p:cNvSpPr>
            <a:spLocks noGrp="1"/>
          </p:cNvSpPr>
          <p:nvPr>
            <p:ph type="ftr" sz="quarter" idx="10"/>
          </p:nvPr>
        </p:nvSpPr>
        <p:spPr>
          <a:xfrm>
            <a:off x="457200" y="6400804"/>
            <a:ext cx="6096000" cy="320675"/>
          </a:xfrm>
        </p:spPr>
        <p:txBody>
          <a:bodyPr/>
          <a:lstStyle/>
          <a:p>
            <a:pPr lvl="0"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Workshop</a:t>
            </a:r>
            <a:r>
              <a:rPr lang="en-US" dirty="0">
                <a:solidFill>
                  <a:srgbClr val="000000"/>
                </a:solidFill>
                <a:latin typeface="Gill Sans" charset="0"/>
                <a:sym typeface="Gill Sans" charset="0"/>
              </a:rPr>
              <a:t>, November </a:t>
            </a:r>
            <a:r>
              <a:rPr lang="en-US" dirty="0" smtClean="0">
                <a:solidFill>
                  <a:srgbClr val="000000"/>
                </a:solidFill>
                <a:latin typeface="Gill Sans" charset="0"/>
                <a:sym typeface="Gill Sans" charset="0"/>
              </a:rPr>
              <a:t>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642913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Next Steps</a:t>
            </a:r>
            <a:endParaRPr lang="en-US" dirty="0"/>
          </a:p>
        </p:txBody>
      </p:sp>
      <p:sp>
        <p:nvSpPr>
          <p:cNvPr id="3" name="Content Placeholder 2"/>
          <p:cNvSpPr>
            <a:spLocks noGrp="1"/>
          </p:cNvSpPr>
          <p:nvPr>
            <p:ph idx="1"/>
          </p:nvPr>
        </p:nvSpPr>
        <p:spPr>
          <a:xfrm>
            <a:off x="457200" y="1143000"/>
            <a:ext cx="8229600" cy="5105400"/>
          </a:xfrm>
        </p:spPr>
        <p:txBody>
          <a:bodyPr/>
          <a:lstStyle/>
          <a:p>
            <a:r>
              <a:rPr lang="en-US" dirty="0" smtClean="0"/>
              <a:t>Re-annotated </a:t>
            </a:r>
            <a:r>
              <a:rPr lang="en-US" dirty="0" smtClean="0"/>
              <a:t>Scenario 1 corpus for 3 </a:t>
            </a:r>
            <a:r>
              <a:rPr lang="en-US" dirty="0" smtClean="0"/>
              <a:t>practice, 3 </a:t>
            </a:r>
            <a:r>
              <a:rPr lang="en-US" dirty="0" err="1" smtClean="0"/>
              <a:t>eval</a:t>
            </a:r>
            <a:r>
              <a:rPr lang="en-US" dirty="0" smtClean="0"/>
              <a:t> topics</a:t>
            </a:r>
          </a:p>
          <a:p>
            <a:pPr lvl="1"/>
            <a:r>
              <a:rPr lang="en-US" dirty="0" smtClean="0"/>
              <a:t>Much richer annotation ontology, </a:t>
            </a:r>
            <a:r>
              <a:rPr lang="en-US" dirty="0" smtClean="0"/>
              <a:t>more mentions per KE, other feature additions to respond to performer requests and evaluation </a:t>
            </a:r>
            <a:r>
              <a:rPr lang="en-US" dirty="0" smtClean="0"/>
              <a:t>requirements</a:t>
            </a:r>
          </a:p>
          <a:p>
            <a:pPr lvl="1"/>
            <a:r>
              <a:rPr lang="en-US" dirty="0" smtClean="0"/>
              <a:t>Over 635,000 </a:t>
            </a:r>
            <a:r>
              <a:rPr lang="en-US" dirty="0"/>
              <a:t>individual annotation </a:t>
            </a:r>
            <a:r>
              <a:rPr lang="en-US" dirty="0" smtClean="0"/>
              <a:t>decisions</a:t>
            </a:r>
          </a:p>
          <a:p>
            <a:r>
              <a:rPr lang="en-US" dirty="0"/>
              <a:t>Developed prevailing theories as a strategy to address the need for topic-wide hypotheses in evaluation</a:t>
            </a:r>
          </a:p>
          <a:p>
            <a:r>
              <a:rPr lang="en-US" dirty="0" smtClean="0"/>
              <a:t>Assessed around 42,485 responses</a:t>
            </a:r>
            <a:r>
              <a:rPr lang="en-US" dirty="0"/>
              <a:t>, </a:t>
            </a:r>
            <a:r>
              <a:rPr lang="en-US" dirty="0" smtClean="0"/>
              <a:t>comprising15 batches </a:t>
            </a:r>
            <a:r>
              <a:rPr lang="en-US" dirty="0"/>
              <a:t>across 6 assessment </a:t>
            </a:r>
            <a:r>
              <a:rPr lang="en-US" dirty="0" smtClean="0"/>
              <a:t>tasks</a:t>
            </a:r>
          </a:p>
          <a:p>
            <a:pPr lvl="1"/>
            <a:r>
              <a:rPr lang="en-US" dirty="0" smtClean="0"/>
              <a:t>Delivered on time, supported multiple add-on sets</a:t>
            </a:r>
          </a:p>
          <a:p>
            <a:r>
              <a:rPr lang="en-US" dirty="0" smtClean="0"/>
              <a:t>Ongoing discussions with OWG (Susan Brown) and T&amp;E team to determine </a:t>
            </a:r>
            <a:r>
              <a:rPr lang="en-US" dirty="0" smtClean="0"/>
              <a:t>necessary annotation </a:t>
            </a:r>
            <a:r>
              <a:rPr lang="en-US" dirty="0" smtClean="0"/>
              <a:t>changes in support of Scenario 2 and Month 36 Evaluation</a:t>
            </a:r>
            <a:r>
              <a:rPr lang="en-US" dirty="0"/>
              <a:t/>
            </a:r>
            <a:br>
              <a:rPr lang="en-US" dirty="0"/>
            </a:br>
            <a:endParaRPr lang="en-US" dirty="0"/>
          </a:p>
        </p:txBody>
      </p:sp>
      <p:sp>
        <p:nvSpPr>
          <p:cNvPr id="4" name="Footer Placeholder 3"/>
          <p:cNvSpPr>
            <a:spLocks noGrp="1"/>
          </p:cNvSpPr>
          <p:nvPr>
            <p:ph type="ftr" sz="quarter" idx="10"/>
          </p:nvPr>
        </p:nvSpPr>
        <p:spPr/>
        <p:txBody>
          <a:bodyPr/>
          <a:lstStyle/>
          <a:p>
            <a:pPr lvl="0" fontAlgn="base">
              <a:spcBef>
                <a:spcPct val="0"/>
              </a:spcBef>
              <a:spcAft>
                <a:spcPct val="0"/>
              </a:spcAft>
              <a:defRPr/>
            </a:pPr>
            <a:r>
              <a:rPr lang="en-US" smtClean="0">
                <a:solidFill>
                  <a:srgbClr val="000000"/>
                </a:solidFill>
                <a:latin typeface="Gill Sans" charset="0"/>
                <a:sym typeface="Gill Sans" charset="0"/>
              </a:rPr>
              <a:t>TAC KBP 2019 Workshop, November 12-13</a:t>
            </a: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1661021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Development: Queries</a:t>
            </a:r>
            <a:endParaRPr lang="en-US" dirty="0"/>
          </a:p>
        </p:txBody>
      </p:sp>
      <p:sp>
        <p:nvSpPr>
          <p:cNvPr id="3" name="Content Placeholder 2"/>
          <p:cNvSpPr>
            <a:spLocks noGrp="1"/>
          </p:cNvSpPr>
          <p:nvPr>
            <p:ph idx="1"/>
          </p:nvPr>
        </p:nvSpPr>
        <p:spPr/>
        <p:txBody>
          <a:bodyPr/>
          <a:lstStyle/>
          <a:p>
            <a:pPr lvl="0"/>
            <a:r>
              <a:rPr lang="en-US" sz="2400" dirty="0"/>
              <a:t>Queries express information needs related to informational conflict for the topic</a:t>
            </a:r>
          </a:p>
          <a:p>
            <a:pPr lvl="0"/>
            <a:r>
              <a:rPr lang="en-US" sz="2400" dirty="0"/>
              <a:t>Queries are used to </a:t>
            </a:r>
            <a:r>
              <a:rPr lang="en-US" sz="2400" dirty="0" smtClean="0"/>
              <a:t>inform </a:t>
            </a:r>
            <a:r>
              <a:rPr lang="en-US" sz="2400" dirty="0"/>
              <a:t>questions of </a:t>
            </a:r>
            <a:r>
              <a:rPr lang="en-US" sz="2400" dirty="0" smtClean="0"/>
              <a:t>knowledge element salience</a:t>
            </a:r>
            <a:endParaRPr lang="en-US" sz="2400" dirty="0"/>
          </a:p>
          <a:p>
            <a:r>
              <a:rPr lang="en-US" sz="2400" dirty="0" smtClean="0"/>
              <a:t>Reformulated 2018 queries for 2019</a:t>
            </a:r>
            <a:endParaRPr lang="en-US" sz="2400" dirty="0"/>
          </a:p>
          <a:p>
            <a:pPr lvl="1"/>
            <a:r>
              <a:rPr lang="en-US" dirty="0"/>
              <a:t>Reduce number of “why” queries</a:t>
            </a:r>
          </a:p>
          <a:p>
            <a:pPr lvl="1"/>
            <a:r>
              <a:rPr lang="en-US" dirty="0" smtClean="0"/>
              <a:t>Break other complex queries into multiple atomic queries</a:t>
            </a:r>
          </a:p>
          <a:p>
            <a:pPr lvl="2"/>
            <a:r>
              <a:rPr lang="en-US" dirty="0" smtClean="0"/>
              <a:t>Answers typically comprise </a:t>
            </a:r>
            <a:r>
              <a:rPr lang="en-US" dirty="0"/>
              <a:t>one relation or event argument </a:t>
            </a:r>
            <a:r>
              <a:rPr lang="en-US" dirty="0" smtClean="0"/>
              <a:t>role/slot</a:t>
            </a:r>
          </a:p>
          <a:p>
            <a:pPr lvl="1"/>
            <a:r>
              <a:rPr lang="en-US" dirty="0" smtClean="0"/>
              <a:t>Where possible, add new queries to capture additional aspects of informational conflict</a:t>
            </a:r>
          </a:p>
          <a:p>
            <a:r>
              <a:rPr lang="en-US" dirty="0" smtClean="0">
                <a:solidFill>
                  <a:srgbClr val="000000"/>
                </a:solidFill>
                <a:latin typeface="Arial" charset="0"/>
              </a:rPr>
              <a:t>Queries shared with NIST to inform Statements of Information Need</a:t>
            </a:r>
            <a:endParaRPr lang="en-US" dirty="0">
              <a:solidFill>
                <a:srgbClr val="000000"/>
              </a:solidFill>
              <a:latin typeface="Arial" charset="0"/>
            </a:endParaRPr>
          </a:p>
          <a:p>
            <a:pPr lvl="1"/>
            <a:endParaRPr lang="en-US" sz="2400" dirty="0" smtClean="0"/>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a:p>
            <a:pPr lvl="0" fontAlgn="base">
              <a:spcBef>
                <a:spcPct val="0"/>
              </a:spcBef>
              <a:spcAft>
                <a:spcPct val="0"/>
              </a:spcAft>
              <a:defRPr/>
            </a:pPr>
            <a:endParaRPr lang="en-US" dirty="0">
              <a:solidFill>
                <a:srgbClr val="000000"/>
              </a:solidFill>
              <a:latin typeface="Gill Sans" charset="0"/>
              <a:sym typeface="Gill Sans" charset="0"/>
            </a:endParaRPr>
          </a:p>
        </p:txBody>
      </p:sp>
    </p:spTree>
    <p:extLst>
      <p:ext uri="{BB962C8B-B14F-4D97-AF65-F5344CB8AC3E}">
        <p14:creationId xmlns:p14="http://schemas.microsoft.com/office/powerpoint/2010/main" val="3743306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Development: </a:t>
            </a:r>
            <a:br>
              <a:rPr lang="en-US" dirty="0" smtClean="0"/>
            </a:br>
            <a:r>
              <a:rPr lang="en-US" dirty="0" smtClean="0"/>
              <a:t>Prevailing Theories</a:t>
            </a:r>
            <a:endParaRPr lang="en-US" dirty="0"/>
          </a:p>
        </p:txBody>
      </p:sp>
      <p:sp>
        <p:nvSpPr>
          <p:cNvPr id="3" name="Content Placeholder 2"/>
          <p:cNvSpPr>
            <a:spLocks noGrp="1"/>
          </p:cNvSpPr>
          <p:nvPr>
            <p:ph idx="1"/>
          </p:nvPr>
        </p:nvSpPr>
        <p:spPr/>
        <p:txBody>
          <a:bodyPr/>
          <a:lstStyle/>
          <a:p>
            <a:r>
              <a:rPr lang="en-US" dirty="0" smtClean="0"/>
              <a:t>Prevailing theories describe </a:t>
            </a:r>
            <a:r>
              <a:rPr lang="en-US" u="sng" dirty="0" smtClean="0"/>
              <a:t>expectations</a:t>
            </a:r>
            <a:r>
              <a:rPr lang="en-US" dirty="0" smtClean="0"/>
              <a:t> about what will very likely appear in corpus</a:t>
            </a:r>
          </a:p>
          <a:p>
            <a:pPr lvl="1"/>
            <a:r>
              <a:rPr lang="en-US" dirty="0" smtClean="0"/>
              <a:t>Informed by MITRE’s Scenario Document</a:t>
            </a:r>
          </a:p>
          <a:p>
            <a:pPr lvl="1"/>
            <a:r>
              <a:rPr lang="en-US" dirty="0" smtClean="0"/>
              <a:t>Informed by 2018 seedling annotation/KEs</a:t>
            </a:r>
          </a:p>
          <a:p>
            <a:pPr lvl="1"/>
            <a:r>
              <a:rPr lang="en-US" dirty="0" smtClean="0"/>
              <a:t>NOT informed by exhaustive annotation</a:t>
            </a:r>
          </a:p>
          <a:p>
            <a:r>
              <a:rPr lang="en-US" dirty="0" smtClean="0"/>
              <a:t>Prevailing Theories include a natural language description and a structured list of KEs required to fully support this theory</a:t>
            </a:r>
          </a:p>
          <a:p>
            <a:r>
              <a:rPr lang="en-US" dirty="0" smtClean="0"/>
              <a:t>Shared with NIST to inform TA1 </a:t>
            </a:r>
            <a:r>
              <a:rPr lang="en-US" dirty="0"/>
              <a:t>and TA2 queries </a:t>
            </a:r>
            <a:r>
              <a:rPr lang="en-US" dirty="0" smtClean="0"/>
              <a:t>and </a:t>
            </a:r>
            <a:r>
              <a:rPr lang="en-US" dirty="0"/>
              <a:t>TA3 Statements of Information </a:t>
            </a:r>
            <a:r>
              <a:rPr lang="en-US" dirty="0" smtClean="0"/>
              <a:t>Need</a:t>
            </a:r>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spTree>
    <p:extLst>
      <p:ext uri="{BB962C8B-B14F-4D97-AF65-F5344CB8AC3E}">
        <p14:creationId xmlns:p14="http://schemas.microsoft.com/office/powerpoint/2010/main" val="3004587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Theory Strategy</a:t>
            </a:r>
            <a:endParaRPr lang="en-US" dirty="0"/>
          </a:p>
        </p:txBody>
      </p:sp>
      <p:sp>
        <p:nvSpPr>
          <p:cNvPr id="3" name="Content Placeholder 2"/>
          <p:cNvSpPr>
            <a:spLocks noGrp="1"/>
          </p:cNvSpPr>
          <p:nvPr>
            <p:ph idx="1"/>
          </p:nvPr>
        </p:nvSpPr>
        <p:spPr/>
        <p:txBody>
          <a:bodyPr/>
          <a:lstStyle/>
          <a:p>
            <a:r>
              <a:rPr lang="en-US" sz="2000" dirty="0"/>
              <a:t>Use information drawn from MITRE’s Scenario </a:t>
            </a:r>
            <a:r>
              <a:rPr lang="en-US" sz="2000" dirty="0" smtClean="0"/>
              <a:t>Document, including URLs</a:t>
            </a:r>
            <a:endParaRPr lang="en-US" sz="2000" dirty="0"/>
          </a:p>
          <a:p>
            <a:r>
              <a:rPr lang="en-US" sz="2000" dirty="0" smtClean="0"/>
              <a:t>Be </a:t>
            </a:r>
            <a:r>
              <a:rPr lang="en-US" sz="2000" dirty="0"/>
              <a:t>responsive </a:t>
            </a:r>
            <a:r>
              <a:rPr lang="en-US" sz="2000" dirty="0" smtClean="0"/>
              <a:t>to (more than) one </a:t>
            </a:r>
            <a:r>
              <a:rPr lang="en-US" sz="2000" dirty="0"/>
              <a:t>query for the topic</a:t>
            </a:r>
          </a:p>
          <a:p>
            <a:r>
              <a:rPr lang="en-US" sz="2000" dirty="0"/>
              <a:t>Represent a coherent sub-part of the larger topic </a:t>
            </a:r>
            <a:r>
              <a:rPr lang="en-US" sz="2000" dirty="0" smtClean="0"/>
              <a:t>narrative</a:t>
            </a:r>
          </a:p>
          <a:p>
            <a:pPr lvl="1"/>
            <a:r>
              <a:rPr lang="en-US" sz="1800" dirty="0"/>
              <a:t>KEs in each theory have some understandable connection to each </a:t>
            </a:r>
            <a:r>
              <a:rPr lang="en-US" sz="1800" dirty="0" smtClean="0"/>
              <a:t>other</a:t>
            </a:r>
            <a:endParaRPr lang="en-US" sz="1600" dirty="0"/>
          </a:p>
          <a:p>
            <a:r>
              <a:rPr lang="en-US" sz="2000" dirty="0" smtClean="0"/>
              <a:t>Cover </a:t>
            </a:r>
            <a:r>
              <a:rPr lang="en-US" sz="2000" dirty="0"/>
              <a:t>a range of the theories present for each </a:t>
            </a:r>
            <a:r>
              <a:rPr lang="en-US" sz="2000" dirty="0" smtClean="0"/>
              <a:t>topic, but not complete coverage</a:t>
            </a:r>
            <a:endParaRPr lang="en-US" sz="2000" dirty="0"/>
          </a:p>
          <a:p>
            <a:r>
              <a:rPr lang="en-US" sz="2000" dirty="0" smtClean="0"/>
              <a:t>Include </a:t>
            </a:r>
            <a:r>
              <a:rPr lang="en-US" sz="2000" dirty="0"/>
              <a:t>only </a:t>
            </a:r>
            <a:r>
              <a:rPr lang="en-US" sz="2000" dirty="0" smtClean="0"/>
              <a:t>information/conflict </a:t>
            </a:r>
            <a:r>
              <a:rPr lang="en-US" sz="2000" dirty="0"/>
              <a:t>covered by </a:t>
            </a:r>
            <a:r>
              <a:rPr lang="en-US" sz="2000" dirty="0" smtClean="0"/>
              <a:t>annotation categories </a:t>
            </a:r>
          </a:p>
          <a:p>
            <a:r>
              <a:rPr lang="en-US" sz="2000" dirty="0" smtClean="0"/>
              <a:t>Well </a:t>
            </a:r>
            <a:r>
              <a:rPr lang="en-US" sz="2000" dirty="0"/>
              <a:t>represented in the KB to the extent </a:t>
            </a:r>
            <a:r>
              <a:rPr lang="en-US" sz="2000" dirty="0" smtClean="0"/>
              <a:t>possible</a:t>
            </a:r>
          </a:p>
          <a:p>
            <a:r>
              <a:rPr lang="en-US" sz="2000" dirty="0"/>
              <a:t>Range of theory “sizes” for each topic, to the extent possible</a:t>
            </a:r>
          </a:p>
          <a:p>
            <a:pPr lvl="1"/>
            <a:r>
              <a:rPr lang="en-US" sz="1800" dirty="0" smtClean="0"/>
              <a:t>Some </a:t>
            </a:r>
            <a:r>
              <a:rPr lang="en-US" sz="1800" dirty="0"/>
              <a:t>with only a short list of KEs, some with a very long list of KEs </a:t>
            </a:r>
            <a:r>
              <a:rPr lang="en-US" sz="1800" dirty="0" smtClean="0"/>
              <a:t>required</a:t>
            </a:r>
          </a:p>
          <a:p>
            <a:endParaRPr lang="en-US" sz="2400" dirty="0" smtClean="0">
              <a:hlinkClick r:id="rId2"/>
            </a:endParaRPr>
          </a:p>
          <a:p>
            <a:endParaRPr lang="en-US" sz="2400" dirty="0"/>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spTree>
    <p:extLst>
      <p:ext uri="{BB962C8B-B14F-4D97-AF65-F5344CB8AC3E}">
        <p14:creationId xmlns:p14="http://schemas.microsoft.com/office/powerpoint/2010/main" val="360693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R103 PTs</a:t>
            </a:r>
            <a:endParaRPr lang="en-US" dirty="0"/>
          </a:p>
        </p:txBody>
      </p:sp>
      <p:sp>
        <p:nvSpPr>
          <p:cNvPr id="3" name="Content Placeholder 2"/>
          <p:cNvSpPr>
            <a:spLocks noGrp="1"/>
          </p:cNvSpPr>
          <p:nvPr>
            <p:ph idx="1"/>
          </p:nvPr>
        </p:nvSpPr>
        <p:spPr/>
        <p:txBody>
          <a:bodyPr/>
          <a:lstStyle/>
          <a:p>
            <a:r>
              <a:rPr lang="en-US" sz="1600" dirty="0"/>
              <a:t>R103: Who Started the Shooting at </a:t>
            </a:r>
            <a:r>
              <a:rPr lang="en-US" sz="1600" dirty="0" err="1"/>
              <a:t>Maidan</a:t>
            </a:r>
            <a:r>
              <a:rPr lang="en-US" sz="1600" dirty="0"/>
              <a:t>? (February 2014</a:t>
            </a:r>
            <a:r>
              <a:rPr lang="en-US" sz="1600" dirty="0" smtClean="0"/>
              <a:t>)</a:t>
            </a:r>
          </a:p>
          <a:p>
            <a:pPr lvl="1"/>
            <a:r>
              <a:rPr lang="en-US" sz="1400" dirty="0" smtClean="0"/>
              <a:t>R103_PT001: Members </a:t>
            </a:r>
            <a:r>
              <a:rPr lang="en-US" sz="1400" dirty="0"/>
              <a:t>of Ukraine's new coalition government, which includes the Ukrainian-nationalist Svoboda party, sponsored snipers who fired on protesters and police alike, including some members of the </a:t>
            </a:r>
            <a:r>
              <a:rPr lang="en-US" sz="1400" dirty="0" err="1"/>
              <a:t>Berkut</a:t>
            </a:r>
            <a:r>
              <a:rPr lang="en-US" sz="1400" dirty="0"/>
              <a:t> riot police, in February 2014 in protests taking place in Kiev's Independence Square (aka </a:t>
            </a:r>
            <a:r>
              <a:rPr lang="en-US" sz="1400" dirty="0" err="1"/>
              <a:t>Maidan</a:t>
            </a:r>
            <a:r>
              <a:rPr lang="en-US" sz="1400" dirty="0"/>
              <a:t>), killing 21 people. </a:t>
            </a:r>
            <a:endParaRPr lang="en-US" sz="1400" dirty="0" smtClean="0"/>
          </a:p>
          <a:p>
            <a:pPr lvl="1"/>
            <a:r>
              <a:rPr lang="en-US" sz="1400" dirty="0" smtClean="0"/>
              <a:t>R103_PT002: Provocateurs </a:t>
            </a:r>
            <a:r>
              <a:rPr lang="en-US" sz="1400" dirty="0"/>
              <a:t>hired by Russia carried out the shootings that took place during the protests in February 2014 in Kiev's Independence Square (aka </a:t>
            </a:r>
            <a:r>
              <a:rPr lang="en-US" sz="1400" dirty="0" err="1"/>
              <a:t>Maidan</a:t>
            </a:r>
            <a:r>
              <a:rPr lang="en-US" sz="1400" dirty="0" smtClean="0"/>
              <a:t>).</a:t>
            </a:r>
          </a:p>
          <a:p>
            <a:pPr lvl="1"/>
            <a:r>
              <a:rPr lang="en-US" sz="1400" dirty="0" smtClean="0"/>
              <a:t>R103_PT003: The </a:t>
            </a:r>
            <a:r>
              <a:rPr lang="en-US" sz="1400" dirty="0"/>
              <a:t>CIA, a US foreign intelligence service, sponsored snipers who fired on police (including some members of the </a:t>
            </a:r>
            <a:r>
              <a:rPr lang="en-US" sz="1400" dirty="0" err="1"/>
              <a:t>Berkut</a:t>
            </a:r>
            <a:r>
              <a:rPr lang="en-US" sz="1400" dirty="0"/>
              <a:t> riot police) and protesters alike in February 2014 in protests taking place in Kiev's Independence Square (aka </a:t>
            </a:r>
            <a:r>
              <a:rPr lang="en-US" sz="1400" dirty="0" err="1"/>
              <a:t>Maidan</a:t>
            </a:r>
            <a:r>
              <a:rPr lang="en-US" sz="1400" dirty="0" smtClean="0"/>
              <a:t>).</a:t>
            </a:r>
          </a:p>
          <a:p>
            <a:pPr lvl="1"/>
            <a:r>
              <a:rPr lang="en-US" sz="1400" dirty="0" smtClean="0"/>
              <a:t>R103_PT004: On </a:t>
            </a:r>
            <a:r>
              <a:rPr lang="en-US" sz="1400" dirty="0"/>
              <a:t>February 20, 2014, a member of the </a:t>
            </a:r>
            <a:r>
              <a:rPr lang="en-US" sz="1400" dirty="0" err="1"/>
              <a:t>Maidan</a:t>
            </a:r>
            <a:r>
              <a:rPr lang="en-US" sz="1400" dirty="0"/>
              <a:t> protest movement, identified only as "Sergei," fired at police (including some members of the </a:t>
            </a:r>
            <a:r>
              <a:rPr lang="en-US" sz="1400" dirty="0" err="1"/>
              <a:t>Berkut</a:t>
            </a:r>
            <a:r>
              <a:rPr lang="en-US" sz="1400" dirty="0"/>
              <a:t> riot police) and protesters alike from a position in the Kiev Conservatory building in Kiev's Independence Square (aka </a:t>
            </a:r>
            <a:r>
              <a:rPr lang="en-US" sz="1400" dirty="0" err="1"/>
              <a:t>Maidan</a:t>
            </a:r>
            <a:r>
              <a:rPr lang="en-US" sz="1400" dirty="0"/>
              <a:t>), using a </a:t>
            </a:r>
            <a:r>
              <a:rPr lang="en-US" sz="1400" dirty="0" err="1"/>
              <a:t>Saiga</a:t>
            </a:r>
            <a:r>
              <a:rPr lang="en-US" sz="1400" dirty="0"/>
              <a:t> hunting rifle that he had stored in the post office overnight</a:t>
            </a:r>
            <a:r>
              <a:rPr lang="en-US" sz="1400" dirty="0" smtClean="0"/>
              <a:t>.</a:t>
            </a:r>
          </a:p>
          <a:p>
            <a:pPr lvl="1"/>
            <a:r>
              <a:rPr lang="en-US" sz="1400" dirty="0" smtClean="0"/>
              <a:t>R103_PT005: Snipers </a:t>
            </a:r>
            <a:r>
              <a:rPr lang="en-US" sz="1400" dirty="0"/>
              <a:t>affiliated with Ukraine's </a:t>
            </a:r>
            <a:r>
              <a:rPr lang="en-US" sz="1400" dirty="0" err="1"/>
              <a:t>Berkut</a:t>
            </a:r>
            <a:r>
              <a:rPr lang="en-US" sz="1400" dirty="0"/>
              <a:t> riot police, under the direction of </a:t>
            </a:r>
            <a:r>
              <a:rPr lang="en-US" sz="1400" dirty="0" err="1"/>
              <a:t>Aleksandr</a:t>
            </a:r>
            <a:r>
              <a:rPr lang="en-US" sz="1400" dirty="0"/>
              <a:t> </a:t>
            </a:r>
            <a:r>
              <a:rPr lang="en-US" sz="1400" dirty="0" err="1"/>
              <a:t>Yakimenko</a:t>
            </a:r>
            <a:r>
              <a:rPr lang="en-US" sz="1400" dirty="0"/>
              <a:t> (who was at the time head of Ukraine's SBU intelligence service) and in collaboration with Russia's intelligence service the FSB, killed at least 53 anti-government activists protesting in Kiev's Independence Square (aka </a:t>
            </a:r>
            <a:r>
              <a:rPr lang="en-US" sz="1400" dirty="0" err="1"/>
              <a:t>Maidan</a:t>
            </a:r>
            <a:r>
              <a:rPr lang="en-US" sz="1400" dirty="0"/>
              <a:t>) on February 20 2014, using AK-47s and sniper rifles.</a:t>
            </a:r>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2019 Workshop, November 12-13</a:t>
            </a:r>
          </a:p>
        </p:txBody>
      </p:sp>
      <p:pic>
        <p:nvPicPr>
          <p:cNvPr id="12" name="Picture 11"/>
          <p:cNvPicPr>
            <a:picLocks noChangeAspect="1"/>
          </p:cNvPicPr>
          <p:nvPr/>
        </p:nvPicPr>
        <p:blipFill>
          <a:blip r:embed="rId3"/>
          <a:stretch>
            <a:fillRect/>
          </a:stretch>
        </p:blipFill>
        <p:spPr>
          <a:xfrm>
            <a:off x="805016" y="277822"/>
            <a:ext cx="7395892" cy="2029900"/>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37714" y="2307701"/>
            <a:ext cx="9068572" cy="4397899"/>
          </a:xfrm>
          <a:prstGeom prst="rect">
            <a:avLst/>
          </a:prstGeom>
        </p:spPr>
      </p:pic>
      <p:pic>
        <p:nvPicPr>
          <p:cNvPr id="15" name="Picture 14"/>
          <p:cNvPicPr>
            <a:picLocks noChangeAspect="1"/>
          </p:cNvPicPr>
          <p:nvPr/>
        </p:nvPicPr>
        <p:blipFill>
          <a:blip r:embed="rId5"/>
          <a:stretch>
            <a:fillRect/>
          </a:stretch>
        </p:blipFill>
        <p:spPr>
          <a:xfrm>
            <a:off x="37714" y="2399395"/>
            <a:ext cx="9044682" cy="1225427"/>
          </a:xfrm>
          <a:prstGeom prst="rect">
            <a:avLst/>
          </a:prstGeom>
        </p:spPr>
      </p:pic>
      <p:sp>
        <p:nvSpPr>
          <p:cNvPr id="18" name="Rectangle 17"/>
          <p:cNvSpPr/>
          <p:nvPr/>
        </p:nvSpPr>
        <p:spPr bwMode="auto">
          <a:xfrm>
            <a:off x="37714" y="2612522"/>
            <a:ext cx="9044682" cy="1012300"/>
          </a:xfrm>
          <a:prstGeom prst="rect">
            <a:avLst/>
          </a:prstGeom>
          <a:solidFill>
            <a:srgbClr val="DDEBF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0" name="Rectangle 19"/>
          <p:cNvSpPr/>
          <p:nvPr/>
        </p:nvSpPr>
        <p:spPr>
          <a:xfrm>
            <a:off x="2681815" y="2749340"/>
            <a:ext cx="3365024" cy="369332"/>
          </a:xfrm>
          <a:prstGeom prst="rect">
            <a:avLst/>
          </a:prstGeom>
        </p:spPr>
        <p:txBody>
          <a:bodyPr wrap="none">
            <a:spAutoFit/>
          </a:bodyPr>
          <a:lstStyle/>
          <a:p>
            <a:r>
              <a:rPr lang="en-US" dirty="0"/>
              <a:t>conflict	attack	</a:t>
            </a:r>
            <a:r>
              <a:rPr lang="en-US" dirty="0" err="1"/>
              <a:t>firearmattack</a:t>
            </a:r>
            <a:endParaRPr lang="en-US" dirty="0"/>
          </a:p>
        </p:txBody>
      </p:sp>
      <p:cxnSp>
        <p:nvCxnSpPr>
          <p:cNvPr id="22" name="Straight Connector 21"/>
          <p:cNvCxnSpPr/>
          <p:nvPr/>
        </p:nvCxnSpPr>
        <p:spPr bwMode="auto">
          <a:xfrm>
            <a:off x="2681815" y="1143000"/>
            <a:ext cx="670985"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5791200" y="1783080"/>
            <a:ext cx="192024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2639815" y="2011680"/>
            <a:ext cx="539496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5593080" y="2209800"/>
            <a:ext cx="256032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pic>
        <p:nvPicPr>
          <p:cNvPr id="37" name="Picture 36"/>
          <p:cNvPicPr>
            <a:picLocks noChangeAspect="1"/>
          </p:cNvPicPr>
          <p:nvPr/>
        </p:nvPicPr>
        <p:blipFill>
          <a:blip r:embed="rId6"/>
          <a:stretch>
            <a:fillRect/>
          </a:stretch>
        </p:blipFill>
        <p:spPr>
          <a:xfrm>
            <a:off x="5305495" y="2603742"/>
            <a:ext cx="3812736" cy="1065878"/>
          </a:xfrm>
          <a:prstGeom prst="rect">
            <a:avLst/>
          </a:prstGeom>
        </p:spPr>
      </p:pic>
      <p:pic>
        <p:nvPicPr>
          <p:cNvPr id="41" name="Picture 40"/>
          <p:cNvPicPr>
            <a:picLocks noChangeAspect="1"/>
          </p:cNvPicPr>
          <p:nvPr/>
        </p:nvPicPr>
        <p:blipFill>
          <a:blip r:embed="rId7"/>
          <a:stretch>
            <a:fillRect/>
          </a:stretch>
        </p:blipFill>
        <p:spPr>
          <a:xfrm>
            <a:off x="7103444" y="2402416"/>
            <a:ext cx="1978952" cy="1222406"/>
          </a:xfrm>
          <a:prstGeom prst="rect">
            <a:avLst/>
          </a:prstGeom>
        </p:spPr>
      </p:pic>
    </p:spTree>
    <p:extLst>
      <p:ext uri="{BB962C8B-B14F-4D97-AF65-F5344CB8AC3E}">
        <p14:creationId xmlns:p14="http://schemas.microsoft.com/office/powerpoint/2010/main" val="34943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Annotation Pipeline</a:t>
            </a:r>
            <a:endParaRPr lang="en-US" dirty="0"/>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dirty="0">
                <a:solidFill>
                  <a:srgbClr val="000000"/>
                </a:solidFill>
                <a:latin typeface="Gill Sans" charset="0"/>
                <a:sym typeface="Gill Sans" charset="0"/>
              </a:rPr>
              <a:t>TAC KBP </a:t>
            </a:r>
            <a:r>
              <a:rPr lang="en-US" dirty="0" smtClean="0">
                <a:solidFill>
                  <a:srgbClr val="000000"/>
                </a:solidFill>
                <a:latin typeface="Gill Sans" charset="0"/>
                <a:sym typeface="Gill Sans" charset="0"/>
              </a:rPr>
              <a:t>2019 </a:t>
            </a:r>
            <a:r>
              <a:rPr lang="en-US" dirty="0">
                <a:solidFill>
                  <a:srgbClr val="000000"/>
                </a:solidFill>
                <a:latin typeface="Gill Sans" charset="0"/>
                <a:sym typeface="Gill Sans" charset="0"/>
              </a:rPr>
              <a:t>Workshop, November 12-13</a:t>
            </a:r>
          </a:p>
          <a:p>
            <a:pPr lvl="0" fontAlgn="base">
              <a:spcBef>
                <a:spcPct val="0"/>
              </a:spcBef>
              <a:spcAft>
                <a:spcPct val="0"/>
              </a:spcAft>
              <a:defRPr/>
            </a:pPr>
            <a:endParaRPr lang="en-US" dirty="0">
              <a:solidFill>
                <a:srgbClr val="000000"/>
              </a:solidFill>
              <a:latin typeface="Arial" charset="0"/>
              <a:ea typeface="Arial" charset="0"/>
              <a:cs typeface="Arial" charset="0"/>
              <a:sym typeface="Gill Sans" charset="0"/>
            </a:endParaRP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48207" y="3279909"/>
            <a:ext cx="3285594" cy="1905000"/>
          </a:xfrm>
          <a:prstGeom prst="rect">
            <a:avLst/>
          </a:prstGeom>
        </p:spPr>
      </p:pic>
      <p:sp>
        <p:nvSpPr>
          <p:cNvPr id="9" name="Folded Corner 8"/>
          <p:cNvSpPr/>
          <p:nvPr/>
        </p:nvSpPr>
        <p:spPr bwMode="auto">
          <a:xfrm>
            <a:off x="448207" y="1371600"/>
            <a:ext cx="3361793" cy="1904996"/>
          </a:xfrm>
          <a:prstGeom prst="foldedCorner">
            <a:avLst/>
          </a:prstGeom>
          <a:solidFill>
            <a:schemeClr val="bg2">
              <a:lumMod val="20000"/>
              <a:lumOff val="80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According to Ukraine's security chiefs today members of the </a:t>
            </a:r>
            <a:r>
              <a:rPr lang="en-US" sz="1400" dirty="0" smtClean="0"/>
              <a:t>riot </a:t>
            </a:r>
            <a:r>
              <a:rPr lang="en-US" sz="1400" dirty="0"/>
              <a:t>police shot 17 protesters in Kiev, gunned down while agitating for the ouster of then-President Viktor Yanukovych. Ukraine's new authorities have pointed the finger at members of the country's disbanded "</a:t>
            </a:r>
            <a:r>
              <a:rPr lang="en-US" sz="1400" dirty="0" err="1"/>
              <a:t>Berkut</a:t>
            </a:r>
            <a:r>
              <a:rPr lang="en-US" sz="1400" dirty="0"/>
              <a:t>" riot police.</a:t>
            </a:r>
          </a:p>
        </p:txBody>
      </p:sp>
      <p:sp>
        <p:nvSpPr>
          <p:cNvPr id="3" name="Rounded Rectangle 2"/>
          <p:cNvSpPr/>
          <p:nvPr/>
        </p:nvSpPr>
        <p:spPr bwMode="auto">
          <a:xfrm>
            <a:off x="4146036" y="1353615"/>
            <a:ext cx="3245363" cy="381000"/>
          </a:xfrm>
          <a:prstGeom prst="round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ea typeface="Arial" charset="0"/>
                <a:cs typeface="Arial" charset="0"/>
                <a:sym typeface="Gill Sans" charset="0"/>
              </a:rPr>
              <a:t>Base</a:t>
            </a:r>
            <a:r>
              <a:rPr kumimoji="0" lang="en-US" b="0" i="0" u="none" strike="noStrike" cap="none" normalizeH="0" smtClean="0">
                <a:ln>
                  <a:noFill/>
                </a:ln>
                <a:solidFill>
                  <a:srgbClr val="000000"/>
                </a:solidFill>
                <a:effectLst/>
                <a:latin typeface="Arial" charset="0"/>
                <a:ea typeface="Arial" charset="0"/>
                <a:cs typeface="Arial" charset="0"/>
                <a:sym typeface="Gill Sans" charset="0"/>
              </a:rPr>
              <a:t> </a:t>
            </a:r>
            <a:r>
              <a:rPr kumimoji="0" lang="en-US" b="0" i="0" u="none" strike="noStrike" cap="none" normalizeH="0" baseline="0" smtClean="0">
                <a:ln>
                  <a:noFill/>
                </a:ln>
                <a:solidFill>
                  <a:srgbClr val="000000"/>
                </a:solidFill>
                <a:effectLst/>
                <a:latin typeface="Arial" charset="0"/>
                <a:ea typeface="Arial" charset="0"/>
                <a:cs typeface="Arial" charset="0"/>
                <a:sym typeface="Gill Sans" charset="0"/>
              </a:rPr>
              <a:t>mentions</a:t>
            </a:r>
            <a:endParaRPr kumimoji="0" lang="en-US" b="0" i="0" u="none" strike="noStrike" cap="none" normalizeH="0" baseline="0" dirty="0" smtClean="0">
              <a:ln>
                <a:noFill/>
              </a:ln>
              <a:solidFill>
                <a:srgbClr val="000000"/>
              </a:solidFill>
              <a:effectLst/>
              <a:latin typeface="Arial" charset="0"/>
              <a:ea typeface="Arial" charset="0"/>
              <a:cs typeface="Arial" charset="0"/>
              <a:sym typeface="Gill Sans" charset="0"/>
            </a:endParaRPr>
          </a:p>
        </p:txBody>
      </p:sp>
      <p:sp>
        <p:nvSpPr>
          <p:cNvPr id="10" name="Rounded Rectangle 9"/>
          <p:cNvSpPr/>
          <p:nvPr/>
        </p:nvSpPr>
        <p:spPr bwMode="auto">
          <a:xfrm>
            <a:off x="4141304" y="2924166"/>
            <a:ext cx="3250095" cy="381000"/>
          </a:xfrm>
          <a:prstGeom prst="round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ea typeface="Arial" charset="0"/>
                <a:cs typeface="Arial" charset="0"/>
                <a:sym typeface="Gill Sans" charset="0"/>
              </a:rPr>
              <a:t>Informative mentions</a:t>
            </a:r>
            <a:endParaRPr kumimoji="0" lang="en-US" b="0" i="0" u="none" strike="noStrike" cap="none" normalizeH="0" baseline="0" dirty="0" smtClean="0">
              <a:ln>
                <a:noFill/>
              </a:ln>
              <a:solidFill>
                <a:srgbClr val="000000"/>
              </a:solidFill>
              <a:effectLst/>
              <a:latin typeface="Arial" charset="0"/>
              <a:ea typeface="Arial" charset="0"/>
              <a:cs typeface="Arial" charset="0"/>
              <a:sym typeface="Gill Sans" charset="0"/>
            </a:endParaRPr>
          </a:p>
        </p:txBody>
      </p:sp>
      <p:sp>
        <p:nvSpPr>
          <p:cNvPr id="11" name="Rounded Rectangle 10"/>
          <p:cNvSpPr/>
          <p:nvPr/>
        </p:nvSpPr>
        <p:spPr bwMode="auto">
          <a:xfrm>
            <a:off x="4152899" y="4396657"/>
            <a:ext cx="3250095" cy="381000"/>
          </a:xfrm>
          <a:prstGeom prst="round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mtClean="0">
                <a:solidFill>
                  <a:srgbClr val="000000"/>
                </a:solidFill>
                <a:latin typeface="Arial" charset="0"/>
                <a:ea typeface="Arial" charset="0"/>
                <a:cs typeface="Arial" charset="0"/>
                <a:sym typeface="Gill Sans" charset="0"/>
              </a:rPr>
              <a:t>Granular media provenance</a:t>
            </a:r>
            <a:endParaRPr kumimoji="0" lang="en-US" b="0" i="0" u="none" strike="noStrike" cap="none" normalizeH="0" baseline="0" dirty="0" smtClean="0">
              <a:ln>
                <a:noFill/>
              </a:ln>
              <a:solidFill>
                <a:srgbClr val="000000"/>
              </a:solidFill>
              <a:effectLst/>
              <a:latin typeface="Arial" charset="0"/>
              <a:ea typeface="Arial" charset="0"/>
              <a:cs typeface="Arial" charset="0"/>
              <a:sym typeface="Gill Sans" charset="0"/>
            </a:endParaRPr>
          </a:p>
        </p:txBody>
      </p:sp>
      <p:sp>
        <p:nvSpPr>
          <p:cNvPr id="12" name="Rounded Rectangle 11"/>
          <p:cNvSpPr/>
          <p:nvPr/>
        </p:nvSpPr>
        <p:spPr bwMode="auto">
          <a:xfrm>
            <a:off x="4146037" y="5105400"/>
            <a:ext cx="3245362" cy="381000"/>
          </a:xfrm>
          <a:prstGeom prst="roundRect">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mtClean="0">
                <a:solidFill>
                  <a:srgbClr val="000000"/>
                </a:solidFill>
                <a:latin typeface="Arial" charset="0"/>
                <a:ea typeface="Arial" charset="0"/>
                <a:cs typeface="Arial" charset="0"/>
                <a:sym typeface="Gill Sans" charset="0"/>
              </a:rPr>
              <a:t>KB linking </a:t>
            </a:r>
            <a:r>
              <a:rPr lang="en-US" dirty="0" smtClean="0">
                <a:solidFill>
                  <a:srgbClr val="000000"/>
                </a:solidFill>
                <a:latin typeface="Arial" charset="0"/>
                <a:ea typeface="Arial" charset="0"/>
                <a:cs typeface="Arial" charset="0"/>
                <a:sym typeface="Gill Sans" charset="0"/>
              </a:rPr>
              <a:t>&amp; NIL clustering</a:t>
            </a:r>
            <a:endParaRPr kumimoji="0" lang="en-US" b="0" i="0" u="none" strike="noStrike" cap="none" normalizeH="0" baseline="0" dirty="0" smtClean="0">
              <a:ln>
                <a:noFill/>
              </a:ln>
              <a:solidFill>
                <a:srgbClr val="000000"/>
              </a:solidFill>
              <a:effectLst/>
              <a:latin typeface="Arial" charset="0"/>
              <a:ea typeface="Arial" charset="0"/>
              <a:cs typeface="Arial" charset="0"/>
              <a:sym typeface="Gill Sans" charset="0"/>
            </a:endParaRPr>
          </a:p>
        </p:txBody>
      </p:sp>
      <p:sp>
        <p:nvSpPr>
          <p:cNvPr id="13" name="TextBox 12"/>
          <p:cNvSpPr txBox="1"/>
          <p:nvPr/>
        </p:nvSpPr>
        <p:spPr>
          <a:xfrm>
            <a:off x="4191000" y="1809029"/>
            <a:ext cx="4114800" cy="830997"/>
          </a:xfrm>
          <a:prstGeom prst="rect">
            <a:avLst/>
          </a:prstGeom>
          <a:noFill/>
        </p:spPr>
        <p:txBody>
          <a:bodyPr wrap="square" rtlCol="0">
            <a:spAutoFit/>
          </a:bodyPr>
          <a:lstStyle/>
          <a:p>
            <a:r>
              <a:rPr lang="en-US" sz="1600" dirty="0" err="1" smtClean="0"/>
              <a:t>Conflict.Attack.FirearmAttack</a:t>
            </a:r>
            <a:r>
              <a:rPr lang="en-US" sz="1600" dirty="0" smtClean="0"/>
              <a:t> Event</a:t>
            </a:r>
          </a:p>
          <a:p>
            <a:r>
              <a:rPr lang="en-US" sz="1600" dirty="0" smtClean="0"/>
              <a:t>Agent: members of the riot police</a:t>
            </a:r>
          </a:p>
          <a:p>
            <a:r>
              <a:rPr lang="is-IS" sz="1600" dirty="0" smtClean="0"/>
              <a:t>…</a:t>
            </a:r>
            <a:endParaRPr lang="en-US" sz="1600" dirty="0"/>
          </a:p>
        </p:txBody>
      </p:sp>
      <p:sp>
        <p:nvSpPr>
          <p:cNvPr id="14" name="TextBox 13"/>
          <p:cNvSpPr txBox="1"/>
          <p:nvPr/>
        </p:nvSpPr>
        <p:spPr>
          <a:xfrm>
            <a:off x="4164496" y="3360003"/>
            <a:ext cx="3226903" cy="830997"/>
          </a:xfrm>
          <a:prstGeom prst="rect">
            <a:avLst/>
          </a:prstGeom>
          <a:noFill/>
        </p:spPr>
        <p:txBody>
          <a:bodyPr wrap="square" rtlCol="0">
            <a:spAutoFit/>
          </a:bodyPr>
          <a:lstStyle/>
          <a:p>
            <a:r>
              <a:rPr lang="en-US" sz="1600" dirty="0" smtClean="0"/>
              <a:t>Agent: members of the country’s disbanded “</a:t>
            </a:r>
            <a:r>
              <a:rPr lang="en-US" sz="1600" dirty="0" err="1" smtClean="0"/>
              <a:t>Berkut</a:t>
            </a:r>
            <a:r>
              <a:rPr lang="en-US" sz="1600" dirty="0" smtClean="0"/>
              <a:t>” riot police</a:t>
            </a:r>
          </a:p>
          <a:p>
            <a:r>
              <a:rPr lang="is-IS" sz="1600" dirty="0" smtClean="0"/>
              <a:t>…</a:t>
            </a:r>
            <a:endParaRPr lang="en-US" sz="1600" dirty="0"/>
          </a:p>
        </p:txBody>
      </p:sp>
      <p:sp>
        <p:nvSpPr>
          <p:cNvPr id="17" name="Rectangle 16"/>
          <p:cNvSpPr/>
          <p:nvPr/>
        </p:nvSpPr>
        <p:spPr bwMode="auto">
          <a:xfrm>
            <a:off x="1600200" y="3352800"/>
            <a:ext cx="1600200" cy="1752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8" name="Rectangle 17"/>
          <p:cNvSpPr/>
          <p:nvPr/>
        </p:nvSpPr>
        <p:spPr bwMode="auto">
          <a:xfrm>
            <a:off x="2590800" y="3657595"/>
            <a:ext cx="470452" cy="181749"/>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19" name="Rounded Rectangle 18"/>
          <p:cNvSpPr/>
          <p:nvPr/>
        </p:nvSpPr>
        <p:spPr bwMode="auto">
          <a:xfrm>
            <a:off x="990600" y="1630964"/>
            <a:ext cx="2070652" cy="228604"/>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0" name="Rounded Rectangle 19"/>
          <p:cNvSpPr/>
          <p:nvPr/>
        </p:nvSpPr>
        <p:spPr bwMode="auto">
          <a:xfrm>
            <a:off x="520148" y="2709006"/>
            <a:ext cx="2985052" cy="432004"/>
          </a:xfrm>
          <a:prstGeom prst="roundRect">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21" name="Rectangle 20"/>
          <p:cNvSpPr/>
          <p:nvPr/>
        </p:nvSpPr>
        <p:spPr>
          <a:xfrm>
            <a:off x="4171829" y="5516384"/>
            <a:ext cx="3198311" cy="338554"/>
          </a:xfrm>
          <a:prstGeom prst="rect">
            <a:avLst/>
          </a:prstGeom>
        </p:spPr>
        <p:txBody>
          <a:bodyPr wrap="none">
            <a:spAutoFit/>
          </a:bodyPr>
          <a:lstStyle/>
          <a:p>
            <a:r>
              <a:rPr lang="en-US" sz="1600" dirty="0"/>
              <a:t>Agent: members of the riot police</a:t>
            </a:r>
          </a:p>
        </p:txBody>
      </p:sp>
      <p:sp>
        <p:nvSpPr>
          <p:cNvPr id="22" name="TextBox 21"/>
          <p:cNvSpPr txBox="1"/>
          <p:nvPr/>
        </p:nvSpPr>
        <p:spPr>
          <a:xfrm>
            <a:off x="4165204" y="5844900"/>
            <a:ext cx="3517031" cy="584775"/>
          </a:xfrm>
          <a:prstGeom prst="rect">
            <a:avLst/>
          </a:prstGeom>
          <a:noFill/>
        </p:spPr>
        <p:txBody>
          <a:bodyPr wrap="square" rtlCol="0">
            <a:spAutoFit/>
          </a:bodyPr>
          <a:lstStyle/>
          <a:p>
            <a:r>
              <a:rPr lang="en-US" sz="1600" dirty="0" smtClean="0"/>
              <a:t>Agent: members of the country’s disbanded “</a:t>
            </a:r>
            <a:r>
              <a:rPr lang="en-US" sz="1600" dirty="0" err="1" smtClean="0"/>
              <a:t>Berkut</a:t>
            </a:r>
            <a:r>
              <a:rPr lang="en-US" sz="1600" dirty="0" smtClean="0"/>
              <a:t>” riot police</a:t>
            </a:r>
          </a:p>
        </p:txBody>
      </p:sp>
      <p:sp>
        <p:nvSpPr>
          <p:cNvPr id="24" name="Rounded Rectangle 23"/>
          <p:cNvSpPr/>
          <p:nvPr/>
        </p:nvSpPr>
        <p:spPr bwMode="auto">
          <a:xfrm>
            <a:off x="8001000" y="1904998"/>
            <a:ext cx="1034854" cy="838200"/>
          </a:xfrm>
          <a:prstGeom prst="roundRect">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effectLst/>
                <a:latin typeface="Arial" charset="0"/>
                <a:ea typeface="Arial" charset="0"/>
                <a:cs typeface="Arial" charset="0"/>
                <a:sym typeface="Gill Sans" charset="0"/>
              </a:rPr>
              <a:t>Quality control review</a:t>
            </a:r>
            <a:endParaRPr kumimoji="0" lang="en-US" sz="1400" b="0" i="1" u="none" strike="noStrike" cap="none" normalizeH="0" baseline="0" dirty="0" smtClean="0">
              <a:ln>
                <a:noFill/>
              </a:ln>
              <a:effectLst/>
              <a:latin typeface="Arial" charset="0"/>
              <a:ea typeface="Arial" charset="0"/>
              <a:cs typeface="Arial" charset="0"/>
              <a:sym typeface="Gill Sans" charset="0"/>
            </a:endParaRPr>
          </a:p>
        </p:txBody>
      </p:sp>
      <p:sp>
        <p:nvSpPr>
          <p:cNvPr id="32" name="Curved Left Arrow 31"/>
          <p:cNvSpPr/>
          <p:nvPr/>
        </p:nvSpPr>
        <p:spPr bwMode="auto">
          <a:xfrm>
            <a:off x="7467372" y="1536098"/>
            <a:ext cx="381228" cy="1659043"/>
          </a:xfrm>
          <a:prstGeom prst="curvedLef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33" name="Rounded Rectangle 32"/>
          <p:cNvSpPr/>
          <p:nvPr/>
        </p:nvSpPr>
        <p:spPr bwMode="auto">
          <a:xfrm>
            <a:off x="4876800" y="5685661"/>
            <a:ext cx="1447800" cy="609600"/>
          </a:xfrm>
          <a:prstGeom prst="roundRect">
            <a:avLst/>
          </a:prstGeom>
          <a:solidFill>
            <a:schemeClr val="bg1">
              <a:lumMod val="85000"/>
            </a:scheme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effectLst/>
                <a:latin typeface="Arial" charset="0"/>
                <a:ea typeface="Arial" charset="0"/>
                <a:cs typeface="Arial" charset="0"/>
                <a:sym typeface="Gill Sans" charset="0"/>
              </a:rPr>
              <a:t>KB ID 8822058</a:t>
            </a:r>
          </a:p>
        </p:txBody>
      </p:sp>
      <p:sp>
        <p:nvSpPr>
          <p:cNvPr id="34" name="Curved Left Arrow 33"/>
          <p:cNvSpPr/>
          <p:nvPr/>
        </p:nvSpPr>
        <p:spPr bwMode="auto">
          <a:xfrm>
            <a:off x="7532089" y="3305167"/>
            <a:ext cx="381228" cy="1419234"/>
          </a:xfrm>
          <a:prstGeom prst="curvedLef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
        <p:nvSpPr>
          <p:cNvPr id="35" name="Rounded Rectangle 34"/>
          <p:cNvSpPr/>
          <p:nvPr/>
        </p:nvSpPr>
        <p:spPr bwMode="auto">
          <a:xfrm>
            <a:off x="8016854" y="3467100"/>
            <a:ext cx="1034854" cy="838200"/>
          </a:xfrm>
          <a:prstGeom prst="roundRect">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effectLst/>
                <a:latin typeface="Arial" charset="0"/>
                <a:ea typeface="Arial" charset="0"/>
                <a:cs typeface="Arial" charset="0"/>
                <a:sym typeface="Gill Sans" charset="0"/>
              </a:rPr>
              <a:t>Quality control review</a:t>
            </a:r>
            <a:endParaRPr kumimoji="0" lang="en-US" sz="1400" b="0" i="1" u="none" strike="noStrike" cap="none" normalizeH="0" baseline="0" dirty="0" smtClean="0">
              <a:ln>
                <a:noFill/>
              </a:ln>
              <a:effectLst/>
              <a:latin typeface="Arial" charset="0"/>
              <a:ea typeface="Arial" charset="0"/>
              <a:cs typeface="Arial" charset="0"/>
              <a:sym typeface="Gill Sans" charset="0"/>
            </a:endParaRPr>
          </a:p>
        </p:txBody>
      </p:sp>
      <p:sp>
        <p:nvSpPr>
          <p:cNvPr id="36" name="Rounded Rectangle 35"/>
          <p:cNvSpPr/>
          <p:nvPr/>
        </p:nvSpPr>
        <p:spPr bwMode="auto">
          <a:xfrm>
            <a:off x="8001000" y="4697426"/>
            <a:ext cx="1034854" cy="838200"/>
          </a:xfrm>
          <a:prstGeom prst="roundRect">
            <a:avLst/>
          </a:prstGeom>
          <a:no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effectLst/>
                <a:latin typeface="Arial" charset="0"/>
                <a:ea typeface="Arial" charset="0"/>
                <a:cs typeface="Arial" charset="0"/>
                <a:sym typeface="Gill Sans" charset="0"/>
              </a:rPr>
              <a:t>Quality control review</a:t>
            </a:r>
            <a:endParaRPr kumimoji="0" lang="en-US" sz="1400" b="0" i="1" u="none" strike="noStrike" cap="none" normalizeH="0" baseline="0" dirty="0" smtClean="0">
              <a:ln>
                <a:noFill/>
              </a:ln>
              <a:effectLst/>
              <a:latin typeface="Arial" charset="0"/>
              <a:ea typeface="Arial" charset="0"/>
              <a:cs typeface="Arial" charset="0"/>
              <a:sym typeface="Gill Sans" charset="0"/>
            </a:endParaRPr>
          </a:p>
        </p:txBody>
      </p:sp>
      <p:sp>
        <p:nvSpPr>
          <p:cNvPr id="37" name="Curved Left Arrow 36"/>
          <p:cNvSpPr/>
          <p:nvPr/>
        </p:nvSpPr>
        <p:spPr bwMode="auto">
          <a:xfrm>
            <a:off x="7590425" y="4868551"/>
            <a:ext cx="289412" cy="599591"/>
          </a:xfrm>
          <a:prstGeom prst="curvedLef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sym typeface="Gill Sans" charset="0"/>
            </a:endParaRPr>
          </a:p>
        </p:txBody>
      </p:sp>
    </p:spTree>
    <p:extLst>
      <p:ext uri="{BB962C8B-B14F-4D97-AF65-F5344CB8AC3E}">
        <p14:creationId xmlns:p14="http://schemas.microsoft.com/office/powerpoint/2010/main" val="27988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dissolv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p:bldP spid="14" grpId="0"/>
      <p:bldP spid="17" grpId="0" animBg="1"/>
      <p:bldP spid="18" grpId="0" animBg="1"/>
      <p:bldP spid="19" grpId="0" animBg="1"/>
      <p:bldP spid="20" grpId="0" animBg="1"/>
      <p:bldP spid="21" grpId="0"/>
      <p:bldP spid="22" grpId="0"/>
      <p:bldP spid="24" grpId="0"/>
      <p:bldP spid="32" grpId="0" animBg="1"/>
      <p:bldP spid="33" grpId="0" animBg="1"/>
      <p:bldP spid="34" grpId="0" animBg="1"/>
      <p:bldP spid="35" grpId="0"/>
      <p:bldP spid="36" grpId="0"/>
      <p:bldP spid="37" grpId="0" animBg="1"/>
    </p:bldLst>
  </p:timing>
</p:sld>
</file>

<file path=ppt/theme/theme1.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veticaNeueLT Std Bl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6293</TotalTime>
  <Words>5460</Words>
  <Application>Microsoft Macintosh PowerPoint</Application>
  <PresentationFormat>On-screen Show (4:3)</PresentationFormat>
  <Paragraphs>1012</Paragraphs>
  <Slides>46</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Arial Black</vt:lpstr>
      <vt:lpstr>Calibri</vt:lpstr>
      <vt:lpstr>Gill Sans</vt:lpstr>
      <vt:lpstr>HelveticaNeueLT Std Blk</vt:lpstr>
      <vt:lpstr>Lucida Console</vt:lpstr>
      <vt:lpstr>MS PGothic</vt:lpstr>
      <vt:lpstr>Wingdings</vt:lpstr>
      <vt:lpstr>8_Custom Design</vt:lpstr>
      <vt:lpstr>SM-KBP Data Overview   </vt:lpstr>
      <vt:lpstr>Introduction</vt:lpstr>
      <vt:lpstr>Source Data Overview</vt:lpstr>
      <vt:lpstr>Data Pipeline Overview </vt:lpstr>
      <vt:lpstr>Topic Development: Queries</vt:lpstr>
      <vt:lpstr>Topic Development:  Prevailing Theories</vt:lpstr>
      <vt:lpstr>Prevailing Theory Strategy</vt:lpstr>
      <vt:lpstr>R103 PTs</vt:lpstr>
      <vt:lpstr>Illustration of Annotation Pipeline</vt:lpstr>
      <vt:lpstr>Stage 1: Label Base Mention KEs</vt:lpstr>
      <vt:lpstr>Stage 2: Review Stage 1,  Add Informative Mentions</vt:lpstr>
      <vt:lpstr>Review/Informative Mentions</vt:lpstr>
      <vt:lpstr>Media Provenance Annotation Guidelines</vt:lpstr>
      <vt:lpstr>Stage 4: Linking KEs to  Knowledge Base</vt:lpstr>
      <vt:lpstr>NIL Clustering Approach</vt:lpstr>
      <vt:lpstr>QC Measures</vt:lpstr>
      <vt:lpstr>Assessment Overview</vt:lpstr>
      <vt:lpstr>Assessment – Class &amp; Zero-Hop</vt:lpstr>
      <vt:lpstr>Assessment – Class &amp; Zero-Hop</vt:lpstr>
      <vt:lpstr>Assessment – Class &amp; Zero-Hop</vt:lpstr>
      <vt:lpstr>Assessment – Graph</vt:lpstr>
      <vt:lpstr>Assessment – Graph</vt:lpstr>
      <vt:lpstr>Assessment – Graph</vt:lpstr>
      <vt:lpstr>Assessment – Graph KB Linking &amp; NIL Clustering</vt:lpstr>
      <vt:lpstr>Assessment – Graph</vt:lpstr>
      <vt:lpstr>Assessment TA3 Example Hypothesis</vt:lpstr>
      <vt:lpstr>Assessment TA3 Relevance</vt:lpstr>
      <vt:lpstr>Assessment TA3 Relevance</vt:lpstr>
      <vt:lpstr>Assessment TA3 Coherence</vt:lpstr>
      <vt:lpstr>Assessment TA3 Coherence</vt:lpstr>
      <vt:lpstr>Assessment TA3 Coverage</vt:lpstr>
      <vt:lpstr>Assessment TA3 Coverage</vt:lpstr>
      <vt:lpstr>TA3 Assessment Effects of Leniency</vt:lpstr>
      <vt:lpstr>TA3 Assessment Effects of Leniency</vt:lpstr>
      <vt:lpstr>TA3 Assessment Effects of Leniency</vt:lpstr>
      <vt:lpstr>TA3 Assessment Effects of Leniency</vt:lpstr>
      <vt:lpstr>TA3 Assessment Effects of Leniency</vt:lpstr>
      <vt:lpstr>TA3 Assessment Challenges</vt:lpstr>
      <vt:lpstr>TA3 Assessment Difficulties</vt:lpstr>
      <vt:lpstr>TA3 Assessment Difficulties</vt:lpstr>
      <vt:lpstr>TA3 Assessment Difficulties</vt:lpstr>
      <vt:lpstr>TA3 Assessment Difficulties</vt:lpstr>
      <vt:lpstr>Assessment Results</vt:lpstr>
      <vt:lpstr>Up Next: Scenario 2 -   Crisis in Venezuela</vt:lpstr>
      <vt:lpstr>Requested Changes to Annotation</vt:lpstr>
      <vt:lpstr>Conclusions and Next Steps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 LORELEI Team</dc:title>
  <dc:creator>Jennifer Garland</dc:creator>
  <cp:lastModifiedBy>Microsoft Office User</cp:lastModifiedBy>
  <cp:revision>1814</cp:revision>
  <dcterms:created xsi:type="dcterms:W3CDTF">2015-07-10T13:44:27Z</dcterms:created>
  <dcterms:modified xsi:type="dcterms:W3CDTF">2019-11-13T12:10:59Z</dcterms:modified>
</cp:coreProperties>
</file>