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74" r:id="rId2"/>
    <p:sldId id="365" r:id="rId3"/>
    <p:sldId id="341" r:id="rId4"/>
    <p:sldId id="323" r:id="rId5"/>
    <p:sldId id="257" r:id="rId6"/>
    <p:sldId id="347" r:id="rId7"/>
    <p:sldId id="317" r:id="rId8"/>
    <p:sldId id="310" r:id="rId9"/>
    <p:sldId id="348" r:id="rId10"/>
    <p:sldId id="331" r:id="rId11"/>
    <p:sldId id="349" r:id="rId12"/>
    <p:sldId id="356" r:id="rId13"/>
    <p:sldId id="382" r:id="rId14"/>
    <p:sldId id="338" r:id="rId15"/>
    <p:sldId id="383" r:id="rId16"/>
    <p:sldId id="392" r:id="rId17"/>
    <p:sldId id="391" r:id="rId18"/>
    <p:sldId id="390" r:id="rId19"/>
    <p:sldId id="393" r:id="rId20"/>
    <p:sldId id="395" r:id="rId21"/>
    <p:sldId id="407" r:id="rId22"/>
    <p:sldId id="334" r:id="rId23"/>
    <p:sldId id="345" r:id="rId24"/>
    <p:sldId id="357" r:id="rId25"/>
    <p:sldId id="380" r:id="rId26"/>
    <p:sldId id="378" r:id="rId27"/>
    <p:sldId id="396" r:id="rId28"/>
    <p:sldId id="397" r:id="rId29"/>
    <p:sldId id="398" r:id="rId30"/>
    <p:sldId id="399" r:id="rId31"/>
    <p:sldId id="362" r:id="rId32"/>
    <p:sldId id="381" r:id="rId33"/>
    <p:sldId id="400" r:id="rId34"/>
    <p:sldId id="401" r:id="rId35"/>
    <p:sldId id="402" r:id="rId36"/>
    <p:sldId id="379" r:id="rId37"/>
    <p:sldId id="376" r:id="rId38"/>
    <p:sldId id="403" r:id="rId39"/>
    <p:sldId id="361" r:id="rId40"/>
    <p:sldId id="404" r:id="rId41"/>
    <p:sldId id="405" r:id="rId42"/>
    <p:sldId id="406" r:id="rId43"/>
    <p:sldId id="418" r:id="rId44"/>
    <p:sldId id="419" r:id="rId45"/>
    <p:sldId id="421" r:id="rId46"/>
    <p:sldId id="363" r:id="rId47"/>
    <p:sldId id="417" r:id="rId48"/>
    <p:sldId id="420" r:id="rId49"/>
    <p:sldId id="373"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1"/>
    <p:restoredTop sz="68639"/>
  </p:normalViewPr>
  <p:slideViewPr>
    <p:cSldViewPr snapToGrid="0" snapToObjects="1">
      <p:cViewPr varScale="1">
        <p:scale>
          <a:sx n="85" d="100"/>
          <a:sy n="85" d="100"/>
        </p:scale>
        <p:origin x="1512" y="184"/>
      </p:cViewPr>
      <p:guideLst/>
    </p:cSldViewPr>
  </p:slideViewPr>
  <p:notesTextViewPr>
    <p:cViewPr>
      <p:scale>
        <a:sx n="1" d="1"/>
        <a:sy n="1" d="1"/>
      </p:scale>
      <p:origin x="0" y="0"/>
    </p:cViewPr>
  </p:notesTextViewPr>
  <p:sorterViewPr>
    <p:cViewPr>
      <p:scale>
        <a:sx n="131" d="100"/>
        <a:sy n="131" d="100"/>
      </p:scale>
      <p:origin x="0" y="0"/>
    </p:cViewPr>
  </p:sorterViewPr>
  <p:notesViewPr>
    <p:cSldViewPr snapToGrid="0" snapToObjects="1">
      <p:cViewPr varScale="1">
        <p:scale>
          <a:sx n="85" d="100"/>
          <a:sy n="85" d="100"/>
        </p:scale>
        <p:origin x="3280"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0AAB4-49EA-CB44-ACA6-73D72B71D887}" type="datetimeFigureOut">
              <a:rPr lang="en-US" smtClean="0"/>
              <a:t>11/14/19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01F1FE-1AF3-D64C-B83F-A0193798DC5D}" type="slidenum">
              <a:rPr lang="en-US" smtClean="0"/>
              <a:t>‹#›</a:t>
            </a:fld>
            <a:endParaRPr lang="en-US"/>
          </a:p>
        </p:txBody>
      </p:sp>
    </p:spTree>
    <p:extLst>
      <p:ext uri="{BB962C8B-B14F-4D97-AF65-F5344CB8AC3E}">
        <p14:creationId xmlns:p14="http://schemas.microsoft.com/office/powerpoint/2010/main" val="1847512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a:t>
            </a:fld>
            <a:endParaRPr lang="en-US"/>
          </a:p>
        </p:txBody>
      </p:sp>
    </p:spTree>
    <p:extLst>
      <p:ext uri="{BB962C8B-B14F-4D97-AF65-F5344CB8AC3E}">
        <p14:creationId xmlns:p14="http://schemas.microsoft.com/office/powerpoint/2010/main" val="3763507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KG consists of Knowledge Elements; each KE can be a node or an edge in the Knowledge Graph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Node types and edge labels are drawn from scenario-specific ontology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Features accessible to TA2/TA3 in KE cannot be document-level content features.  Allowable features include</a:t>
            </a:r>
          </a:p>
          <a:p>
            <a:pPr lvl="1"/>
            <a:r>
              <a:rPr lang="en-US" dirty="0"/>
              <a:t>Timestamps of supporting docs, and links to docs (but can’t read docs)</a:t>
            </a:r>
          </a:p>
          <a:p>
            <a:pPr lvl="1"/>
            <a:r>
              <a:rPr lang="en-US" dirty="0"/>
              <a:t>Ontology types (evaluated) and fringe subtypes (not evaluated) for KE</a:t>
            </a:r>
          </a:p>
          <a:p>
            <a:pPr lvl="1"/>
            <a:r>
              <a:rPr lang="en-US" dirty="0"/>
              <a:t>Strings (</a:t>
            </a:r>
            <a:r>
              <a:rPr lang="en-US" dirty="0" err="1"/>
              <a:t>hasName</a:t>
            </a:r>
            <a:r>
              <a:rPr lang="en-US" dirty="0"/>
              <a:t>, </a:t>
            </a:r>
            <a:r>
              <a:rPr lang="en-US" dirty="0" err="1"/>
              <a:t>numericalValue</a:t>
            </a:r>
            <a:r>
              <a:rPr lang="en-US" dirty="0"/>
              <a:t>, </a:t>
            </a:r>
            <a:r>
              <a:rPr lang="en-US" dirty="0" err="1"/>
              <a:t>textValue</a:t>
            </a:r>
            <a:r>
              <a:rPr lang="en-US" dirty="0"/>
              <a:t> properties) for certain entity/filler types</a:t>
            </a:r>
          </a:p>
          <a:p>
            <a:pPr lvl="1"/>
            <a:r>
              <a:rPr lang="en-US" dirty="0"/>
              <a:t>Vectorized representation of the KE</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15</a:t>
            </a:fld>
            <a:endParaRPr lang="en-US"/>
          </a:p>
        </p:txBody>
      </p:sp>
    </p:spTree>
    <p:extLst>
      <p:ext uri="{BB962C8B-B14F-4D97-AF65-F5344CB8AC3E}">
        <p14:creationId xmlns:p14="http://schemas.microsoft.com/office/powerpoint/2010/main" val="918914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KG consists of Knowledge Elements; each KE can be a node or an edge in the Knowledge Graph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Node types and edge labels are drawn from scenario-specific ontology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Features accessible to TA2/TA3 in KE cannot be document-level content features.  Allowable features include</a:t>
            </a:r>
          </a:p>
          <a:p>
            <a:pPr lvl="1"/>
            <a:r>
              <a:rPr lang="en-US" dirty="0"/>
              <a:t>Timestamps of supporting docs, and links to docs (but can’t read docs)</a:t>
            </a:r>
          </a:p>
          <a:p>
            <a:pPr lvl="1"/>
            <a:r>
              <a:rPr lang="en-US" dirty="0"/>
              <a:t>Ontology types (evaluated) and fringe subtypes (not evaluated) for KE</a:t>
            </a:r>
          </a:p>
          <a:p>
            <a:pPr lvl="1"/>
            <a:r>
              <a:rPr lang="en-US" dirty="0"/>
              <a:t>Strings (</a:t>
            </a:r>
            <a:r>
              <a:rPr lang="en-US" dirty="0" err="1"/>
              <a:t>hasName</a:t>
            </a:r>
            <a:r>
              <a:rPr lang="en-US" dirty="0"/>
              <a:t>, </a:t>
            </a:r>
            <a:r>
              <a:rPr lang="en-US" dirty="0" err="1"/>
              <a:t>numericalValue</a:t>
            </a:r>
            <a:r>
              <a:rPr lang="en-US" dirty="0"/>
              <a:t>, </a:t>
            </a:r>
            <a:r>
              <a:rPr lang="en-US" dirty="0" err="1"/>
              <a:t>textValue</a:t>
            </a:r>
            <a:r>
              <a:rPr lang="en-US" dirty="0"/>
              <a:t> properties) for certain entity/filler types</a:t>
            </a:r>
          </a:p>
          <a:p>
            <a:pPr lvl="1"/>
            <a:r>
              <a:rPr lang="en-US" dirty="0"/>
              <a:t>Vectorized representation of the KE</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16</a:t>
            </a:fld>
            <a:endParaRPr lang="en-US"/>
          </a:p>
        </p:txBody>
      </p:sp>
    </p:spTree>
    <p:extLst>
      <p:ext uri="{BB962C8B-B14F-4D97-AF65-F5344CB8AC3E}">
        <p14:creationId xmlns:p14="http://schemas.microsoft.com/office/powerpoint/2010/main" val="4229415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17</a:t>
            </a:fld>
            <a:endParaRPr lang="en-US"/>
          </a:p>
        </p:txBody>
      </p:sp>
    </p:spTree>
    <p:extLst>
      <p:ext uri="{BB962C8B-B14F-4D97-AF65-F5344CB8AC3E}">
        <p14:creationId xmlns:p14="http://schemas.microsoft.com/office/powerpoint/2010/main" val="116437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18</a:t>
            </a:fld>
            <a:endParaRPr lang="en-US"/>
          </a:p>
        </p:txBody>
      </p:sp>
    </p:spTree>
    <p:extLst>
      <p:ext uri="{BB962C8B-B14F-4D97-AF65-F5344CB8AC3E}">
        <p14:creationId xmlns:p14="http://schemas.microsoft.com/office/powerpoint/2010/main" val="1878155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19</a:t>
            </a:fld>
            <a:endParaRPr lang="en-US"/>
          </a:p>
        </p:txBody>
      </p:sp>
    </p:spTree>
    <p:extLst>
      <p:ext uri="{BB962C8B-B14F-4D97-AF65-F5344CB8AC3E}">
        <p14:creationId xmlns:p14="http://schemas.microsoft.com/office/powerpoint/2010/main" val="2948673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20</a:t>
            </a:fld>
            <a:endParaRPr lang="en-US"/>
          </a:p>
        </p:txBody>
      </p:sp>
    </p:spTree>
    <p:extLst>
      <p:ext uri="{BB962C8B-B14F-4D97-AF65-F5344CB8AC3E}">
        <p14:creationId xmlns:p14="http://schemas.microsoft.com/office/powerpoint/2010/main" val="2151344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21</a:t>
            </a:fld>
            <a:endParaRPr lang="en-US"/>
          </a:p>
        </p:txBody>
      </p:sp>
    </p:spTree>
    <p:extLst>
      <p:ext uri="{BB962C8B-B14F-4D97-AF65-F5344CB8AC3E}">
        <p14:creationId xmlns:p14="http://schemas.microsoft.com/office/powerpoint/2010/main" val="744925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22</a:t>
            </a:fld>
            <a:endParaRPr lang="en-US"/>
          </a:p>
        </p:txBody>
      </p:sp>
    </p:spTree>
    <p:extLst>
      <p:ext uri="{BB962C8B-B14F-4D97-AF65-F5344CB8AC3E}">
        <p14:creationId xmlns:p14="http://schemas.microsoft.com/office/powerpoint/2010/main" val="379876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25</a:t>
            </a:fld>
            <a:endParaRPr lang="en-US"/>
          </a:p>
        </p:txBody>
      </p:sp>
    </p:spTree>
    <p:extLst>
      <p:ext uri="{BB962C8B-B14F-4D97-AF65-F5344CB8AC3E}">
        <p14:creationId xmlns:p14="http://schemas.microsoft.com/office/powerpoint/2010/main" val="3912920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26</a:t>
            </a:fld>
            <a:endParaRPr lang="en-US"/>
          </a:p>
        </p:txBody>
      </p:sp>
    </p:spTree>
    <p:extLst>
      <p:ext uri="{BB962C8B-B14F-4D97-AF65-F5344CB8AC3E}">
        <p14:creationId xmlns:p14="http://schemas.microsoft.com/office/powerpoint/2010/main" val="2915540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Scenarios involve situations such as international conflicts, natural disasters, violence at international events, or protests and demonstrations.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scenario includes real-world events about which there are conflicting assertions coming out of the raw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Scenario-Specific Ontology: AIDA Annotation ontology of entities, relations, events, [belief] and sentiment defined to include concepts that are needed to cover information conflicts in each topic in the scenario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1" dirty="0"/>
          </a:p>
        </p:txBody>
      </p:sp>
      <p:sp>
        <p:nvSpPr>
          <p:cNvPr id="4" name="Slide Number Placeholder 3"/>
          <p:cNvSpPr>
            <a:spLocks noGrp="1"/>
          </p:cNvSpPr>
          <p:nvPr>
            <p:ph type="sldNum" sz="quarter" idx="5"/>
          </p:nvPr>
        </p:nvSpPr>
        <p:spPr/>
        <p:txBody>
          <a:bodyPr/>
          <a:lstStyle/>
          <a:p>
            <a:fld id="{F301F1FE-1AF3-D64C-B83F-A0193798DC5D}" type="slidenum">
              <a:rPr lang="en-US" smtClean="0"/>
              <a:t>4</a:t>
            </a:fld>
            <a:endParaRPr lang="en-US"/>
          </a:p>
        </p:txBody>
      </p:sp>
    </p:spTree>
    <p:extLst>
      <p:ext uri="{BB962C8B-B14F-4D97-AF65-F5344CB8AC3E}">
        <p14:creationId xmlns:p14="http://schemas.microsoft.com/office/powerpoint/2010/main" val="3501431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27</a:t>
            </a:fld>
            <a:endParaRPr lang="en-US"/>
          </a:p>
        </p:txBody>
      </p:sp>
    </p:spTree>
    <p:extLst>
      <p:ext uri="{BB962C8B-B14F-4D97-AF65-F5344CB8AC3E}">
        <p14:creationId xmlns:p14="http://schemas.microsoft.com/office/powerpoint/2010/main" val="2707090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28</a:t>
            </a:fld>
            <a:endParaRPr lang="en-US"/>
          </a:p>
        </p:txBody>
      </p:sp>
    </p:spTree>
    <p:extLst>
      <p:ext uri="{BB962C8B-B14F-4D97-AF65-F5344CB8AC3E}">
        <p14:creationId xmlns:p14="http://schemas.microsoft.com/office/powerpoint/2010/main" val="33439818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29</a:t>
            </a:fld>
            <a:endParaRPr lang="en-US"/>
          </a:p>
        </p:txBody>
      </p:sp>
    </p:spTree>
    <p:extLst>
      <p:ext uri="{BB962C8B-B14F-4D97-AF65-F5344CB8AC3E}">
        <p14:creationId xmlns:p14="http://schemas.microsoft.com/office/powerpoint/2010/main" val="2373722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30</a:t>
            </a:fld>
            <a:endParaRPr lang="en-US"/>
          </a:p>
        </p:txBody>
      </p:sp>
    </p:spTree>
    <p:extLst>
      <p:ext uri="{BB962C8B-B14F-4D97-AF65-F5344CB8AC3E}">
        <p14:creationId xmlns:p14="http://schemas.microsoft.com/office/powerpoint/2010/main" val="32823244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Standard AP would divide the sum of the precision values by GT, but that would unfairly penalize systems if k&lt;&lt;GT. </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31</a:t>
            </a:fld>
            <a:endParaRPr lang="en-US"/>
          </a:p>
        </p:txBody>
      </p:sp>
    </p:spTree>
    <p:extLst>
      <p:ext uri="{BB962C8B-B14F-4D97-AF65-F5344CB8AC3E}">
        <p14:creationId xmlns:p14="http://schemas.microsoft.com/office/powerpoint/2010/main" val="4086386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TA2 </a:t>
            </a:r>
            <a:r>
              <a:rPr lang="en-US" dirty="0" err="1"/>
              <a:t>zerohop</a:t>
            </a:r>
            <a:r>
              <a:rPr lang="en-US" dirty="0"/>
              <a:t> queries not limited to named entities of type  {PER, ORG, GPE, FAC, LOC, WEA, VEH}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Standard AP would divide the sum of the precision values by GT, but that would unfairly penalize systems if k&lt;&lt;GT. </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32</a:t>
            </a:fld>
            <a:endParaRPr lang="en-US"/>
          </a:p>
        </p:txBody>
      </p:sp>
    </p:spTree>
    <p:extLst>
      <p:ext uri="{BB962C8B-B14F-4D97-AF65-F5344CB8AC3E}">
        <p14:creationId xmlns:p14="http://schemas.microsoft.com/office/powerpoint/2010/main" val="41079723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33</a:t>
            </a:fld>
            <a:endParaRPr lang="en-US"/>
          </a:p>
        </p:txBody>
      </p:sp>
    </p:spTree>
    <p:extLst>
      <p:ext uri="{BB962C8B-B14F-4D97-AF65-F5344CB8AC3E}">
        <p14:creationId xmlns:p14="http://schemas.microsoft.com/office/powerpoint/2010/main" val="3756430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34</a:t>
            </a:fld>
            <a:endParaRPr lang="en-US"/>
          </a:p>
        </p:txBody>
      </p:sp>
    </p:spTree>
    <p:extLst>
      <p:ext uri="{BB962C8B-B14F-4D97-AF65-F5344CB8AC3E}">
        <p14:creationId xmlns:p14="http://schemas.microsoft.com/office/powerpoint/2010/main" val="3962363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35</a:t>
            </a:fld>
            <a:endParaRPr lang="en-US"/>
          </a:p>
        </p:txBody>
      </p:sp>
    </p:spTree>
    <p:extLst>
      <p:ext uri="{BB962C8B-B14F-4D97-AF65-F5344CB8AC3E}">
        <p14:creationId xmlns:p14="http://schemas.microsoft.com/office/powerpoint/2010/main" val="1788793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different events</a:t>
            </a:r>
          </a:p>
          <a:p>
            <a:r>
              <a:rPr lang="en-US" dirty="0"/>
              <a:t>LDC has one prevailing theory for each event</a:t>
            </a:r>
          </a:p>
          <a:p>
            <a:r>
              <a:rPr lang="en-US" dirty="0"/>
              <a:t>SIN requests information for all 3 events in a single frame with multiple connected components.</a:t>
            </a:r>
          </a:p>
          <a:p>
            <a:r>
              <a:rPr lang="en-US" dirty="0"/>
              <a:t>Options: </a:t>
            </a:r>
          </a:p>
          <a:p>
            <a:r>
              <a:rPr lang="en-US" dirty="0"/>
              <a:t>   Return one hypothesis per event</a:t>
            </a:r>
          </a:p>
          <a:p>
            <a:r>
              <a:rPr lang="en-US" dirty="0"/>
              <a:t>   Return one hypothesis linking all 3 events</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36</a:t>
            </a:fld>
            <a:endParaRPr lang="en-US"/>
          </a:p>
        </p:txBody>
      </p:sp>
    </p:spTree>
    <p:extLst>
      <p:ext uri="{BB962C8B-B14F-4D97-AF65-F5344CB8AC3E}">
        <p14:creationId xmlns:p14="http://schemas.microsoft.com/office/powerpoint/2010/main" val="93517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KG consists of Knowledge Elements; each KE can be a node or an edge in the Knowledge Graph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Node types and edge labels are drawn from scenario-specific ontology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Features accessible to TA2/TA3 in KE cannot be document-level content features.  Allowable features include</a:t>
            </a:r>
          </a:p>
          <a:p>
            <a:pPr lvl="1"/>
            <a:r>
              <a:rPr lang="en-US" dirty="0"/>
              <a:t>Timestamps of supporting docs, and links to docs (but can’t read docs)</a:t>
            </a:r>
          </a:p>
          <a:p>
            <a:pPr lvl="1"/>
            <a:r>
              <a:rPr lang="en-US" dirty="0"/>
              <a:t>Ontology types (evaluated) and fringe subtypes (not evaluated) for KE</a:t>
            </a:r>
          </a:p>
          <a:p>
            <a:pPr lvl="1"/>
            <a:r>
              <a:rPr lang="en-US" dirty="0"/>
              <a:t>Strings (</a:t>
            </a:r>
            <a:r>
              <a:rPr lang="en-US" dirty="0" err="1"/>
              <a:t>hasName</a:t>
            </a:r>
            <a:r>
              <a:rPr lang="en-US" dirty="0"/>
              <a:t>, </a:t>
            </a:r>
            <a:r>
              <a:rPr lang="en-US" dirty="0" err="1"/>
              <a:t>numericalValue</a:t>
            </a:r>
            <a:r>
              <a:rPr lang="en-US" dirty="0"/>
              <a:t>, </a:t>
            </a:r>
            <a:r>
              <a:rPr lang="en-US" dirty="0" err="1"/>
              <a:t>textValue</a:t>
            </a:r>
            <a:r>
              <a:rPr lang="en-US" dirty="0"/>
              <a:t> properties) for certain entity/filler types</a:t>
            </a:r>
          </a:p>
          <a:p>
            <a:pPr lvl="1"/>
            <a:r>
              <a:rPr lang="en-US" dirty="0"/>
              <a:t>Vectorized representation of the KE</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5</a:t>
            </a:fld>
            <a:endParaRPr lang="en-US"/>
          </a:p>
        </p:txBody>
      </p:sp>
    </p:spTree>
    <p:extLst>
      <p:ext uri="{BB962C8B-B14F-4D97-AF65-F5344CB8AC3E}">
        <p14:creationId xmlns:p14="http://schemas.microsoft.com/office/powerpoint/2010/main" val="2051200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 the dots to make one connected component?</a:t>
            </a:r>
            <a:br>
              <a:rPr lang="en-US" dirty="0"/>
            </a:br>
            <a:r>
              <a:rPr lang="en-US" dirty="0"/>
              <a:t>Put each component into its own hypothesis?</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37</a:t>
            </a:fld>
            <a:endParaRPr lang="en-US"/>
          </a:p>
        </p:txBody>
      </p:sp>
    </p:spTree>
    <p:extLst>
      <p:ext uri="{BB962C8B-B14F-4D97-AF65-F5344CB8AC3E}">
        <p14:creationId xmlns:p14="http://schemas.microsoft.com/office/powerpoint/2010/main" val="2136735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38</a:t>
            </a:fld>
            <a:endParaRPr lang="en-US"/>
          </a:p>
        </p:txBody>
      </p:sp>
    </p:spTree>
    <p:extLst>
      <p:ext uri="{BB962C8B-B14F-4D97-AF65-F5344CB8AC3E}">
        <p14:creationId xmlns:p14="http://schemas.microsoft.com/office/powerpoint/2010/main" val="13708016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39</a:t>
            </a:fld>
            <a:endParaRPr lang="en-US"/>
          </a:p>
        </p:txBody>
      </p:sp>
    </p:spTree>
    <p:extLst>
      <p:ext uri="{BB962C8B-B14F-4D97-AF65-F5344CB8AC3E}">
        <p14:creationId xmlns:p14="http://schemas.microsoft.com/office/powerpoint/2010/main" val="119599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40</a:t>
            </a:fld>
            <a:endParaRPr lang="en-US"/>
          </a:p>
        </p:txBody>
      </p:sp>
    </p:spTree>
    <p:extLst>
      <p:ext uri="{BB962C8B-B14F-4D97-AF65-F5344CB8AC3E}">
        <p14:creationId xmlns:p14="http://schemas.microsoft.com/office/powerpoint/2010/main" val="25049881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41</a:t>
            </a:fld>
            <a:endParaRPr lang="en-US"/>
          </a:p>
        </p:txBody>
      </p:sp>
    </p:spTree>
    <p:extLst>
      <p:ext uri="{BB962C8B-B14F-4D97-AF65-F5344CB8AC3E}">
        <p14:creationId xmlns:p14="http://schemas.microsoft.com/office/powerpoint/2010/main" val="2099012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42</a:t>
            </a:fld>
            <a:endParaRPr lang="en-US"/>
          </a:p>
        </p:txBody>
      </p:sp>
    </p:spTree>
    <p:extLst>
      <p:ext uri="{BB962C8B-B14F-4D97-AF65-F5344CB8AC3E}">
        <p14:creationId xmlns:p14="http://schemas.microsoft.com/office/powerpoint/2010/main" val="35373476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FFECF4-DEC9-2A41-8947-8D1BDE7AC25B}" type="slidenum">
              <a:rPr lang="en-US" smtClean="0"/>
              <a:pPr/>
              <a:t>46</a:t>
            </a:fld>
            <a:endParaRPr lang="en-US"/>
          </a:p>
        </p:txBody>
      </p:sp>
    </p:spTree>
    <p:extLst>
      <p:ext uri="{BB962C8B-B14F-4D97-AF65-F5344CB8AC3E}">
        <p14:creationId xmlns:p14="http://schemas.microsoft.com/office/powerpoint/2010/main" val="35528350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FFECF4-DEC9-2A41-8947-8D1BDE7AC25B}" type="slidenum">
              <a:rPr lang="en-US" smtClean="0"/>
              <a:pPr/>
              <a:t>47</a:t>
            </a:fld>
            <a:endParaRPr lang="en-US"/>
          </a:p>
        </p:txBody>
      </p:sp>
    </p:spTree>
    <p:extLst>
      <p:ext uri="{BB962C8B-B14F-4D97-AF65-F5344CB8AC3E}">
        <p14:creationId xmlns:p14="http://schemas.microsoft.com/office/powerpoint/2010/main" val="16799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prevailing theory is a human-authored hypotheses about the entities, relations, and events in the data</a:t>
            </a:r>
          </a:p>
        </p:txBody>
      </p:sp>
      <p:sp>
        <p:nvSpPr>
          <p:cNvPr id="4" name="Slide Number Placeholder 3"/>
          <p:cNvSpPr>
            <a:spLocks noGrp="1"/>
          </p:cNvSpPr>
          <p:nvPr>
            <p:ph type="sldNum" sz="quarter" idx="5"/>
          </p:nvPr>
        </p:nvSpPr>
        <p:spPr/>
        <p:txBody>
          <a:bodyPr/>
          <a:lstStyle/>
          <a:p>
            <a:fld id="{F301F1FE-1AF3-D64C-B83F-A0193798DC5D}" type="slidenum">
              <a:rPr lang="en-US" smtClean="0"/>
              <a:t>6</a:t>
            </a:fld>
            <a:endParaRPr lang="en-US"/>
          </a:p>
        </p:txBody>
      </p:sp>
    </p:spTree>
    <p:extLst>
      <p:ext uri="{BB962C8B-B14F-4D97-AF65-F5344CB8AC3E}">
        <p14:creationId xmlns:p14="http://schemas.microsoft.com/office/powerpoint/2010/main" val="291517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7</a:t>
            </a:fld>
            <a:endParaRPr lang="en-US"/>
          </a:p>
        </p:txBody>
      </p:sp>
    </p:spTree>
    <p:extLst>
      <p:ext uri="{BB962C8B-B14F-4D97-AF65-F5344CB8AC3E}">
        <p14:creationId xmlns:p14="http://schemas.microsoft.com/office/powerpoint/2010/main" val="1005939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a:t>How is Task 1 different from past TRECVID and TAC component tasks</a:t>
            </a:r>
          </a:p>
          <a:p>
            <a:pPr marL="0" lvl="1"/>
            <a:endParaRPr lang="en-US" dirty="0"/>
          </a:p>
          <a:p>
            <a:pPr marL="0" lvl="1"/>
            <a:r>
              <a:rPr lang="en-US" dirty="0"/>
              <a:t>Note that streaming nature of the input does not affect the ground truth in the evaluation.</a:t>
            </a:r>
          </a:p>
          <a:p>
            <a:endParaRPr lang="en-US" dirty="0"/>
          </a:p>
        </p:txBody>
      </p:sp>
      <p:sp>
        <p:nvSpPr>
          <p:cNvPr id="4" name="Slide Number Placeholder 3"/>
          <p:cNvSpPr>
            <a:spLocks noGrp="1"/>
          </p:cNvSpPr>
          <p:nvPr>
            <p:ph type="sldNum" sz="quarter" idx="10"/>
          </p:nvPr>
        </p:nvSpPr>
        <p:spPr/>
        <p:txBody>
          <a:bodyPr/>
          <a:lstStyle/>
          <a:p>
            <a:fld id="{F301F1FE-1AF3-D64C-B83F-A0193798DC5D}" type="slidenum">
              <a:rPr lang="en-US" smtClean="0"/>
              <a:t>8</a:t>
            </a:fld>
            <a:endParaRPr lang="en-US"/>
          </a:p>
        </p:txBody>
      </p:sp>
    </p:spTree>
    <p:extLst>
      <p:ext uri="{BB962C8B-B14F-4D97-AF65-F5344CB8AC3E}">
        <p14:creationId xmlns:p14="http://schemas.microsoft.com/office/powerpoint/2010/main" val="812181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 Task 2 is different from TAC Cold Start KBP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TA2 KEs and confidences theoretically could be conditioned on hypothesis in future, but for 2019 the TA2 KB is independent of any “what if” hypotheses.</a:t>
            </a:r>
          </a:p>
        </p:txBody>
      </p:sp>
      <p:sp>
        <p:nvSpPr>
          <p:cNvPr id="4" name="Slide Number Placeholder 3"/>
          <p:cNvSpPr>
            <a:spLocks noGrp="1"/>
          </p:cNvSpPr>
          <p:nvPr>
            <p:ph type="sldNum" sz="quarter" idx="5"/>
          </p:nvPr>
        </p:nvSpPr>
        <p:spPr/>
        <p:txBody>
          <a:bodyPr/>
          <a:lstStyle/>
          <a:p>
            <a:fld id="{F301F1FE-1AF3-D64C-B83F-A0193798DC5D}" type="slidenum">
              <a:rPr lang="en-US" smtClean="0"/>
              <a:t>10</a:t>
            </a:fld>
            <a:endParaRPr lang="en-US"/>
          </a:p>
        </p:txBody>
      </p:sp>
    </p:spTree>
    <p:extLst>
      <p:ext uri="{BB962C8B-B14F-4D97-AF65-F5344CB8AC3E}">
        <p14:creationId xmlns:p14="http://schemas.microsoft.com/office/powerpoint/2010/main" val="3788923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Task 3 is different from anything previously done in KBP and TRECVID</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12</a:t>
            </a:fld>
            <a:endParaRPr lang="en-US"/>
          </a:p>
        </p:txBody>
      </p:sp>
    </p:spTree>
    <p:extLst>
      <p:ext uri="{BB962C8B-B14F-4D97-AF65-F5344CB8AC3E}">
        <p14:creationId xmlns:p14="http://schemas.microsoft.com/office/powerpoint/2010/main" val="1283902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edge KE is represented as an augmented triple:</a:t>
            </a:r>
          </a:p>
          <a:p>
            <a:pPr marL="0" indent="0">
              <a:buNone/>
            </a:pPr>
            <a:r>
              <a:rPr lang="en-US" dirty="0"/>
              <a:t>	(subject, predicate, object; provenance, confidence)</a:t>
            </a:r>
          </a:p>
          <a:p>
            <a:r>
              <a:rPr lang="en-US" dirty="0"/>
              <a:t>Provenance is a set of justifications, with justification-level confidence</a:t>
            </a:r>
          </a:p>
          <a:p>
            <a:r>
              <a:rPr lang="en-US" dirty="0"/>
              <a:t>KE-level confidence should be an aggregation of justification-level confidences (precompiled or via confidence aggregation function)</a:t>
            </a:r>
          </a:p>
          <a:p>
            <a:endParaRPr lang="en-US" dirty="0"/>
          </a:p>
        </p:txBody>
      </p:sp>
      <p:sp>
        <p:nvSpPr>
          <p:cNvPr id="4" name="Slide Number Placeholder 3"/>
          <p:cNvSpPr>
            <a:spLocks noGrp="1"/>
          </p:cNvSpPr>
          <p:nvPr>
            <p:ph type="sldNum" sz="quarter" idx="5"/>
          </p:nvPr>
        </p:nvSpPr>
        <p:spPr/>
        <p:txBody>
          <a:bodyPr/>
          <a:lstStyle/>
          <a:p>
            <a:fld id="{F301F1FE-1AF3-D64C-B83F-A0193798DC5D}" type="slidenum">
              <a:rPr lang="en-US" smtClean="0"/>
              <a:t>14</a:t>
            </a:fld>
            <a:endParaRPr lang="en-US"/>
          </a:p>
        </p:txBody>
      </p:sp>
    </p:spTree>
    <p:extLst>
      <p:ext uri="{BB962C8B-B14F-4D97-AF65-F5344CB8AC3E}">
        <p14:creationId xmlns:p14="http://schemas.microsoft.com/office/powerpoint/2010/main" val="4185983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17ED0C0-CF0D-A04A-9EA3-B9E8E292421D}"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76383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ED0C0-CF0D-A04A-9EA3-B9E8E292421D}"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35226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ED0C0-CF0D-A04A-9EA3-B9E8E292421D}"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2109630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ED0C0-CF0D-A04A-9EA3-B9E8E292421D}"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6B73-879E-7149-81B9-18DBE517912C}"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7819" y="5953051"/>
            <a:ext cx="1904181" cy="806597"/>
          </a:xfrm>
          <a:prstGeom prst="rect">
            <a:avLst/>
          </a:prstGeom>
        </p:spPr>
      </p:pic>
    </p:spTree>
    <p:extLst>
      <p:ext uri="{BB962C8B-B14F-4D97-AF65-F5344CB8AC3E}">
        <p14:creationId xmlns:p14="http://schemas.microsoft.com/office/powerpoint/2010/main" val="181180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ED0C0-CF0D-A04A-9EA3-B9E8E292421D}" type="datetimeFigureOut">
              <a:rPr lang="en-US" smtClean="0"/>
              <a:t>11/14/19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125967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7ED0C0-CF0D-A04A-9EA3-B9E8E292421D}"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142364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7ED0C0-CF0D-A04A-9EA3-B9E8E292421D}" type="datetimeFigureOut">
              <a:rPr lang="en-US" smtClean="0"/>
              <a:t>11/14/19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211133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7ED0C0-CF0D-A04A-9EA3-B9E8E292421D}" type="datetimeFigureOut">
              <a:rPr lang="en-US" smtClean="0"/>
              <a:t>11/14/19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10752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ED0C0-CF0D-A04A-9EA3-B9E8E292421D}" type="datetimeFigureOut">
              <a:rPr lang="en-US" smtClean="0"/>
              <a:t>11/14/19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117318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ED0C0-CF0D-A04A-9EA3-B9E8E292421D}"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1597955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ED0C0-CF0D-A04A-9EA3-B9E8E292421D}" type="datetimeFigureOut">
              <a:rPr lang="en-US" smtClean="0"/>
              <a:t>11/14/19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06B73-879E-7149-81B9-18DBE517912C}" type="slidenum">
              <a:rPr lang="en-US" smtClean="0"/>
              <a:t>‹#›</a:t>
            </a:fld>
            <a:endParaRPr lang="en-US"/>
          </a:p>
        </p:txBody>
      </p:sp>
    </p:spTree>
    <p:extLst>
      <p:ext uri="{BB962C8B-B14F-4D97-AF65-F5344CB8AC3E}">
        <p14:creationId xmlns:p14="http://schemas.microsoft.com/office/powerpoint/2010/main" val="41375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ED0C0-CF0D-A04A-9EA3-B9E8E292421D}" type="datetimeFigureOut">
              <a:rPr lang="en-US" smtClean="0"/>
              <a:t>11/14/19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06B73-879E-7149-81B9-18DBE517912C}" type="slidenum">
              <a:rPr lang="en-US" smtClean="0"/>
              <a:t>‹#›</a:t>
            </a:fld>
            <a:endParaRPr lang="en-US"/>
          </a:p>
        </p:txBody>
      </p:sp>
    </p:spTree>
    <p:extLst>
      <p:ext uri="{BB962C8B-B14F-4D97-AF65-F5344CB8AC3E}">
        <p14:creationId xmlns:p14="http://schemas.microsoft.com/office/powerpoint/2010/main" val="838109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1710027" y="727552"/>
            <a:ext cx="8680505" cy="1188720"/>
          </a:xfrm>
        </p:spPr>
        <p:txBody>
          <a:bodyPr>
            <a:normAutofit/>
          </a:bodyPr>
          <a:lstStyle/>
          <a:p>
            <a:pPr algn="ctr" eaLnBrk="1" hangingPunct="1"/>
            <a:r>
              <a:rPr lang="en-US" altLang="en-US" sz="3600" dirty="0"/>
              <a:t>Overview of the Streaming Multimedia Knowledge Base Population Track</a:t>
            </a:r>
            <a:endParaRPr lang="en-US" altLang="en-US" sz="3600" dirty="0">
              <a:ea typeface="ヒラギノ角ゴ Pro W6" charset="-128"/>
            </a:endParaRPr>
          </a:p>
        </p:txBody>
      </p:sp>
      <p:sp>
        <p:nvSpPr>
          <p:cNvPr id="26626" name="Rectangle 2"/>
          <p:cNvSpPr>
            <a:spLocks noGrp="1" noChangeArrowheads="1"/>
          </p:cNvSpPr>
          <p:nvPr>
            <p:ph idx="1"/>
          </p:nvPr>
        </p:nvSpPr>
        <p:spPr>
          <a:xfrm>
            <a:off x="3518521" y="5202078"/>
            <a:ext cx="5063518" cy="1186332"/>
          </a:xfrm>
        </p:spPr>
        <p:txBody>
          <a:bodyPr>
            <a:normAutofit/>
          </a:bodyPr>
          <a:lstStyle/>
          <a:p>
            <a:pPr marL="0" indent="0">
              <a:buNone/>
            </a:pPr>
            <a:r>
              <a:rPr lang="en-US" altLang="en-US" sz="1980" dirty="0"/>
              <a:t>Oleg </a:t>
            </a:r>
            <a:r>
              <a:rPr lang="en-US" altLang="en-US" sz="1980" dirty="0" err="1"/>
              <a:t>Aulov</a:t>
            </a:r>
            <a:r>
              <a:rPr lang="en-US" altLang="en-US" sz="1980"/>
              <a:t>, George </a:t>
            </a:r>
            <a:r>
              <a:rPr lang="en-US" altLang="en-US" sz="1980" dirty="0" err="1"/>
              <a:t>Awad</a:t>
            </a:r>
            <a:r>
              <a:rPr lang="en-US" altLang="en-US" sz="1980" dirty="0"/>
              <a:t>, </a:t>
            </a:r>
            <a:r>
              <a:rPr lang="en-US" altLang="en-US" sz="1980" dirty="0" err="1"/>
              <a:t>Asad</a:t>
            </a:r>
            <a:r>
              <a:rPr lang="en-US" altLang="en-US" sz="1980" dirty="0"/>
              <a:t> Butt</a:t>
            </a:r>
            <a:r>
              <a:rPr lang="en-US" altLang="en-US" sz="1980" b="1" dirty="0">
                <a:ea typeface="ヒラギノ角ゴ Pro W6" charset="-128"/>
              </a:rPr>
              <a:t>,</a:t>
            </a:r>
            <a:br>
              <a:rPr lang="en-US" altLang="en-US" sz="1980" b="1" dirty="0">
                <a:ea typeface="ヒラギノ角ゴ Pro W6" charset="-128"/>
              </a:rPr>
            </a:br>
            <a:r>
              <a:rPr lang="en-US" altLang="en-US" sz="1980" b="1" dirty="0" err="1"/>
              <a:t>Hoa</a:t>
            </a:r>
            <a:r>
              <a:rPr lang="en-US" altLang="en-US" sz="1980" b="1" dirty="0"/>
              <a:t> Trang Dang</a:t>
            </a:r>
            <a:r>
              <a:rPr lang="en-US" altLang="en-US" sz="1980" dirty="0"/>
              <a:t>, Shahzad Rajput, Ian </a:t>
            </a:r>
            <a:r>
              <a:rPr lang="en-US" altLang="en-US" sz="1980" dirty="0" err="1"/>
              <a:t>Soboroff</a:t>
            </a:r>
            <a:endParaRPr lang="en-US" altLang="en-US" sz="1980" dirty="0"/>
          </a:p>
          <a:p>
            <a:pPr marL="0" indent="0">
              <a:buNone/>
            </a:pPr>
            <a:r>
              <a:rPr lang="en-US" altLang="en-US" sz="1980" i="1" dirty="0"/>
              <a:t>National Institute of Standards and Technology</a:t>
            </a:r>
          </a:p>
        </p:txBody>
      </p:sp>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5788" y="2514045"/>
            <a:ext cx="2883218" cy="216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Rectangle 6"/>
          <p:cNvSpPr>
            <a:spLocks/>
          </p:cNvSpPr>
          <p:nvPr/>
        </p:nvSpPr>
        <p:spPr bwMode="auto">
          <a:xfrm>
            <a:off x="3262118" y="4829175"/>
            <a:ext cx="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spcBef>
                <a:spcPts val="338"/>
              </a:spcBef>
              <a:buClr>
                <a:srgbClr val="A04DA3"/>
              </a:buClr>
              <a:buFont typeface="Georgia" charset="0"/>
              <a:buChar char="•"/>
              <a:defRPr sz="3100">
                <a:solidFill>
                  <a:schemeClr val="tx1"/>
                </a:solidFill>
                <a:latin typeface="Georgia" charset="0"/>
                <a:ea typeface="ＭＳ Ｐゴシック" charset="-128"/>
              </a:defRPr>
            </a:lvl1pPr>
            <a:lvl2pPr marL="742950" indent="-285750">
              <a:spcBef>
                <a:spcPts val="338"/>
              </a:spcBef>
              <a:buClr>
                <a:schemeClr val="accent2"/>
              </a:buClr>
              <a:buFont typeface="Georgia" charset="0"/>
              <a:buChar char="▫"/>
              <a:defRPr sz="2900">
                <a:solidFill>
                  <a:schemeClr val="accent2"/>
                </a:solidFill>
                <a:latin typeface="Georgia" charset="0"/>
                <a:ea typeface="ＭＳ Ｐゴシック" charset="-128"/>
              </a:defRPr>
            </a:lvl2pPr>
            <a:lvl3pPr marL="1143000" indent="-228600">
              <a:spcBef>
                <a:spcPts val="338"/>
              </a:spcBef>
              <a:buClr>
                <a:schemeClr val="accent1"/>
              </a:buClr>
              <a:buFont typeface="Wingdings 2" charset="2"/>
              <a:buChar char=""/>
              <a:defRPr sz="2700">
                <a:solidFill>
                  <a:schemeClr val="accent1"/>
                </a:solidFill>
                <a:latin typeface="Georgia" charset="0"/>
                <a:ea typeface="ＭＳ Ｐゴシック" charset="-128"/>
              </a:defRPr>
            </a:lvl3pPr>
            <a:lvl4pPr marL="1600200" indent="-228600">
              <a:spcBef>
                <a:spcPts val="338"/>
              </a:spcBef>
              <a:buClr>
                <a:schemeClr val="accent1"/>
              </a:buClr>
              <a:buFont typeface="Wingdings 2" charset="2"/>
              <a:buChar char=""/>
              <a:defRPr sz="2400">
                <a:solidFill>
                  <a:schemeClr val="accent1"/>
                </a:solidFill>
                <a:latin typeface="Georgia" charset="0"/>
                <a:ea typeface="ＭＳ Ｐゴシック" charset="-128"/>
              </a:defRPr>
            </a:lvl4pPr>
            <a:lvl5pPr marL="2057400" indent="-228600">
              <a:spcBef>
                <a:spcPts val="338"/>
              </a:spcBef>
              <a:buClr>
                <a:srgbClr val="A04DA3"/>
              </a:buClr>
              <a:buFont typeface="Georgia" charset="0"/>
              <a:buChar char="▫"/>
              <a:defRPr sz="2200">
                <a:solidFill>
                  <a:srgbClr val="A04DA3"/>
                </a:solidFill>
                <a:latin typeface="Georgia" charset="0"/>
                <a:ea typeface="ＭＳ Ｐゴシック" charset="-128"/>
              </a:defRPr>
            </a:lvl5pPr>
            <a:lvl6pPr marL="2514600" indent="-228600" eaLnBrk="0" fontAlgn="base" hangingPunct="0">
              <a:spcBef>
                <a:spcPts val="338"/>
              </a:spcBef>
              <a:spcAft>
                <a:spcPct val="0"/>
              </a:spcAft>
              <a:buClr>
                <a:srgbClr val="A04DA3"/>
              </a:buClr>
              <a:buFont typeface="Georgia" charset="0"/>
              <a:buChar char="▫"/>
              <a:defRPr sz="2200">
                <a:solidFill>
                  <a:srgbClr val="A04DA3"/>
                </a:solidFill>
                <a:latin typeface="Georgia" charset="0"/>
                <a:ea typeface="ＭＳ Ｐゴシック" charset="-128"/>
              </a:defRPr>
            </a:lvl6pPr>
            <a:lvl7pPr marL="2971800" indent="-228600" eaLnBrk="0" fontAlgn="base" hangingPunct="0">
              <a:spcBef>
                <a:spcPts val="338"/>
              </a:spcBef>
              <a:spcAft>
                <a:spcPct val="0"/>
              </a:spcAft>
              <a:buClr>
                <a:srgbClr val="A04DA3"/>
              </a:buClr>
              <a:buFont typeface="Georgia" charset="0"/>
              <a:buChar char="▫"/>
              <a:defRPr sz="2200">
                <a:solidFill>
                  <a:srgbClr val="A04DA3"/>
                </a:solidFill>
                <a:latin typeface="Georgia" charset="0"/>
                <a:ea typeface="ＭＳ Ｐゴシック" charset="-128"/>
              </a:defRPr>
            </a:lvl7pPr>
            <a:lvl8pPr marL="3429000" indent="-228600" eaLnBrk="0" fontAlgn="base" hangingPunct="0">
              <a:spcBef>
                <a:spcPts val="338"/>
              </a:spcBef>
              <a:spcAft>
                <a:spcPct val="0"/>
              </a:spcAft>
              <a:buClr>
                <a:srgbClr val="A04DA3"/>
              </a:buClr>
              <a:buFont typeface="Georgia" charset="0"/>
              <a:buChar char="▫"/>
              <a:defRPr sz="2200">
                <a:solidFill>
                  <a:srgbClr val="A04DA3"/>
                </a:solidFill>
                <a:latin typeface="Georgia" charset="0"/>
                <a:ea typeface="ＭＳ Ｐゴシック" charset="-128"/>
              </a:defRPr>
            </a:lvl8pPr>
            <a:lvl9pPr marL="3886200" indent="-228600" eaLnBrk="0" fontAlgn="base" hangingPunct="0">
              <a:spcBef>
                <a:spcPts val="338"/>
              </a:spcBef>
              <a:spcAft>
                <a:spcPct val="0"/>
              </a:spcAft>
              <a:buClr>
                <a:srgbClr val="A04DA3"/>
              </a:buClr>
              <a:buFont typeface="Georgia" charset="0"/>
              <a:buChar char="▫"/>
              <a:defRPr sz="2200">
                <a:solidFill>
                  <a:srgbClr val="A04DA3"/>
                </a:solidFill>
                <a:latin typeface="Georgia" charset="0"/>
                <a:ea typeface="ＭＳ Ｐゴシック" charset="-128"/>
              </a:defRPr>
            </a:lvl9pPr>
          </a:lstStyle>
          <a:p>
            <a:pPr algn="ctr" eaLnBrk="1" hangingPunct="1">
              <a:spcBef>
                <a:spcPct val="0"/>
              </a:spcBef>
              <a:buClrTx/>
              <a:buFontTx/>
              <a:buNone/>
            </a:pPr>
            <a:endParaRPr lang="en-US" altLang="en-US" sz="2880" dirty="0">
              <a:latin typeface="Gill Sans" charset="0"/>
              <a:ea typeface="ヒラギノ角ゴ Pro W3" charset="-128"/>
            </a:endParaRPr>
          </a:p>
        </p:txBody>
      </p:sp>
      <p:pic>
        <p:nvPicPr>
          <p:cNvPr id="2" name="Picture 1"/>
          <p:cNvPicPr>
            <a:picLocks noChangeAspect="1"/>
          </p:cNvPicPr>
          <p:nvPr/>
        </p:nvPicPr>
        <p:blipFill rotWithShape="1">
          <a:blip r:embed="rId4"/>
          <a:srcRect r="45200"/>
          <a:stretch/>
        </p:blipFill>
        <p:spPr>
          <a:xfrm>
            <a:off x="1942994" y="2289175"/>
            <a:ext cx="3479800" cy="2540000"/>
          </a:xfrm>
          <a:prstGeom prst="rect">
            <a:avLst/>
          </a:prstGeom>
        </p:spPr>
      </p:pic>
    </p:spTree>
    <p:extLst>
      <p:ext uri="{BB962C8B-B14F-4D97-AF65-F5344CB8AC3E}">
        <p14:creationId xmlns:p14="http://schemas.microsoft.com/office/powerpoint/2010/main" val="125373142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2: New challenges</a:t>
            </a:r>
          </a:p>
        </p:txBody>
      </p:sp>
      <p:sp>
        <p:nvSpPr>
          <p:cNvPr id="3" name="Content Placeholder 2"/>
          <p:cNvSpPr>
            <a:spLocks noGrp="1"/>
          </p:cNvSpPr>
          <p:nvPr>
            <p:ph idx="1"/>
          </p:nvPr>
        </p:nvSpPr>
        <p:spPr>
          <a:xfrm>
            <a:off x="838199" y="1545545"/>
            <a:ext cx="10889343" cy="4351338"/>
          </a:xfrm>
        </p:spPr>
        <p:txBody>
          <a:bodyPr>
            <a:noAutofit/>
          </a:bodyPr>
          <a:lstStyle/>
          <a:p>
            <a:endParaRPr lang="en-US" dirty="0"/>
          </a:p>
          <a:p>
            <a:r>
              <a:rPr lang="en-US" dirty="0"/>
              <a:t>Streaming input</a:t>
            </a:r>
          </a:p>
          <a:p>
            <a:pPr lvl="1"/>
            <a:r>
              <a:rPr lang="en-US" dirty="0"/>
              <a:t>TA2 has no access to raw data items to assist in fusing incoming KEs with existing TA2 KB and link entities to external reference KB; can only use what’s represented in the incoming TA1 KEs and existing TA2 KB</a:t>
            </a:r>
          </a:p>
          <a:p>
            <a:pPr lvl="2"/>
            <a:r>
              <a:rPr lang="en-US" dirty="0">
                <a:solidFill>
                  <a:srgbClr val="C00000"/>
                </a:solidFill>
              </a:rPr>
              <a:t>Puts onus on careful representation of KEs to preserve meaning without revealing raw source documents</a:t>
            </a:r>
          </a:p>
          <a:p>
            <a:r>
              <a:rPr lang="en-US" dirty="0"/>
              <a:t>Multiple hypotheses and interpretations</a:t>
            </a:r>
          </a:p>
          <a:p>
            <a:pPr lvl="1"/>
            <a:r>
              <a:rPr lang="en-US" dirty="0"/>
              <a:t>TA2 KB must maintain all possible KEs (even low-confidence KEs) in order to support creation of multiple hypotheses and disparate interpretations</a:t>
            </a:r>
          </a:p>
          <a:p>
            <a:pPr lvl="1"/>
            <a:endParaRPr lang="en-US" dirty="0"/>
          </a:p>
        </p:txBody>
      </p:sp>
    </p:spTree>
    <p:extLst>
      <p:ext uri="{BB962C8B-B14F-4D97-AF65-F5344CB8AC3E}">
        <p14:creationId xmlns:p14="http://schemas.microsoft.com/office/powerpoint/2010/main" val="12255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3: Generating Coherent Hypotheses</a:t>
            </a:r>
          </a:p>
        </p:txBody>
      </p:sp>
      <p:sp>
        <p:nvSpPr>
          <p:cNvPr id="3" name="Content Placeholder 2"/>
          <p:cNvSpPr>
            <a:spLocks noGrp="1"/>
          </p:cNvSpPr>
          <p:nvPr>
            <p:ph idx="1"/>
          </p:nvPr>
        </p:nvSpPr>
        <p:spPr>
          <a:xfrm>
            <a:off x="4339988" y="1825625"/>
            <a:ext cx="7013812" cy="4351338"/>
          </a:xfrm>
        </p:spPr>
        <p:txBody>
          <a:bodyPr>
            <a:normAutofit/>
          </a:bodyPr>
          <a:lstStyle/>
          <a:p>
            <a:r>
              <a:rPr lang="en-US" dirty="0"/>
              <a:t>Generate semantically coherent hypotheses from noisy TA2 KBs.</a:t>
            </a:r>
          </a:p>
          <a:p>
            <a:r>
              <a:rPr lang="en-US" dirty="0"/>
              <a:t>Evaluation motivated by Gricean Maxims</a:t>
            </a:r>
            <a:endParaRPr lang="en-US" b="1" dirty="0"/>
          </a:p>
          <a:p>
            <a:r>
              <a:rPr lang="en-US" dirty="0"/>
              <a:t>Evaluate by Assessment</a:t>
            </a:r>
          </a:p>
          <a:p>
            <a:pPr lvl="1"/>
            <a:r>
              <a:rPr lang="en-US" dirty="0"/>
              <a:t>Correctness of justifications (Quality)</a:t>
            </a:r>
          </a:p>
          <a:p>
            <a:pPr lvl="1"/>
            <a:r>
              <a:rPr lang="en-US" dirty="0"/>
              <a:t>Relevance (Relation)</a:t>
            </a:r>
          </a:p>
          <a:p>
            <a:pPr lvl="1"/>
            <a:r>
              <a:rPr lang="en-US" dirty="0"/>
              <a:t>Semantic coherence (Manner)</a:t>
            </a:r>
          </a:p>
          <a:p>
            <a:pPr lvl="1"/>
            <a:r>
              <a:rPr lang="en-US" dirty="0"/>
              <a:t>Coverage of Prevailing Theories (Quantity)</a:t>
            </a:r>
          </a:p>
        </p:txBody>
      </p:sp>
      <p:pic>
        <p:nvPicPr>
          <p:cNvPr id="5" name="Picture 4" descr="aida_framework.jpg">
            <a:extLst>
              <a:ext uri="{FF2B5EF4-FFF2-40B4-BE49-F238E27FC236}">
                <a16:creationId xmlns:a16="http://schemas.microsoft.com/office/drawing/2014/main" id="{1F2E4CD2-E67A-4E1C-A656-BE6FF9E18306}"/>
              </a:ext>
            </a:extLst>
          </p:cNvPr>
          <p:cNvPicPr>
            <a:picLocks noChangeAspect="1"/>
          </p:cNvPicPr>
          <p:nvPr/>
        </p:nvPicPr>
        <p:blipFill rotWithShape="1">
          <a:blip r:embed="rId2"/>
          <a:srcRect l="62499"/>
          <a:stretch/>
        </p:blipFill>
        <p:spPr>
          <a:xfrm>
            <a:off x="245659" y="2350233"/>
            <a:ext cx="3639479" cy="3302122"/>
          </a:xfrm>
          <a:prstGeom prst="rect">
            <a:avLst/>
          </a:prstGeom>
        </p:spPr>
      </p:pic>
    </p:spTree>
    <p:extLst>
      <p:ext uri="{BB962C8B-B14F-4D97-AF65-F5344CB8AC3E}">
        <p14:creationId xmlns:p14="http://schemas.microsoft.com/office/powerpoint/2010/main" val="1346006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3: New challenges</a:t>
            </a:r>
          </a:p>
        </p:txBody>
      </p:sp>
      <p:sp>
        <p:nvSpPr>
          <p:cNvPr id="3" name="Content Placeholder 2"/>
          <p:cNvSpPr>
            <a:spLocks noGrp="1"/>
          </p:cNvSpPr>
          <p:nvPr>
            <p:ph idx="1"/>
          </p:nvPr>
        </p:nvSpPr>
        <p:spPr>
          <a:xfrm>
            <a:off x="838199" y="1545545"/>
            <a:ext cx="10889343" cy="4351338"/>
          </a:xfrm>
        </p:spPr>
        <p:txBody>
          <a:bodyPr>
            <a:noAutofit/>
          </a:bodyPr>
          <a:lstStyle/>
          <a:p>
            <a:pPr>
              <a:buClr>
                <a:schemeClr val="tx1"/>
              </a:buClr>
              <a:buFont typeface="Arial" charset="0"/>
              <a:buChar char="•"/>
            </a:pPr>
            <a:r>
              <a:rPr lang="en-US" dirty="0"/>
              <a:t>Wade through alternative interpretations from large TA2 KB, identify semantically coherent set of KEs to form each hypothesis</a:t>
            </a:r>
          </a:p>
          <a:p>
            <a:pPr lvl="1">
              <a:buClr>
                <a:schemeClr val="tx1"/>
              </a:buClr>
              <a:buFont typeface="Arial" charset="0"/>
              <a:buChar char="•"/>
            </a:pPr>
            <a:r>
              <a:rPr lang="en-US" dirty="0"/>
              <a:t>Which KEs (events, relations, event arguments, etc.) can be true at same time? </a:t>
            </a:r>
          </a:p>
          <a:p>
            <a:pPr lvl="1">
              <a:buClr>
                <a:schemeClr val="tx1"/>
              </a:buClr>
              <a:buFont typeface="Arial" charset="0"/>
              <a:buChar char="•"/>
            </a:pPr>
            <a:r>
              <a:rPr lang="en-US" dirty="0"/>
              <a:t>Which alternative coreference of entities and events make sense?</a:t>
            </a:r>
          </a:p>
          <a:p>
            <a:pPr lvl="1">
              <a:buClr>
                <a:schemeClr val="tx1"/>
              </a:buClr>
              <a:buFont typeface="Arial" charset="0"/>
              <a:buChar char="•"/>
            </a:pPr>
            <a:r>
              <a:rPr lang="en-US" dirty="0"/>
              <a:t>Which low-confidence KEs and inferred </a:t>
            </a:r>
            <a:r>
              <a:rPr lang="en-US" dirty="0" err="1"/>
              <a:t>Kes</a:t>
            </a:r>
            <a:r>
              <a:rPr lang="en-US" dirty="0"/>
              <a:t> should be included in order to create a connected graph and “tell a story”</a:t>
            </a:r>
          </a:p>
          <a:p>
            <a:pPr>
              <a:buClr>
                <a:schemeClr val="tx1"/>
              </a:buClr>
              <a:buFont typeface="Arial" charset="0"/>
              <a:buChar char="•"/>
            </a:pPr>
            <a:r>
              <a:rPr lang="en-US" dirty="0"/>
              <a:t>Hypotheses can be viewed as structured summaries of the data </a:t>
            </a:r>
            <a:r>
              <a:rPr lang="en-US" dirty="0">
                <a:sym typeface="Wingdings" pitchFamily="2" charset="2"/>
              </a:rPr>
              <a:t>  Draw on experience with DUC and TAC Text Summarization track</a:t>
            </a:r>
            <a:r>
              <a:rPr lang="en-US" dirty="0"/>
              <a:t> </a:t>
            </a:r>
          </a:p>
          <a:p>
            <a:pPr lvl="1">
              <a:buClr>
                <a:schemeClr val="tx1"/>
              </a:buClr>
              <a:buFont typeface="Arial" charset="0"/>
              <a:buChar char="•"/>
            </a:pPr>
            <a:r>
              <a:rPr lang="en-US" dirty="0"/>
              <a:t>Summaries guided by facets</a:t>
            </a:r>
          </a:p>
          <a:p>
            <a:pPr lvl="1">
              <a:buClr>
                <a:schemeClr val="tx1"/>
              </a:buClr>
              <a:buFont typeface="Arial" charset="0"/>
              <a:buChar char="•"/>
            </a:pPr>
            <a:r>
              <a:rPr lang="en-US" dirty="0"/>
              <a:t>Comparison of submitted summaries to reference summaries</a:t>
            </a:r>
          </a:p>
          <a:p>
            <a:pPr marL="457200" lvl="1" indent="0">
              <a:buNone/>
            </a:pPr>
            <a:endParaRPr lang="en-US" dirty="0"/>
          </a:p>
        </p:txBody>
      </p:sp>
    </p:spTree>
    <p:extLst>
      <p:ext uri="{BB962C8B-B14F-4D97-AF65-F5344CB8AC3E}">
        <p14:creationId xmlns:p14="http://schemas.microsoft.com/office/powerpoint/2010/main" val="140030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AFDA8-DF98-1D49-9D72-C5E79A48287D}"/>
              </a:ext>
            </a:extLst>
          </p:cNvPr>
          <p:cNvSpPr>
            <a:spLocks noGrp="1"/>
          </p:cNvSpPr>
          <p:nvPr>
            <p:ph type="title"/>
          </p:nvPr>
        </p:nvSpPr>
        <p:spPr/>
        <p:txBody>
          <a:bodyPr/>
          <a:lstStyle/>
          <a:p>
            <a:r>
              <a:rPr lang="en-US" dirty="0"/>
              <a:t>Knowledge Representation: Ontology and AIF</a:t>
            </a:r>
          </a:p>
        </p:txBody>
      </p:sp>
      <p:sp>
        <p:nvSpPr>
          <p:cNvPr id="3" name="Content Placeholder 2">
            <a:extLst>
              <a:ext uri="{FF2B5EF4-FFF2-40B4-BE49-F238E27FC236}">
                <a16:creationId xmlns:a16="http://schemas.microsoft.com/office/drawing/2014/main" id="{C27D975E-5F9F-AE4A-9C0C-6C463BEA8DAD}"/>
              </a:ext>
            </a:extLst>
          </p:cNvPr>
          <p:cNvSpPr>
            <a:spLocks noGrp="1"/>
          </p:cNvSpPr>
          <p:nvPr>
            <p:ph idx="1"/>
          </p:nvPr>
        </p:nvSpPr>
        <p:spPr/>
        <p:txBody>
          <a:bodyPr/>
          <a:lstStyle/>
          <a:p>
            <a:r>
              <a:rPr lang="en-US" dirty="0"/>
              <a:t>AIDA: “Although there may be need for some natural language [e.g., name strings], image thumbnails, </a:t>
            </a:r>
            <a:r>
              <a:rPr lang="en-US" dirty="0" err="1"/>
              <a:t>featurized</a:t>
            </a:r>
            <a:r>
              <a:rPr lang="en-US" dirty="0"/>
              <a:t> media, etc. in the KB for reference, registration, or matching purposes, it is expected that most of the assertions in the KB will be expressible in the structured representation, with elements derived from an ontology.”</a:t>
            </a:r>
          </a:p>
          <a:p>
            <a:r>
              <a:rPr lang="en-US" dirty="0"/>
              <a:t>Scenario-Specific AIDA Ontology: Annotation ontology of entities, relations, events, [belief] and sentiment defined to include concepts that are needed to cover information conflicts in each topic in the scenario</a:t>
            </a:r>
          </a:p>
          <a:p>
            <a:r>
              <a:rPr lang="en-US" dirty="0"/>
              <a:t>AIDA Interchange Format (AIF): structured representation of KEs in KB</a:t>
            </a:r>
          </a:p>
          <a:p>
            <a:endParaRPr lang="en-US" dirty="0"/>
          </a:p>
        </p:txBody>
      </p:sp>
    </p:spTree>
    <p:extLst>
      <p:ext uri="{BB962C8B-B14F-4D97-AF65-F5344CB8AC3E}">
        <p14:creationId xmlns:p14="http://schemas.microsoft.com/office/powerpoint/2010/main" val="1000989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691191" cy="1325563"/>
          </a:xfrm>
        </p:spPr>
        <p:txBody>
          <a:bodyPr>
            <a:normAutofit/>
          </a:bodyPr>
          <a:lstStyle/>
          <a:p>
            <a:r>
              <a:rPr lang="en-US" sz="4000" dirty="0"/>
              <a:t>AIDA Interchange Format</a:t>
            </a:r>
          </a:p>
        </p:txBody>
      </p:sp>
      <p:sp>
        <p:nvSpPr>
          <p:cNvPr id="3" name="Content Placeholder 2"/>
          <p:cNvSpPr>
            <a:spLocks noGrp="1"/>
          </p:cNvSpPr>
          <p:nvPr>
            <p:ph idx="1"/>
          </p:nvPr>
        </p:nvSpPr>
        <p:spPr>
          <a:xfrm>
            <a:off x="838199" y="1479262"/>
            <a:ext cx="10515600" cy="4351338"/>
          </a:xfrm>
        </p:spPr>
        <p:txBody>
          <a:bodyPr>
            <a:normAutofit/>
          </a:bodyPr>
          <a:lstStyle/>
          <a:p>
            <a:r>
              <a:rPr lang="en-US" dirty="0"/>
              <a:t>AIDA Interchange Format (AIF): RDF turtle representation of knowledge elements and graphs</a:t>
            </a:r>
          </a:p>
          <a:p>
            <a:pPr lvl="1"/>
            <a:r>
              <a:rPr lang="en-US" dirty="0"/>
              <a:t>AIF allows flexibility of representation, to allow TAs to explore research avenues in simultaneous representation of multiple interpretations</a:t>
            </a:r>
          </a:p>
          <a:p>
            <a:r>
              <a:rPr lang="en-US" dirty="0"/>
              <a:t>NIST-restricted AIF: More restricted version of AIF that enforces greater (but not complete) standardization of representation across teams</a:t>
            </a:r>
          </a:p>
          <a:p>
            <a:pPr lvl="1"/>
            <a:r>
              <a:rPr lang="en-US" dirty="0"/>
              <a:t>required for evaluation purposes</a:t>
            </a:r>
          </a:p>
          <a:p>
            <a:pPr lvl="1"/>
            <a:r>
              <a:rPr lang="en-US" dirty="0"/>
              <a:t>Might be helpful for downstream TAs ingesting KBs from multiple upstream TAs</a:t>
            </a:r>
          </a:p>
          <a:p>
            <a:pPr lvl="1"/>
            <a:endParaRPr lang="en-US" dirty="0"/>
          </a:p>
          <a:p>
            <a:pPr marL="457200" lvl="1" indent="0">
              <a:buNone/>
            </a:pPr>
            <a:endParaRPr lang="en-US" dirty="0"/>
          </a:p>
        </p:txBody>
      </p:sp>
    </p:spTree>
    <p:extLst>
      <p:ext uri="{BB962C8B-B14F-4D97-AF65-F5344CB8AC3E}">
        <p14:creationId xmlns:p14="http://schemas.microsoft.com/office/powerpoint/2010/main" val="2105037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E721-3F70-2649-9E6C-9B007D198A31}"/>
              </a:ext>
            </a:extLst>
          </p:cNvPr>
          <p:cNvSpPr>
            <a:spLocks noGrp="1"/>
          </p:cNvSpPr>
          <p:nvPr>
            <p:ph type="title"/>
          </p:nvPr>
        </p:nvSpPr>
        <p:spPr/>
        <p:txBody>
          <a:bodyPr/>
          <a:lstStyle/>
          <a:p>
            <a:r>
              <a:rPr lang="en-US" dirty="0"/>
              <a:t>Conceptual knowledge graph and KEs</a:t>
            </a:r>
          </a:p>
        </p:txBody>
      </p:sp>
      <p:pic>
        <p:nvPicPr>
          <p:cNvPr id="6" name="Content Placeholder 5">
            <a:extLst>
              <a:ext uri="{FF2B5EF4-FFF2-40B4-BE49-F238E27FC236}">
                <a16:creationId xmlns:a16="http://schemas.microsoft.com/office/drawing/2014/main" id="{98162556-70EA-204E-BBEE-C7FF67DA84D2}"/>
              </a:ext>
            </a:extLst>
          </p:cNvPr>
          <p:cNvPicPr>
            <a:picLocks noGrp="1" noChangeAspect="1"/>
          </p:cNvPicPr>
          <p:nvPr>
            <p:ph idx="1"/>
          </p:nvPr>
        </p:nvPicPr>
        <p:blipFill rotWithShape="1">
          <a:blip r:embed="rId3">
            <a:extLst>
              <a:ext uri="{96DAC541-7B7A-43D3-8B79-37D633B846F1}">
                <asvg:svgBlip xmlns:asvg="http://schemas.microsoft.com/office/drawing/2016/SVG/main" r:embed="rId4"/>
              </a:ext>
            </a:extLst>
          </a:blip>
          <a:srcRect l="26279" t="25874" r="34286" b="24863"/>
          <a:stretch/>
        </p:blipFill>
        <p:spPr>
          <a:xfrm>
            <a:off x="1913343" y="1326253"/>
            <a:ext cx="8365313" cy="5531747"/>
          </a:xfrm>
        </p:spPr>
      </p:pic>
      <p:grpSp>
        <p:nvGrpSpPr>
          <p:cNvPr id="11" name="Group 10">
            <a:extLst>
              <a:ext uri="{FF2B5EF4-FFF2-40B4-BE49-F238E27FC236}">
                <a16:creationId xmlns:a16="http://schemas.microsoft.com/office/drawing/2014/main" id="{41D6CF07-8DCD-0E49-A34C-577CE1B3F251}"/>
              </a:ext>
            </a:extLst>
          </p:cNvPr>
          <p:cNvGrpSpPr/>
          <p:nvPr/>
        </p:nvGrpSpPr>
        <p:grpSpPr>
          <a:xfrm>
            <a:off x="213604" y="5507284"/>
            <a:ext cx="1221900" cy="1203805"/>
            <a:chOff x="6124073" y="2294256"/>
            <a:chExt cx="1221900" cy="1203805"/>
          </a:xfrm>
        </p:grpSpPr>
        <p:sp>
          <p:nvSpPr>
            <p:cNvPr id="12" name="Parallelogram 11">
              <a:extLst>
                <a:ext uri="{FF2B5EF4-FFF2-40B4-BE49-F238E27FC236}">
                  <a16:creationId xmlns:a16="http://schemas.microsoft.com/office/drawing/2014/main" id="{778C2B35-E7EC-CC40-9A59-746EDA9D4663}"/>
                </a:ext>
              </a:extLst>
            </p:cNvPr>
            <p:cNvSpPr/>
            <p:nvPr/>
          </p:nvSpPr>
          <p:spPr>
            <a:xfrm>
              <a:off x="6124073" y="2364622"/>
              <a:ext cx="272331" cy="228600"/>
            </a:xfrm>
            <a:prstGeom prst="parallelogram">
              <a:avLst/>
            </a:prstGeom>
            <a:solidFill>
              <a:srgbClr val="99FF99"/>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FEBC8D3-8CA2-1C4D-9DB8-13738FE99806}"/>
                </a:ext>
              </a:extLst>
            </p:cNvPr>
            <p:cNvSpPr/>
            <p:nvPr/>
          </p:nvSpPr>
          <p:spPr>
            <a:xfrm>
              <a:off x="6124073" y="2644346"/>
              <a:ext cx="228600" cy="228600"/>
            </a:xfrm>
            <a:prstGeom prst="ellipse">
              <a:avLst/>
            </a:prstGeom>
            <a:solidFill>
              <a:srgbClr val="FE98FE"/>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868044F0-85ED-CB42-8858-468F5D118284}"/>
                </a:ext>
              </a:extLst>
            </p:cNvPr>
            <p:cNvSpPr/>
            <p:nvPr/>
          </p:nvSpPr>
          <p:spPr>
            <a:xfrm>
              <a:off x="6124073" y="2924070"/>
              <a:ext cx="274320" cy="228600"/>
            </a:xfrm>
            <a:prstGeom prst="triangle">
              <a:avLst/>
            </a:prstGeom>
            <a:solidFill>
              <a:srgbClr val="F8C695"/>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iamond 14">
              <a:extLst>
                <a:ext uri="{FF2B5EF4-FFF2-40B4-BE49-F238E27FC236}">
                  <a16:creationId xmlns:a16="http://schemas.microsoft.com/office/drawing/2014/main" id="{C3C61A99-8C7D-4B40-B5AB-A56FECB23354}"/>
                </a:ext>
              </a:extLst>
            </p:cNvPr>
            <p:cNvSpPr/>
            <p:nvPr/>
          </p:nvSpPr>
          <p:spPr>
            <a:xfrm>
              <a:off x="6124073" y="3207013"/>
              <a:ext cx="274320" cy="274320"/>
            </a:xfrm>
            <a:prstGeom prst="diamond">
              <a:avLst/>
            </a:prstGeom>
            <a:solidFill>
              <a:srgbClr val="FF9999"/>
            </a:soli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AC50DFF-0407-DA4C-8BBC-AC9306DE5C28}"/>
                </a:ext>
              </a:extLst>
            </p:cNvPr>
            <p:cNvSpPr txBox="1"/>
            <p:nvPr/>
          </p:nvSpPr>
          <p:spPr>
            <a:xfrm>
              <a:off x="6396404" y="2573980"/>
              <a:ext cx="747346" cy="338554"/>
            </a:xfrm>
            <a:prstGeom prst="rect">
              <a:avLst/>
            </a:prstGeom>
            <a:noFill/>
          </p:spPr>
          <p:txBody>
            <a:bodyPr wrap="square" rtlCol="0">
              <a:spAutoFit/>
            </a:bodyPr>
            <a:lstStyle/>
            <a:p>
              <a:r>
                <a:rPr lang="en-US" sz="1600" dirty="0"/>
                <a:t>Entity</a:t>
              </a:r>
            </a:p>
          </p:txBody>
        </p:sp>
        <p:sp>
          <p:nvSpPr>
            <p:cNvPr id="17" name="TextBox 16">
              <a:extLst>
                <a:ext uri="{FF2B5EF4-FFF2-40B4-BE49-F238E27FC236}">
                  <a16:creationId xmlns:a16="http://schemas.microsoft.com/office/drawing/2014/main" id="{AEE0A04D-E443-D047-9091-5F989BE1BBE2}"/>
                </a:ext>
              </a:extLst>
            </p:cNvPr>
            <p:cNvSpPr txBox="1"/>
            <p:nvPr/>
          </p:nvSpPr>
          <p:spPr>
            <a:xfrm>
              <a:off x="6396404" y="3159507"/>
              <a:ext cx="707781" cy="338554"/>
            </a:xfrm>
            <a:prstGeom prst="rect">
              <a:avLst/>
            </a:prstGeom>
            <a:noFill/>
          </p:spPr>
          <p:txBody>
            <a:bodyPr wrap="square" rtlCol="0">
              <a:spAutoFit/>
            </a:bodyPr>
            <a:lstStyle/>
            <a:p>
              <a:r>
                <a:rPr lang="en-US" sz="1600" dirty="0"/>
                <a:t>Event</a:t>
              </a:r>
            </a:p>
          </p:txBody>
        </p:sp>
        <p:sp>
          <p:nvSpPr>
            <p:cNvPr id="18" name="TextBox 17">
              <a:extLst>
                <a:ext uri="{FF2B5EF4-FFF2-40B4-BE49-F238E27FC236}">
                  <a16:creationId xmlns:a16="http://schemas.microsoft.com/office/drawing/2014/main" id="{6D6E2A69-74DE-654F-80AC-569E84A92583}"/>
                </a:ext>
              </a:extLst>
            </p:cNvPr>
            <p:cNvSpPr txBox="1"/>
            <p:nvPr/>
          </p:nvSpPr>
          <p:spPr>
            <a:xfrm>
              <a:off x="6396404" y="2853704"/>
              <a:ext cx="949569" cy="338554"/>
            </a:xfrm>
            <a:prstGeom prst="rect">
              <a:avLst/>
            </a:prstGeom>
            <a:noFill/>
          </p:spPr>
          <p:txBody>
            <a:bodyPr wrap="square" rtlCol="0">
              <a:spAutoFit/>
            </a:bodyPr>
            <a:lstStyle/>
            <a:p>
              <a:r>
                <a:rPr lang="en-US" sz="1600" dirty="0"/>
                <a:t>Relation</a:t>
              </a:r>
            </a:p>
          </p:txBody>
        </p:sp>
        <p:sp>
          <p:nvSpPr>
            <p:cNvPr id="19" name="TextBox 18">
              <a:extLst>
                <a:ext uri="{FF2B5EF4-FFF2-40B4-BE49-F238E27FC236}">
                  <a16:creationId xmlns:a16="http://schemas.microsoft.com/office/drawing/2014/main" id="{DBF611EC-3FF8-764E-B0AD-64FB2B68B0EF}"/>
                </a:ext>
              </a:extLst>
            </p:cNvPr>
            <p:cNvSpPr txBox="1"/>
            <p:nvPr/>
          </p:nvSpPr>
          <p:spPr>
            <a:xfrm>
              <a:off x="6396404" y="2294256"/>
              <a:ext cx="677008" cy="338554"/>
            </a:xfrm>
            <a:prstGeom prst="rect">
              <a:avLst/>
            </a:prstGeom>
            <a:noFill/>
          </p:spPr>
          <p:txBody>
            <a:bodyPr wrap="square" rtlCol="0">
              <a:spAutoFit/>
            </a:bodyPr>
            <a:lstStyle/>
            <a:p>
              <a:r>
                <a:rPr lang="en-US" sz="1600" dirty="0"/>
                <a:t>Filler</a:t>
              </a:r>
            </a:p>
          </p:txBody>
        </p:sp>
      </p:grpSp>
    </p:spTree>
    <p:extLst>
      <p:ext uri="{BB962C8B-B14F-4D97-AF65-F5344CB8AC3E}">
        <p14:creationId xmlns:p14="http://schemas.microsoft.com/office/powerpoint/2010/main" val="415726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E721-3F70-2649-9E6C-9B007D198A31}"/>
              </a:ext>
            </a:extLst>
          </p:cNvPr>
          <p:cNvSpPr>
            <a:spLocks noGrp="1"/>
          </p:cNvSpPr>
          <p:nvPr>
            <p:ph type="title"/>
          </p:nvPr>
        </p:nvSpPr>
        <p:spPr/>
        <p:txBody>
          <a:bodyPr/>
          <a:lstStyle/>
          <a:p>
            <a:r>
              <a:rPr lang="en-US" dirty="0"/>
              <a:t>Conceptual knowledge graph and KEs</a:t>
            </a:r>
          </a:p>
        </p:txBody>
      </p:sp>
      <p:pic>
        <p:nvPicPr>
          <p:cNvPr id="6" name="Content Placeholder 5">
            <a:extLst>
              <a:ext uri="{FF2B5EF4-FFF2-40B4-BE49-F238E27FC236}">
                <a16:creationId xmlns:a16="http://schemas.microsoft.com/office/drawing/2014/main" id="{98162556-70EA-204E-BBEE-C7FF67DA84D2}"/>
              </a:ext>
            </a:extLst>
          </p:cNvPr>
          <p:cNvPicPr>
            <a:picLocks noGrp="1" noChangeAspect="1"/>
          </p:cNvPicPr>
          <p:nvPr>
            <p:ph idx="1"/>
          </p:nvPr>
        </p:nvPicPr>
        <p:blipFill rotWithShape="1">
          <a:blip r:embed="rId3">
            <a:extLst>
              <a:ext uri="{96DAC541-7B7A-43D3-8B79-37D633B846F1}">
                <asvg:svgBlip xmlns:asvg="http://schemas.microsoft.com/office/drawing/2016/SVG/main" r:embed="rId4"/>
              </a:ext>
            </a:extLst>
          </a:blip>
          <a:srcRect l="26279" t="25874" r="34286" b="24863"/>
          <a:stretch/>
        </p:blipFill>
        <p:spPr>
          <a:xfrm>
            <a:off x="1913343" y="1326253"/>
            <a:ext cx="8365313" cy="5531747"/>
          </a:xfrm>
        </p:spPr>
      </p:pic>
      <p:grpSp>
        <p:nvGrpSpPr>
          <p:cNvPr id="11" name="Group 10">
            <a:extLst>
              <a:ext uri="{FF2B5EF4-FFF2-40B4-BE49-F238E27FC236}">
                <a16:creationId xmlns:a16="http://schemas.microsoft.com/office/drawing/2014/main" id="{41D6CF07-8DCD-0E49-A34C-577CE1B3F251}"/>
              </a:ext>
            </a:extLst>
          </p:cNvPr>
          <p:cNvGrpSpPr/>
          <p:nvPr/>
        </p:nvGrpSpPr>
        <p:grpSpPr>
          <a:xfrm>
            <a:off x="213604" y="5507284"/>
            <a:ext cx="1221900" cy="1203805"/>
            <a:chOff x="6124073" y="2294256"/>
            <a:chExt cx="1221900" cy="1203805"/>
          </a:xfrm>
        </p:grpSpPr>
        <p:sp>
          <p:nvSpPr>
            <p:cNvPr id="12" name="Parallelogram 11">
              <a:extLst>
                <a:ext uri="{FF2B5EF4-FFF2-40B4-BE49-F238E27FC236}">
                  <a16:creationId xmlns:a16="http://schemas.microsoft.com/office/drawing/2014/main" id="{778C2B35-E7EC-CC40-9A59-746EDA9D4663}"/>
                </a:ext>
              </a:extLst>
            </p:cNvPr>
            <p:cNvSpPr/>
            <p:nvPr/>
          </p:nvSpPr>
          <p:spPr>
            <a:xfrm>
              <a:off x="6124073" y="2364622"/>
              <a:ext cx="272331" cy="228600"/>
            </a:xfrm>
            <a:prstGeom prst="parallelogram">
              <a:avLst/>
            </a:prstGeom>
            <a:solidFill>
              <a:srgbClr val="99FF99"/>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FEBC8D3-8CA2-1C4D-9DB8-13738FE99806}"/>
                </a:ext>
              </a:extLst>
            </p:cNvPr>
            <p:cNvSpPr/>
            <p:nvPr/>
          </p:nvSpPr>
          <p:spPr>
            <a:xfrm>
              <a:off x="6124073" y="2644346"/>
              <a:ext cx="228600" cy="228600"/>
            </a:xfrm>
            <a:prstGeom prst="ellipse">
              <a:avLst/>
            </a:prstGeom>
            <a:solidFill>
              <a:srgbClr val="FE98FE"/>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868044F0-85ED-CB42-8858-468F5D118284}"/>
                </a:ext>
              </a:extLst>
            </p:cNvPr>
            <p:cNvSpPr/>
            <p:nvPr/>
          </p:nvSpPr>
          <p:spPr>
            <a:xfrm>
              <a:off x="6124073" y="2924070"/>
              <a:ext cx="274320" cy="228600"/>
            </a:xfrm>
            <a:prstGeom prst="triangle">
              <a:avLst/>
            </a:prstGeom>
            <a:solidFill>
              <a:srgbClr val="F8C695"/>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iamond 14">
              <a:extLst>
                <a:ext uri="{FF2B5EF4-FFF2-40B4-BE49-F238E27FC236}">
                  <a16:creationId xmlns:a16="http://schemas.microsoft.com/office/drawing/2014/main" id="{C3C61A99-8C7D-4B40-B5AB-A56FECB23354}"/>
                </a:ext>
              </a:extLst>
            </p:cNvPr>
            <p:cNvSpPr/>
            <p:nvPr/>
          </p:nvSpPr>
          <p:spPr>
            <a:xfrm>
              <a:off x="6124073" y="3207013"/>
              <a:ext cx="274320" cy="274320"/>
            </a:xfrm>
            <a:prstGeom prst="diamond">
              <a:avLst/>
            </a:prstGeom>
            <a:solidFill>
              <a:srgbClr val="FF9999"/>
            </a:soli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AC50DFF-0407-DA4C-8BBC-AC9306DE5C28}"/>
                </a:ext>
              </a:extLst>
            </p:cNvPr>
            <p:cNvSpPr txBox="1"/>
            <p:nvPr/>
          </p:nvSpPr>
          <p:spPr>
            <a:xfrm>
              <a:off x="6396404" y="2573980"/>
              <a:ext cx="747346" cy="338554"/>
            </a:xfrm>
            <a:prstGeom prst="rect">
              <a:avLst/>
            </a:prstGeom>
            <a:noFill/>
          </p:spPr>
          <p:txBody>
            <a:bodyPr wrap="square" rtlCol="0">
              <a:spAutoFit/>
            </a:bodyPr>
            <a:lstStyle/>
            <a:p>
              <a:r>
                <a:rPr lang="en-US" sz="1600" dirty="0"/>
                <a:t>Entity</a:t>
              </a:r>
            </a:p>
          </p:txBody>
        </p:sp>
        <p:sp>
          <p:nvSpPr>
            <p:cNvPr id="17" name="TextBox 16">
              <a:extLst>
                <a:ext uri="{FF2B5EF4-FFF2-40B4-BE49-F238E27FC236}">
                  <a16:creationId xmlns:a16="http://schemas.microsoft.com/office/drawing/2014/main" id="{AEE0A04D-E443-D047-9091-5F989BE1BBE2}"/>
                </a:ext>
              </a:extLst>
            </p:cNvPr>
            <p:cNvSpPr txBox="1"/>
            <p:nvPr/>
          </p:nvSpPr>
          <p:spPr>
            <a:xfrm>
              <a:off x="6396404" y="3159507"/>
              <a:ext cx="707781" cy="338554"/>
            </a:xfrm>
            <a:prstGeom prst="rect">
              <a:avLst/>
            </a:prstGeom>
            <a:noFill/>
          </p:spPr>
          <p:txBody>
            <a:bodyPr wrap="square" rtlCol="0">
              <a:spAutoFit/>
            </a:bodyPr>
            <a:lstStyle/>
            <a:p>
              <a:r>
                <a:rPr lang="en-US" sz="1600" dirty="0"/>
                <a:t>Event</a:t>
              </a:r>
            </a:p>
          </p:txBody>
        </p:sp>
        <p:sp>
          <p:nvSpPr>
            <p:cNvPr id="18" name="TextBox 17">
              <a:extLst>
                <a:ext uri="{FF2B5EF4-FFF2-40B4-BE49-F238E27FC236}">
                  <a16:creationId xmlns:a16="http://schemas.microsoft.com/office/drawing/2014/main" id="{6D6E2A69-74DE-654F-80AC-569E84A92583}"/>
                </a:ext>
              </a:extLst>
            </p:cNvPr>
            <p:cNvSpPr txBox="1"/>
            <p:nvPr/>
          </p:nvSpPr>
          <p:spPr>
            <a:xfrm>
              <a:off x="6396404" y="2853704"/>
              <a:ext cx="949569" cy="338554"/>
            </a:xfrm>
            <a:prstGeom prst="rect">
              <a:avLst/>
            </a:prstGeom>
            <a:noFill/>
          </p:spPr>
          <p:txBody>
            <a:bodyPr wrap="square" rtlCol="0">
              <a:spAutoFit/>
            </a:bodyPr>
            <a:lstStyle/>
            <a:p>
              <a:r>
                <a:rPr lang="en-US" sz="1600" dirty="0"/>
                <a:t>Relation</a:t>
              </a:r>
            </a:p>
          </p:txBody>
        </p:sp>
        <p:sp>
          <p:nvSpPr>
            <p:cNvPr id="19" name="TextBox 18">
              <a:extLst>
                <a:ext uri="{FF2B5EF4-FFF2-40B4-BE49-F238E27FC236}">
                  <a16:creationId xmlns:a16="http://schemas.microsoft.com/office/drawing/2014/main" id="{DBF611EC-3FF8-764E-B0AD-64FB2B68B0EF}"/>
                </a:ext>
              </a:extLst>
            </p:cNvPr>
            <p:cNvSpPr txBox="1"/>
            <p:nvPr/>
          </p:nvSpPr>
          <p:spPr>
            <a:xfrm>
              <a:off x="6396404" y="2294256"/>
              <a:ext cx="677008" cy="338554"/>
            </a:xfrm>
            <a:prstGeom prst="rect">
              <a:avLst/>
            </a:prstGeom>
            <a:noFill/>
          </p:spPr>
          <p:txBody>
            <a:bodyPr wrap="square" rtlCol="0">
              <a:spAutoFit/>
            </a:bodyPr>
            <a:lstStyle/>
            <a:p>
              <a:r>
                <a:rPr lang="en-US" sz="1600" dirty="0"/>
                <a:t>Filler</a:t>
              </a:r>
            </a:p>
          </p:txBody>
        </p:sp>
      </p:grpSp>
      <p:sp>
        <p:nvSpPr>
          <p:cNvPr id="7" name="Donut 6">
            <a:extLst>
              <a:ext uri="{FF2B5EF4-FFF2-40B4-BE49-F238E27FC236}">
                <a16:creationId xmlns:a16="http://schemas.microsoft.com/office/drawing/2014/main" id="{61CFDEAD-0474-0A43-95F9-2675498F36A8}"/>
              </a:ext>
            </a:extLst>
          </p:cNvPr>
          <p:cNvSpPr/>
          <p:nvPr/>
        </p:nvSpPr>
        <p:spPr>
          <a:xfrm>
            <a:off x="8834284" y="4350774"/>
            <a:ext cx="914400" cy="9144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1222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41576B68-A502-0443-8E9B-69636F23581B}"/>
              </a:ext>
            </a:extLst>
          </p:cNvPr>
          <p:cNvSpPr/>
          <p:nvPr/>
        </p:nvSpPr>
        <p:spPr>
          <a:xfrm>
            <a:off x="6482655"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A98D105-B2AC-8F4B-A95F-79478ACB022F}"/>
              </a:ext>
            </a:extLst>
          </p:cNvPr>
          <p:cNvSpPr txBox="1"/>
          <p:nvPr/>
        </p:nvSpPr>
        <p:spPr>
          <a:xfrm>
            <a:off x="3775557" y="5351119"/>
            <a:ext cx="1106129" cy="369332"/>
          </a:xfrm>
          <a:prstGeom prst="rect">
            <a:avLst/>
          </a:prstGeom>
          <a:noFill/>
        </p:spPr>
        <p:txBody>
          <a:bodyPr wrap="square" rtlCol="0">
            <a:spAutoFit/>
          </a:bodyPr>
          <a:lstStyle/>
          <a:p>
            <a:r>
              <a:rPr lang="en-US" dirty="0"/>
              <a:t>Vladimir</a:t>
            </a:r>
          </a:p>
        </p:txBody>
      </p:sp>
      <p:sp>
        <p:nvSpPr>
          <p:cNvPr id="6" name="TextBox 5">
            <a:extLst>
              <a:ext uri="{FF2B5EF4-FFF2-40B4-BE49-F238E27FC236}">
                <a16:creationId xmlns:a16="http://schemas.microsoft.com/office/drawing/2014/main" id="{DAADF5F4-688C-F64E-A383-6BE9C4DA70E4}"/>
              </a:ext>
            </a:extLst>
          </p:cNvPr>
          <p:cNvSpPr txBox="1"/>
          <p:nvPr/>
        </p:nvSpPr>
        <p:spPr>
          <a:xfrm>
            <a:off x="6601461" y="5304953"/>
            <a:ext cx="676788" cy="369332"/>
          </a:xfrm>
          <a:prstGeom prst="rect">
            <a:avLst/>
          </a:prstGeom>
          <a:noFill/>
        </p:spPr>
        <p:txBody>
          <a:bodyPr wrap="none" rtlCol="0">
            <a:spAutoFit/>
          </a:bodyPr>
          <a:lstStyle/>
          <a:p>
            <a:r>
              <a:rPr lang="en-US" dirty="0"/>
              <a:t>Putin</a:t>
            </a:r>
          </a:p>
        </p:txBody>
      </p:sp>
      <p:sp>
        <p:nvSpPr>
          <p:cNvPr id="7" name="TextBox 6">
            <a:extLst>
              <a:ext uri="{FF2B5EF4-FFF2-40B4-BE49-F238E27FC236}">
                <a16:creationId xmlns:a16="http://schemas.microsoft.com/office/drawing/2014/main" id="{E4D45A1B-9128-374E-98F3-7DE362939981}"/>
              </a:ext>
            </a:extLst>
          </p:cNvPr>
          <p:cNvSpPr txBox="1"/>
          <p:nvPr/>
        </p:nvSpPr>
        <p:spPr>
          <a:xfrm>
            <a:off x="8624138" y="5166453"/>
            <a:ext cx="1886991" cy="369332"/>
          </a:xfrm>
          <a:prstGeom prst="rect">
            <a:avLst/>
          </a:prstGeom>
          <a:noFill/>
        </p:spPr>
        <p:txBody>
          <a:bodyPr wrap="none" rtlCol="0">
            <a:spAutoFit/>
          </a:bodyPr>
          <a:lstStyle/>
          <a:p>
            <a:r>
              <a:rPr lang="en-US" dirty="0"/>
              <a:t>Bare-chested man</a:t>
            </a:r>
          </a:p>
        </p:txBody>
      </p:sp>
      <p:sp>
        <p:nvSpPr>
          <p:cNvPr id="8" name="TextBox 7">
            <a:extLst>
              <a:ext uri="{FF2B5EF4-FFF2-40B4-BE49-F238E27FC236}">
                <a16:creationId xmlns:a16="http://schemas.microsoft.com/office/drawing/2014/main" id="{AB12EF99-F21B-0540-B40C-9EE9475EB3E2}"/>
              </a:ext>
            </a:extLst>
          </p:cNvPr>
          <p:cNvSpPr txBox="1"/>
          <p:nvPr/>
        </p:nvSpPr>
        <p:spPr>
          <a:xfrm>
            <a:off x="436115" y="5304953"/>
            <a:ext cx="2170722" cy="461665"/>
          </a:xfrm>
          <a:prstGeom prst="rect">
            <a:avLst/>
          </a:prstGeom>
          <a:noFill/>
        </p:spPr>
        <p:txBody>
          <a:bodyPr wrap="none" rtlCol="0">
            <a:spAutoFit/>
          </a:bodyPr>
          <a:lstStyle/>
          <a:p>
            <a:r>
              <a:rPr lang="en-US" sz="2400" b="1" dirty="0" err="1"/>
              <a:t>aida:justifiedBy</a:t>
            </a:r>
            <a:endParaRPr lang="en-US" sz="2400" b="1" dirty="0"/>
          </a:p>
        </p:txBody>
      </p:sp>
      <p:sp>
        <p:nvSpPr>
          <p:cNvPr id="9" name="TextBox 8">
            <a:extLst>
              <a:ext uri="{FF2B5EF4-FFF2-40B4-BE49-F238E27FC236}">
                <a16:creationId xmlns:a16="http://schemas.microsoft.com/office/drawing/2014/main" id="{608D5A4E-80A6-4748-8AAD-9401D2F3465E}"/>
              </a:ext>
            </a:extLst>
          </p:cNvPr>
          <p:cNvSpPr txBox="1"/>
          <p:nvPr/>
        </p:nvSpPr>
        <p:spPr>
          <a:xfrm>
            <a:off x="480590" y="3307418"/>
            <a:ext cx="1563570" cy="461665"/>
          </a:xfrm>
          <a:prstGeom prst="rect">
            <a:avLst/>
          </a:prstGeom>
          <a:noFill/>
        </p:spPr>
        <p:txBody>
          <a:bodyPr wrap="none" rtlCol="0">
            <a:spAutoFit/>
          </a:bodyPr>
          <a:lstStyle/>
          <a:p>
            <a:r>
              <a:rPr lang="en-US" sz="2400" b="1" dirty="0" err="1"/>
              <a:t>aida:Entity</a:t>
            </a:r>
            <a:endParaRPr lang="en-US" sz="2400" b="1" dirty="0"/>
          </a:p>
        </p:txBody>
      </p:sp>
      <p:sp>
        <p:nvSpPr>
          <p:cNvPr id="11" name="TextBox 10">
            <a:extLst>
              <a:ext uri="{FF2B5EF4-FFF2-40B4-BE49-F238E27FC236}">
                <a16:creationId xmlns:a16="http://schemas.microsoft.com/office/drawing/2014/main" id="{E45A1CC2-B0A6-E541-A9DB-4C8B79CAB58C}"/>
              </a:ext>
            </a:extLst>
          </p:cNvPr>
          <p:cNvSpPr txBox="1"/>
          <p:nvPr/>
        </p:nvSpPr>
        <p:spPr>
          <a:xfrm>
            <a:off x="436115" y="1678591"/>
            <a:ext cx="2697341" cy="461665"/>
          </a:xfrm>
          <a:prstGeom prst="rect">
            <a:avLst/>
          </a:prstGeom>
          <a:noFill/>
        </p:spPr>
        <p:txBody>
          <a:bodyPr wrap="none" rtlCol="0">
            <a:spAutoFit/>
          </a:bodyPr>
          <a:lstStyle/>
          <a:p>
            <a:r>
              <a:rPr lang="en-US" sz="2400" b="1" dirty="0" err="1"/>
              <a:t>aida:sameAsCluster</a:t>
            </a:r>
            <a:endParaRPr lang="en-US" sz="2400" b="1" dirty="0"/>
          </a:p>
        </p:txBody>
      </p:sp>
      <p:sp>
        <p:nvSpPr>
          <p:cNvPr id="12" name="Donut 11">
            <a:extLst>
              <a:ext uri="{FF2B5EF4-FFF2-40B4-BE49-F238E27FC236}">
                <a16:creationId xmlns:a16="http://schemas.microsoft.com/office/drawing/2014/main" id="{EC00E527-EFA6-DF46-8AB5-59A210FCC923}"/>
              </a:ext>
            </a:extLst>
          </p:cNvPr>
          <p:cNvSpPr/>
          <p:nvPr/>
        </p:nvSpPr>
        <p:spPr>
          <a:xfrm>
            <a:off x="6482655" y="1452223"/>
            <a:ext cx="914400" cy="914400"/>
          </a:xfrm>
          <a:prstGeom prst="donut">
            <a:avLst/>
          </a:prstGeom>
          <a:solidFill>
            <a:schemeClr val="accent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7" name="Straight Arrow Connector 16">
            <a:extLst>
              <a:ext uri="{FF2B5EF4-FFF2-40B4-BE49-F238E27FC236}">
                <a16:creationId xmlns:a16="http://schemas.microsoft.com/office/drawing/2014/main" id="{8D9F9594-7713-C74D-9CDE-065CA1ABD034}"/>
              </a:ext>
            </a:extLst>
          </p:cNvPr>
          <p:cNvCxnSpPr>
            <a:cxnSpLocks/>
            <a:stCxn id="3" idx="0"/>
            <a:endCxn id="12" idx="4"/>
          </p:cNvCxnSpPr>
          <p:nvPr/>
        </p:nvCxnSpPr>
        <p:spPr>
          <a:xfrm flipV="1">
            <a:off x="6939855" y="2366623"/>
            <a:ext cx="0"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6B861A-D3AB-C845-9613-D8731BC9906C}"/>
              </a:ext>
            </a:extLst>
          </p:cNvPr>
          <p:cNvCxnSpPr>
            <a:cxnSpLocks/>
          </p:cNvCxnSpPr>
          <p:nvPr/>
        </p:nvCxnSpPr>
        <p:spPr>
          <a:xfrm flipV="1">
            <a:off x="4328621" y="4155578"/>
            <a:ext cx="2154034" cy="1010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7A06E9A-6C6D-B042-ACFF-1AF06A6E6401}"/>
              </a:ext>
            </a:extLst>
          </p:cNvPr>
          <p:cNvCxnSpPr>
            <a:cxnSpLocks/>
            <a:stCxn id="6" idx="0"/>
            <a:endCxn id="3" idx="2"/>
          </p:cNvCxnSpPr>
          <p:nvPr/>
        </p:nvCxnSpPr>
        <p:spPr>
          <a:xfrm flipV="1">
            <a:off x="6939855" y="4155578"/>
            <a:ext cx="0" cy="1149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AAD66C6-9988-1145-89A8-9EFFCAA97FE9}"/>
              </a:ext>
            </a:extLst>
          </p:cNvPr>
          <p:cNvCxnSpPr>
            <a:cxnSpLocks/>
            <a:stCxn id="7" idx="0"/>
          </p:cNvCxnSpPr>
          <p:nvPr/>
        </p:nvCxnSpPr>
        <p:spPr>
          <a:xfrm flipH="1" flipV="1">
            <a:off x="7397055" y="4155578"/>
            <a:ext cx="2170579" cy="1010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CA3CC3E-EA96-E84E-8364-72A12A61342C}"/>
              </a:ext>
            </a:extLst>
          </p:cNvPr>
          <p:cNvSpPr txBox="1"/>
          <p:nvPr/>
        </p:nvSpPr>
        <p:spPr>
          <a:xfrm>
            <a:off x="6646212" y="3224261"/>
            <a:ext cx="540533" cy="369332"/>
          </a:xfrm>
          <a:prstGeom prst="rect">
            <a:avLst/>
          </a:prstGeom>
          <a:noFill/>
        </p:spPr>
        <p:txBody>
          <a:bodyPr wrap="none" rtlCol="0">
            <a:spAutoFit/>
          </a:bodyPr>
          <a:lstStyle/>
          <a:p>
            <a:r>
              <a:rPr lang="en-US" dirty="0"/>
              <a:t>PER</a:t>
            </a:r>
          </a:p>
        </p:txBody>
      </p:sp>
      <p:sp>
        <p:nvSpPr>
          <p:cNvPr id="33" name="TextBox 32">
            <a:extLst>
              <a:ext uri="{FF2B5EF4-FFF2-40B4-BE49-F238E27FC236}">
                <a16:creationId xmlns:a16="http://schemas.microsoft.com/office/drawing/2014/main" id="{68094F0D-6072-E94D-9D97-17FB55124D81}"/>
              </a:ext>
            </a:extLst>
          </p:cNvPr>
          <p:cNvSpPr txBox="1"/>
          <p:nvPr/>
        </p:nvSpPr>
        <p:spPr>
          <a:xfrm>
            <a:off x="6362740" y="3693913"/>
            <a:ext cx="1154227" cy="369332"/>
          </a:xfrm>
          <a:prstGeom prst="rect">
            <a:avLst/>
          </a:prstGeom>
          <a:noFill/>
        </p:spPr>
        <p:txBody>
          <a:bodyPr wrap="none" rtlCol="0">
            <a:spAutoFit/>
          </a:bodyPr>
          <a:lstStyle/>
          <a:p>
            <a:r>
              <a:rPr lang="en-US" dirty="0" err="1"/>
              <a:t>PER.Police</a:t>
            </a:r>
            <a:endParaRPr lang="en-US" dirty="0"/>
          </a:p>
        </p:txBody>
      </p:sp>
      <p:sp>
        <p:nvSpPr>
          <p:cNvPr id="34" name="TextBox 33">
            <a:extLst>
              <a:ext uri="{FF2B5EF4-FFF2-40B4-BE49-F238E27FC236}">
                <a16:creationId xmlns:a16="http://schemas.microsoft.com/office/drawing/2014/main" id="{D7315967-7156-FC40-96E0-775909F99E55}"/>
              </a:ext>
            </a:extLst>
          </p:cNvPr>
          <p:cNvSpPr txBox="1"/>
          <p:nvPr/>
        </p:nvSpPr>
        <p:spPr>
          <a:xfrm>
            <a:off x="6186411" y="3432157"/>
            <a:ext cx="1506887" cy="369332"/>
          </a:xfrm>
          <a:prstGeom prst="rect">
            <a:avLst/>
          </a:prstGeom>
          <a:noFill/>
        </p:spPr>
        <p:txBody>
          <a:bodyPr wrap="none" rtlCol="0">
            <a:spAutoFit/>
          </a:bodyPr>
          <a:lstStyle/>
          <a:p>
            <a:r>
              <a:rPr lang="en-US" dirty="0" err="1"/>
              <a:t>PER.Politician</a:t>
            </a:r>
            <a:endParaRPr lang="en-US" dirty="0"/>
          </a:p>
        </p:txBody>
      </p:sp>
      <p:sp>
        <p:nvSpPr>
          <p:cNvPr id="24" name="TextBox 23">
            <a:extLst>
              <a:ext uri="{FF2B5EF4-FFF2-40B4-BE49-F238E27FC236}">
                <a16:creationId xmlns:a16="http://schemas.microsoft.com/office/drawing/2014/main" id="{22C64D3D-9325-214F-B9DC-E3B54A371666}"/>
              </a:ext>
            </a:extLst>
          </p:cNvPr>
          <p:cNvSpPr txBox="1"/>
          <p:nvPr/>
        </p:nvSpPr>
        <p:spPr>
          <a:xfrm>
            <a:off x="5153499" y="177344"/>
            <a:ext cx="3572709" cy="769441"/>
          </a:xfrm>
          <a:prstGeom prst="rect">
            <a:avLst/>
          </a:prstGeom>
          <a:noFill/>
        </p:spPr>
        <p:txBody>
          <a:bodyPr wrap="none" rtlCol="0">
            <a:spAutoFit/>
          </a:bodyPr>
          <a:lstStyle/>
          <a:p>
            <a:r>
              <a:rPr lang="en-US" sz="4400" dirty="0">
                <a:latin typeface="+mj-lt"/>
              </a:rPr>
              <a:t>Entity KE in AIF</a:t>
            </a:r>
          </a:p>
        </p:txBody>
      </p:sp>
    </p:spTree>
    <p:extLst>
      <p:ext uri="{BB962C8B-B14F-4D97-AF65-F5344CB8AC3E}">
        <p14:creationId xmlns:p14="http://schemas.microsoft.com/office/powerpoint/2010/main" val="2071961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a:extLst>
              <a:ext uri="{FF2B5EF4-FFF2-40B4-BE49-F238E27FC236}">
                <a16:creationId xmlns:a16="http://schemas.microsoft.com/office/drawing/2014/main" id="{7CC7DD22-0FF8-5B4D-95FE-8BD220C2A4CF}"/>
              </a:ext>
            </a:extLst>
          </p:cNvPr>
          <p:cNvSpPr/>
          <p:nvPr/>
        </p:nvSpPr>
        <p:spPr>
          <a:xfrm>
            <a:off x="3871422"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a:extLst>
              <a:ext uri="{FF2B5EF4-FFF2-40B4-BE49-F238E27FC236}">
                <a16:creationId xmlns:a16="http://schemas.microsoft.com/office/drawing/2014/main" id="{41576B68-A502-0443-8E9B-69636F23581B}"/>
              </a:ext>
            </a:extLst>
          </p:cNvPr>
          <p:cNvSpPr/>
          <p:nvPr/>
        </p:nvSpPr>
        <p:spPr>
          <a:xfrm>
            <a:off x="6482655"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a:extLst>
              <a:ext uri="{FF2B5EF4-FFF2-40B4-BE49-F238E27FC236}">
                <a16:creationId xmlns:a16="http://schemas.microsoft.com/office/drawing/2014/main" id="{450CFD98-922B-3843-9BA9-FB1DFB0C4AFA}"/>
              </a:ext>
            </a:extLst>
          </p:cNvPr>
          <p:cNvSpPr/>
          <p:nvPr/>
        </p:nvSpPr>
        <p:spPr>
          <a:xfrm>
            <a:off x="9110434"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A98D105-B2AC-8F4B-A95F-79478ACB022F}"/>
              </a:ext>
            </a:extLst>
          </p:cNvPr>
          <p:cNvSpPr txBox="1"/>
          <p:nvPr/>
        </p:nvSpPr>
        <p:spPr>
          <a:xfrm>
            <a:off x="3775557" y="5351119"/>
            <a:ext cx="1106129" cy="369332"/>
          </a:xfrm>
          <a:prstGeom prst="rect">
            <a:avLst/>
          </a:prstGeom>
          <a:noFill/>
        </p:spPr>
        <p:txBody>
          <a:bodyPr wrap="square" rtlCol="0">
            <a:spAutoFit/>
          </a:bodyPr>
          <a:lstStyle/>
          <a:p>
            <a:r>
              <a:rPr lang="en-US" dirty="0"/>
              <a:t>Vladimir</a:t>
            </a:r>
          </a:p>
        </p:txBody>
      </p:sp>
      <p:sp>
        <p:nvSpPr>
          <p:cNvPr id="6" name="TextBox 5">
            <a:extLst>
              <a:ext uri="{FF2B5EF4-FFF2-40B4-BE49-F238E27FC236}">
                <a16:creationId xmlns:a16="http://schemas.microsoft.com/office/drawing/2014/main" id="{DAADF5F4-688C-F64E-A383-6BE9C4DA70E4}"/>
              </a:ext>
            </a:extLst>
          </p:cNvPr>
          <p:cNvSpPr txBox="1"/>
          <p:nvPr/>
        </p:nvSpPr>
        <p:spPr>
          <a:xfrm>
            <a:off x="6601461" y="5304953"/>
            <a:ext cx="676788" cy="369332"/>
          </a:xfrm>
          <a:prstGeom prst="rect">
            <a:avLst/>
          </a:prstGeom>
          <a:noFill/>
        </p:spPr>
        <p:txBody>
          <a:bodyPr wrap="none" rtlCol="0">
            <a:spAutoFit/>
          </a:bodyPr>
          <a:lstStyle/>
          <a:p>
            <a:r>
              <a:rPr lang="en-US" dirty="0"/>
              <a:t>Putin</a:t>
            </a:r>
          </a:p>
        </p:txBody>
      </p:sp>
      <p:sp>
        <p:nvSpPr>
          <p:cNvPr id="7" name="TextBox 6">
            <a:extLst>
              <a:ext uri="{FF2B5EF4-FFF2-40B4-BE49-F238E27FC236}">
                <a16:creationId xmlns:a16="http://schemas.microsoft.com/office/drawing/2014/main" id="{E4D45A1B-9128-374E-98F3-7DE362939981}"/>
              </a:ext>
            </a:extLst>
          </p:cNvPr>
          <p:cNvSpPr txBox="1"/>
          <p:nvPr/>
        </p:nvSpPr>
        <p:spPr>
          <a:xfrm>
            <a:off x="8624138" y="5166453"/>
            <a:ext cx="1886991" cy="369332"/>
          </a:xfrm>
          <a:prstGeom prst="rect">
            <a:avLst/>
          </a:prstGeom>
          <a:noFill/>
        </p:spPr>
        <p:txBody>
          <a:bodyPr wrap="none" rtlCol="0">
            <a:spAutoFit/>
          </a:bodyPr>
          <a:lstStyle/>
          <a:p>
            <a:r>
              <a:rPr lang="en-US" dirty="0"/>
              <a:t>Bare-chested man</a:t>
            </a:r>
          </a:p>
        </p:txBody>
      </p:sp>
      <p:sp>
        <p:nvSpPr>
          <p:cNvPr id="8" name="TextBox 7">
            <a:extLst>
              <a:ext uri="{FF2B5EF4-FFF2-40B4-BE49-F238E27FC236}">
                <a16:creationId xmlns:a16="http://schemas.microsoft.com/office/drawing/2014/main" id="{AB12EF99-F21B-0540-B40C-9EE9475EB3E2}"/>
              </a:ext>
            </a:extLst>
          </p:cNvPr>
          <p:cNvSpPr txBox="1"/>
          <p:nvPr/>
        </p:nvSpPr>
        <p:spPr>
          <a:xfrm>
            <a:off x="436115" y="5304953"/>
            <a:ext cx="2170722" cy="461665"/>
          </a:xfrm>
          <a:prstGeom prst="rect">
            <a:avLst/>
          </a:prstGeom>
          <a:noFill/>
        </p:spPr>
        <p:txBody>
          <a:bodyPr wrap="none" rtlCol="0">
            <a:spAutoFit/>
          </a:bodyPr>
          <a:lstStyle/>
          <a:p>
            <a:r>
              <a:rPr lang="en-US" sz="2400" b="1" dirty="0" err="1"/>
              <a:t>aida:justifiedBy</a:t>
            </a:r>
            <a:endParaRPr lang="en-US" sz="2400" b="1" dirty="0"/>
          </a:p>
        </p:txBody>
      </p:sp>
      <p:sp>
        <p:nvSpPr>
          <p:cNvPr id="9" name="TextBox 8">
            <a:extLst>
              <a:ext uri="{FF2B5EF4-FFF2-40B4-BE49-F238E27FC236}">
                <a16:creationId xmlns:a16="http://schemas.microsoft.com/office/drawing/2014/main" id="{608D5A4E-80A6-4748-8AAD-9401D2F3465E}"/>
              </a:ext>
            </a:extLst>
          </p:cNvPr>
          <p:cNvSpPr txBox="1"/>
          <p:nvPr/>
        </p:nvSpPr>
        <p:spPr>
          <a:xfrm>
            <a:off x="480590" y="3307418"/>
            <a:ext cx="1563570" cy="461665"/>
          </a:xfrm>
          <a:prstGeom prst="rect">
            <a:avLst/>
          </a:prstGeom>
          <a:noFill/>
        </p:spPr>
        <p:txBody>
          <a:bodyPr wrap="none" rtlCol="0">
            <a:spAutoFit/>
          </a:bodyPr>
          <a:lstStyle/>
          <a:p>
            <a:r>
              <a:rPr lang="en-US" sz="2400" b="1" dirty="0" err="1"/>
              <a:t>aida:Entity</a:t>
            </a:r>
            <a:endParaRPr lang="en-US" sz="2400" b="1" dirty="0"/>
          </a:p>
        </p:txBody>
      </p:sp>
      <p:sp>
        <p:nvSpPr>
          <p:cNvPr id="11" name="TextBox 10">
            <a:extLst>
              <a:ext uri="{FF2B5EF4-FFF2-40B4-BE49-F238E27FC236}">
                <a16:creationId xmlns:a16="http://schemas.microsoft.com/office/drawing/2014/main" id="{E45A1CC2-B0A6-E541-A9DB-4C8B79CAB58C}"/>
              </a:ext>
            </a:extLst>
          </p:cNvPr>
          <p:cNvSpPr txBox="1"/>
          <p:nvPr/>
        </p:nvSpPr>
        <p:spPr>
          <a:xfrm>
            <a:off x="436115" y="1678591"/>
            <a:ext cx="2697341" cy="461665"/>
          </a:xfrm>
          <a:prstGeom prst="rect">
            <a:avLst/>
          </a:prstGeom>
          <a:noFill/>
        </p:spPr>
        <p:txBody>
          <a:bodyPr wrap="none" rtlCol="0">
            <a:spAutoFit/>
          </a:bodyPr>
          <a:lstStyle/>
          <a:p>
            <a:r>
              <a:rPr lang="en-US" sz="2400" b="1" dirty="0" err="1"/>
              <a:t>aida:sameAsCluster</a:t>
            </a:r>
            <a:endParaRPr lang="en-US" sz="2400" b="1" dirty="0"/>
          </a:p>
        </p:txBody>
      </p:sp>
      <p:sp>
        <p:nvSpPr>
          <p:cNvPr id="12" name="Donut 11">
            <a:extLst>
              <a:ext uri="{FF2B5EF4-FFF2-40B4-BE49-F238E27FC236}">
                <a16:creationId xmlns:a16="http://schemas.microsoft.com/office/drawing/2014/main" id="{EC00E527-EFA6-DF46-8AB5-59A210FCC923}"/>
              </a:ext>
            </a:extLst>
          </p:cNvPr>
          <p:cNvSpPr/>
          <p:nvPr/>
        </p:nvSpPr>
        <p:spPr>
          <a:xfrm>
            <a:off x="6482655" y="1452223"/>
            <a:ext cx="914400" cy="914400"/>
          </a:xfrm>
          <a:prstGeom prst="donut">
            <a:avLst/>
          </a:prstGeom>
          <a:solidFill>
            <a:schemeClr val="accent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a:extLst>
              <a:ext uri="{FF2B5EF4-FFF2-40B4-BE49-F238E27FC236}">
                <a16:creationId xmlns:a16="http://schemas.microsoft.com/office/drawing/2014/main" id="{FA668662-5FFA-4247-82FA-5CFECD6D0988}"/>
              </a:ext>
            </a:extLst>
          </p:cNvPr>
          <p:cNvCxnSpPr>
            <a:cxnSpLocks/>
            <a:stCxn id="2" idx="0"/>
            <a:endCxn id="12" idx="3"/>
          </p:cNvCxnSpPr>
          <p:nvPr/>
        </p:nvCxnSpPr>
        <p:spPr>
          <a:xfrm flipV="1">
            <a:off x="4328622" y="2232712"/>
            <a:ext cx="2287944" cy="100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D9F9594-7713-C74D-9CDE-065CA1ABD034}"/>
              </a:ext>
            </a:extLst>
          </p:cNvPr>
          <p:cNvCxnSpPr>
            <a:cxnSpLocks/>
            <a:stCxn id="3" idx="0"/>
            <a:endCxn id="12" idx="4"/>
          </p:cNvCxnSpPr>
          <p:nvPr/>
        </p:nvCxnSpPr>
        <p:spPr>
          <a:xfrm flipV="1">
            <a:off x="6939855" y="2366623"/>
            <a:ext cx="0"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8EB12F4-B8D5-3645-A260-7DD88266D62C}"/>
              </a:ext>
            </a:extLst>
          </p:cNvPr>
          <p:cNvCxnSpPr>
            <a:cxnSpLocks/>
            <a:stCxn id="4" idx="0"/>
            <a:endCxn id="12" idx="5"/>
          </p:cNvCxnSpPr>
          <p:nvPr/>
        </p:nvCxnSpPr>
        <p:spPr>
          <a:xfrm flipH="1" flipV="1">
            <a:off x="7263144" y="2232712"/>
            <a:ext cx="2304490" cy="100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6B861A-D3AB-C845-9613-D8731BC9906C}"/>
              </a:ext>
            </a:extLst>
          </p:cNvPr>
          <p:cNvCxnSpPr>
            <a:cxnSpLocks/>
            <a:endCxn id="2" idx="2"/>
          </p:cNvCxnSpPr>
          <p:nvPr/>
        </p:nvCxnSpPr>
        <p:spPr>
          <a:xfrm flipV="1">
            <a:off x="4328621" y="4155578"/>
            <a:ext cx="1" cy="1010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7A06E9A-6C6D-B042-ACFF-1AF06A6E6401}"/>
              </a:ext>
            </a:extLst>
          </p:cNvPr>
          <p:cNvCxnSpPr>
            <a:cxnSpLocks/>
            <a:stCxn id="6" idx="0"/>
            <a:endCxn id="3" idx="2"/>
          </p:cNvCxnSpPr>
          <p:nvPr/>
        </p:nvCxnSpPr>
        <p:spPr>
          <a:xfrm flipV="1">
            <a:off x="6939855" y="4155578"/>
            <a:ext cx="0" cy="1149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AAD66C6-9988-1145-89A8-9EFFCAA97FE9}"/>
              </a:ext>
            </a:extLst>
          </p:cNvPr>
          <p:cNvCxnSpPr>
            <a:cxnSpLocks/>
            <a:stCxn id="7" idx="0"/>
            <a:endCxn id="4" idx="2"/>
          </p:cNvCxnSpPr>
          <p:nvPr/>
        </p:nvCxnSpPr>
        <p:spPr>
          <a:xfrm flipV="1">
            <a:off x="9567634" y="4155578"/>
            <a:ext cx="0" cy="1010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CA3CC3E-EA96-E84E-8364-72A12A61342C}"/>
              </a:ext>
            </a:extLst>
          </p:cNvPr>
          <p:cNvSpPr txBox="1"/>
          <p:nvPr/>
        </p:nvSpPr>
        <p:spPr>
          <a:xfrm>
            <a:off x="9297366" y="3513316"/>
            <a:ext cx="540533" cy="369332"/>
          </a:xfrm>
          <a:prstGeom prst="rect">
            <a:avLst/>
          </a:prstGeom>
          <a:noFill/>
        </p:spPr>
        <p:txBody>
          <a:bodyPr wrap="none" rtlCol="0">
            <a:spAutoFit/>
          </a:bodyPr>
          <a:lstStyle/>
          <a:p>
            <a:r>
              <a:rPr lang="en-US" dirty="0"/>
              <a:t>PER</a:t>
            </a:r>
          </a:p>
        </p:txBody>
      </p:sp>
      <p:sp>
        <p:nvSpPr>
          <p:cNvPr id="33" name="TextBox 32">
            <a:extLst>
              <a:ext uri="{FF2B5EF4-FFF2-40B4-BE49-F238E27FC236}">
                <a16:creationId xmlns:a16="http://schemas.microsoft.com/office/drawing/2014/main" id="{68094F0D-6072-E94D-9D97-17FB55124D81}"/>
              </a:ext>
            </a:extLst>
          </p:cNvPr>
          <p:cNvSpPr txBox="1"/>
          <p:nvPr/>
        </p:nvSpPr>
        <p:spPr>
          <a:xfrm>
            <a:off x="3727459" y="3442667"/>
            <a:ext cx="1154227" cy="369332"/>
          </a:xfrm>
          <a:prstGeom prst="rect">
            <a:avLst/>
          </a:prstGeom>
          <a:noFill/>
        </p:spPr>
        <p:txBody>
          <a:bodyPr wrap="none" rtlCol="0">
            <a:spAutoFit/>
          </a:bodyPr>
          <a:lstStyle/>
          <a:p>
            <a:r>
              <a:rPr lang="en-US" dirty="0" err="1"/>
              <a:t>PER.Police</a:t>
            </a:r>
            <a:endParaRPr lang="en-US" dirty="0"/>
          </a:p>
        </p:txBody>
      </p:sp>
      <p:sp>
        <p:nvSpPr>
          <p:cNvPr id="34" name="TextBox 33">
            <a:extLst>
              <a:ext uri="{FF2B5EF4-FFF2-40B4-BE49-F238E27FC236}">
                <a16:creationId xmlns:a16="http://schemas.microsoft.com/office/drawing/2014/main" id="{D7315967-7156-FC40-96E0-775909F99E55}"/>
              </a:ext>
            </a:extLst>
          </p:cNvPr>
          <p:cNvSpPr txBox="1"/>
          <p:nvPr/>
        </p:nvSpPr>
        <p:spPr>
          <a:xfrm>
            <a:off x="6186411" y="3432157"/>
            <a:ext cx="1506887" cy="369332"/>
          </a:xfrm>
          <a:prstGeom prst="rect">
            <a:avLst/>
          </a:prstGeom>
          <a:noFill/>
        </p:spPr>
        <p:txBody>
          <a:bodyPr wrap="none" rtlCol="0">
            <a:spAutoFit/>
          </a:bodyPr>
          <a:lstStyle/>
          <a:p>
            <a:r>
              <a:rPr lang="en-US" dirty="0" err="1"/>
              <a:t>PER.Politician</a:t>
            </a:r>
            <a:endParaRPr lang="en-US" dirty="0"/>
          </a:p>
        </p:txBody>
      </p:sp>
      <p:sp>
        <p:nvSpPr>
          <p:cNvPr id="10" name="TextBox 9">
            <a:extLst>
              <a:ext uri="{FF2B5EF4-FFF2-40B4-BE49-F238E27FC236}">
                <a16:creationId xmlns:a16="http://schemas.microsoft.com/office/drawing/2014/main" id="{7D9F88B1-453D-E74C-BAA0-595B140E9588}"/>
              </a:ext>
            </a:extLst>
          </p:cNvPr>
          <p:cNvSpPr txBox="1"/>
          <p:nvPr/>
        </p:nvSpPr>
        <p:spPr>
          <a:xfrm>
            <a:off x="5153499" y="177344"/>
            <a:ext cx="3572709" cy="769441"/>
          </a:xfrm>
          <a:prstGeom prst="rect">
            <a:avLst/>
          </a:prstGeom>
          <a:noFill/>
        </p:spPr>
        <p:txBody>
          <a:bodyPr wrap="none" rtlCol="0">
            <a:spAutoFit/>
          </a:bodyPr>
          <a:lstStyle/>
          <a:p>
            <a:r>
              <a:rPr lang="en-US" sz="4400" dirty="0">
                <a:latin typeface="+mj-lt"/>
              </a:rPr>
              <a:t>Entity KE in AIF</a:t>
            </a:r>
          </a:p>
        </p:txBody>
      </p:sp>
    </p:spTree>
    <p:extLst>
      <p:ext uri="{BB962C8B-B14F-4D97-AF65-F5344CB8AC3E}">
        <p14:creationId xmlns:p14="http://schemas.microsoft.com/office/powerpoint/2010/main" val="300689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41576B68-A502-0443-8E9B-69636F23581B}"/>
              </a:ext>
            </a:extLst>
          </p:cNvPr>
          <p:cNvSpPr/>
          <p:nvPr/>
        </p:nvSpPr>
        <p:spPr>
          <a:xfrm>
            <a:off x="6482655"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a:extLst>
              <a:ext uri="{FF2B5EF4-FFF2-40B4-BE49-F238E27FC236}">
                <a16:creationId xmlns:a16="http://schemas.microsoft.com/office/drawing/2014/main" id="{450CFD98-922B-3843-9BA9-FB1DFB0C4AFA}"/>
              </a:ext>
            </a:extLst>
          </p:cNvPr>
          <p:cNvSpPr/>
          <p:nvPr/>
        </p:nvSpPr>
        <p:spPr>
          <a:xfrm>
            <a:off x="9110434"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A98D105-B2AC-8F4B-A95F-79478ACB022F}"/>
              </a:ext>
            </a:extLst>
          </p:cNvPr>
          <p:cNvSpPr txBox="1"/>
          <p:nvPr/>
        </p:nvSpPr>
        <p:spPr>
          <a:xfrm>
            <a:off x="3775557" y="5351119"/>
            <a:ext cx="1106129" cy="369332"/>
          </a:xfrm>
          <a:prstGeom prst="rect">
            <a:avLst/>
          </a:prstGeom>
          <a:noFill/>
        </p:spPr>
        <p:txBody>
          <a:bodyPr wrap="square" rtlCol="0">
            <a:spAutoFit/>
          </a:bodyPr>
          <a:lstStyle/>
          <a:p>
            <a:r>
              <a:rPr lang="en-US" dirty="0"/>
              <a:t>Vladimir</a:t>
            </a:r>
          </a:p>
        </p:txBody>
      </p:sp>
      <p:sp>
        <p:nvSpPr>
          <p:cNvPr id="6" name="TextBox 5">
            <a:extLst>
              <a:ext uri="{FF2B5EF4-FFF2-40B4-BE49-F238E27FC236}">
                <a16:creationId xmlns:a16="http://schemas.microsoft.com/office/drawing/2014/main" id="{DAADF5F4-688C-F64E-A383-6BE9C4DA70E4}"/>
              </a:ext>
            </a:extLst>
          </p:cNvPr>
          <p:cNvSpPr txBox="1"/>
          <p:nvPr/>
        </p:nvSpPr>
        <p:spPr>
          <a:xfrm>
            <a:off x="6601461" y="5304953"/>
            <a:ext cx="676788" cy="369332"/>
          </a:xfrm>
          <a:prstGeom prst="rect">
            <a:avLst/>
          </a:prstGeom>
          <a:noFill/>
        </p:spPr>
        <p:txBody>
          <a:bodyPr wrap="none" rtlCol="0">
            <a:spAutoFit/>
          </a:bodyPr>
          <a:lstStyle/>
          <a:p>
            <a:r>
              <a:rPr lang="en-US" dirty="0"/>
              <a:t>Putin</a:t>
            </a:r>
          </a:p>
        </p:txBody>
      </p:sp>
      <p:sp>
        <p:nvSpPr>
          <p:cNvPr id="7" name="TextBox 6">
            <a:extLst>
              <a:ext uri="{FF2B5EF4-FFF2-40B4-BE49-F238E27FC236}">
                <a16:creationId xmlns:a16="http://schemas.microsoft.com/office/drawing/2014/main" id="{E4D45A1B-9128-374E-98F3-7DE362939981}"/>
              </a:ext>
            </a:extLst>
          </p:cNvPr>
          <p:cNvSpPr txBox="1"/>
          <p:nvPr/>
        </p:nvSpPr>
        <p:spPr>
          <a:xfrm>
            <a:off x="8624138" y="5166453"/>
            <a:ext cx="1886991" cy="369332"/>
          </a:xfrm>
          <a:prstGeom prst="rect">
            <a:avLst/>
          </a:prstGeom>
          <a:noFill/>
        </p:spPr>
        <p:txBody>
          <a:bodyPr wrap="none" rtlCol="0">
            <a:spAutoFit/>
          </a:bodyPr>
          <a:lstStyle/>
          <a:p>
            <a:r>
              <a:rPr lang="en-US" dirty="0"/>
              <a:t>Bare-chested man</a:t>
            </a:r>
          </a:p>
        </p:txBody>
      </p:sp>
      <p:sp>
        <p:nvSpPr>
          <p:cNvPr id="8" name="TextBox 7">
            <a:extLst>
              <a:ext uri="{FF2B5EF4-FFF2-40B4-BE49-F238E27FC236}">
                <a16:creationId xmlns:a16="http://schemas.microsoft.com/office/drawing/2014/main" id="{AB12EF99-F21B-0540-B40C-9EE9475EB3E2}"/>
              </a:ext>
            </a:extLst>
          </p:cNvPr>
          <p:cNvSpPr txBox="1"/>
          <p:nvPr/>
        </p:nvSpPr>
        <p:spPr>
          <a:xfrm>
            <a:off x="436115" y="5304953"/>
            <a:ext cx="2170722" cy="461665"/>
          </a:xfrm>
          <a:prstGeom prst="rect">
            <a:avLst/>
          </a:prstGeom>
          <a:noFill/>
        </p:spPr>
        <p:txBody>
          <a:bodyPr wrap="none" rtlCol="0">
            <a:spAutoFit/>
          </a:bodyPr>
          <a:lstStyle/>
          <a:p>
            <a:r>
              <a:rPr lang="en-US" sz="2400" b="1" dirty="0" err="1"/>
              <a:t>aida:justifiedBy</a:t>
            </a:r>
            <a:endParaRPr lang="en-US" sz="2400" b="1" dirty="0"/>
          </a:p>
        </p:txBody>
      </p:sp>
      <p:sp>
        <p:nvSpPr>
          <p:cNvPr id="9" name="TextBox 8">
            <a:extLst>
              <a:ext uri="{FF2B5EF4-FFF2-40B4-BE49-F238E27FC236}">
                <a16:creationId xmlns:a16="http://schemas.microsoft.com/office/drawing/2014/main" id="{608D5A4E-80A6-4748-8AAD-9401D2F3465E}"/>
              </a:ext>
            </a:extLst>
          </p:cNvPr>
          <p:cNvSpPr txBox="1"/>
          <p:nvPr/>
        </p:nvSpPr>
        <p:spPr>
          <a:xfrm>
            <a:off x="480590" y="3307418"/>
            <a:ext cx="1563570" cy="461665"/>
          </a:xfrm>
          <a:prstGeom prst="rect">
            <a:avLst/>
          </a:prstGeom>
          <a:noFill/>
        </p:spPr>
        <p:txBody>
          <a:bodyPr wrap="none" rtlCol="0">
            <a:spAutoFit/>
          </a:bodyPr>
          <a:lstStyle/>
          <a:p>
            <a:r>
              <a:rPr lang="en-US" sz="2400" b="1" dirty="0" err="1"/>
              <a:t>aida:Entity</a:t>
            </a:r>
            <a:endParaRPr lang="en-US" sz="2400" b="1" dirty="0"/>
          </a:p>
        </p:txBody>
      </p:sp>
      <p:sp>
        <p:nvSpPr>
          <p:cNvPr id="11" name="TextBox 10">
            <a:extLst>
              <a:ext uri="{FF2B5EF4-FFF2-40B4-BE49-F238E27FC236}">
                <a16:creationId xmlns:a16="http://schemas.microsoft.com/office/drawing/2014/main" id="{E45A1CC2-B0A6-E541-A9DB-4C8B79CAB58C}"/>
              </a:ext>
            </a:extLst>
          </p:cNvPr>
          <p:cNvSpPr txBox="1"/>
          <p:nvPr/>
        </p:nvSpPr>
        <p:spPr>
          <a:xfrm>
            <a:off x="436115" y="1678591"/>
            <a:ext cx="2697341" cy="461665"/>
          </a:xfrm>
          <a:prstGeom prst="rect">
            <a:avLst/>
          </a:prstGeom>
          <a:noFill/>
        </p:spPr>
        <p:txBody>
          <a:bodyPr wrap="none" rtlCol="0">
            <a:spAutoFit/>
          </a:bodyPr>
          <a:lstStyle/>
          <a:p>
            <a:r>
              <a:rPr lang="en-US" sz="2400" b="1" dirty="0" err="1"/>
              <a:t>aida:sameAsCluster</a:t>
            </a:r>
            <a:endParaRPr lang="en-US" sz="2400" b="1" dirty="0"/>
          </a:p>
        </p:txBody>
      </p:sp>
      <p:sp>
        <p:nvSpPr>
          <p:cNvPr id="12" name="Donut 11">
            <a:extLst>
              <a:ext uri="{FF2B5EF4-FFF2-40B4-BE49-F238E27FC236}">
                <a16:creationId xmlns:a16="http://schemas.microsoft.com/office/drawing/2014/main" id="{EC00E527-EFA6-DF46-8AB5-59A210FCC923}"/>
              </a:ext>
            </a:extLst>
          </p:cNvPr>
          <p:cNvSpPr/>
          <p:nvPr/>
        </p:nvSpPr>
        <p:spPr>
          <a:xfrm>
            <a:off x="6482655" y="1452223"/>
            <a:ext cx="914400" cy="914400"/>
          </a:xfrm>
          <a:prstGeom prst="donut">
            <a:avLst/>
          </a:prstGeom>
          <a:solidFill>
            <a:schemeClr val="accent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7" name="Straight Arrow Connector 16">
            <a:extLst>
              <a:ext uri="{FF2B5EF4-FFF2-40B4-BE49-F238E27FC236}">
                <a16:creationId xmlns:a16="http://schemas.microsoft.com/office/drawing/2014/main" id="{8D9F9594-7713-C74D-9CDE-065CA1ABD034}"/>
              </a:ext>
            </a:extLst>
          </p:cNvPr>
          <p:cNvCxnSpPr>
            <a:cxnSpLocks/>
            <a:stCxn id="3" idx="0"/>
            <a:endCxn id="12" idx="4"/>
          </p:cNvCxnSpPr>
          <p:nvPr/>
        </p:nvCxnSpPr>
        <p:spPr>
          <a:xfrm flipV="1">
            <a:off x="6939855" y="2366623"/>
            <a:ext cx="0"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8EB12F4-B8D5-3645-A260-7DD88266D62C}"/>
              </a:ext>
            </a:extLst>
          </p:cNvPr>
          <p:cNvCxnSpPr>
            <a:cxnSpLocks/>
            <a:stCxn id="4" idx="0"/>
            <a:endCxn id="12" idx="5"/>
          </p:cNvCxnSpPr>
          <p:nvPr/>
        </p:nvCxnSpPr>
        <p:spPr>
          <a:xfrm flipH="1" flipV="1">
            <a:off x="7263144" y="2232712"/>
            <a:ext cx="2304490" cy="100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6B861A-D3AB-C845-9613-D8731BC9906C}"/>
              </a:ext>
            </a:extLst>
          </p:cNvPr>
          <p:cNvCxnSpPr>
            <a:cxnSpLocks/>
          </p:cNvCxnSpPr>
          <p:nvPr/>
        </p:nvCxnSpPr>
        <p:spPr>
          <a:xfrm flipV="1">
            <a:off x="4280758" y="4155578"/>
            <a:ext cx="2187349" cy="1080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7A06E9A-6C6D-B042-ACFF-1AF06A6E6401}"/>
              </a:ext>
            </a:extLst>
          </p:cNvPr>
          <p:cNvCxnSpPr>
            <a:cxnSpLocks/>
            <a:stCxn id="6" idx="0"/>
            <a:endCxn id="3" idx="2"/>
          </p:cNvCxnSpPr>
          <p:nvPr/>
        </p:nvCxnSpPr>
        <p:spPr>
          <a:xfrm flipV="1">
            <a:off x="6939855" y="4155578"/>
            <a:ext cx="0" cy="1149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AAD66C6-9988-1145-89A8-9EFFCAA97FE9}"/>
              </a:ext>
            </a:extLst>
          </p:cNvPr>
          <p:cNvCxnSpPr>
            <a:cxnSpLocks/>
            <a:stCxn id="7" idx="0"/>
            <a:endCxn id="4" idx="2"/>
          </p:cNvCxnSpPr>
          <p:nvPr/>
        </p:nvCxnSpPr>
        <p:spPr>
          <a:xfrm flipV="1">
            <a:off x="9567634" y="4155578"/>
            <a:ext cx="0" cy="1010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CA3CC3E-EA96-E84E-8364-72A12A61342C}"/>
              </a:ext>
            </a:extLst>
          </p:cNvPr>
          <p:cNvSpPr txBox="1"/>
          <p:nvPr/>
        </p:nvSpPr>
        <p:spPr>
          <a:xfrm>
            <a:off x="9297366" y="3513316"/>
            <a:ext cx="540533" cy="369332"/>
          </a:xfrm>
          <a:prstGeom prst="rect">
            <a:avLst/>
          </a:prstGeom>
          <a:noFill/>
        </p:spPr>
        <p:txBody>
          <a:bodyPr wrap="none" rtlCol="0">
            <a:spAutoFit/>
          </a:bodyPr>
          <a:lstStyle/>
          <a:p>
            <a:r>
              <a:rPr lang="en-US" dirty="0"/>
              <a:t>PER</a:t>
            </a:r>
          </a:p>
        </p:txBody>
      </p:sp>
      <p:sp>
        <p:nvSpPr>
          <p:cNvPr id="33" name="TextBox 32">
            <a:extLst>
              <a:ext uri="{FF2B5EF4-FFF2-40B4-BE49-F238E27FC236}">
                <a16:creationId xmlns:a16="http://schemas.microsoft.com/office/drawing/2014/main" id="{68094F0D-6072-E94D-9D97-17FB55124D81}"/>
              </a:ext>
            </a:extLst>
          </p:cNvPr>
          <p:cNvSpPr txBox="1"/>
          <p:nvPr/>
        </p:nvSpPr>
        <p:spPr>
          <a:xfrm>
            <a:off x="6305031" y="3697982"/>
            <a:ext cx="1154227" cy="369332"/>
          </a:xfrm>
          <a:prstGeom prst="rect">
            <a:avLst/>
          </a:prstGeom>
          <a:noFill/>
        </p:spPr>
        <p:txBody>
          <a:bodyPr wrap="none" rtlCol="0">
            <a:spAutoFit/>
          </a:bodyPr>
          <a:lstStyle/>
          <a:p>
            <a:r>
              <a:rPr lang="en-US" dirty="0" err="1"/>
              <a:t>PER.Police</a:t>
            </a:r>
            <a:endParaRPr lang="en-US" dirty="0"/>
          </a:p>
        </p:txBody>
      </p:sp>
      <p:sp>
        <p:nvSpPr>
          <p:cNvPr id="34" name="TextBox 33">
            <a:extLst>
              <a:ext uri="{FF2B5EF4-FFF2-40B4-BE49-F238E27FC236}">
                <a16:creationId xmlns:a16="http://schemas.microsoft.com/office/drawing/2014/main" id="{D7315967-7156-FC40-96E0-775909F99E55}"/>
              </a:ext>
            </a:extLst>
          </p:cNvPr>
          <p:cNvSpPr txBox="1"/>
          <p:nvPr/>
        </p:nvSpPr>
        <p:spPr>
          <a:xfrm>
            <a:off x="6186411" y="3432157"/>
            <a:ext cx="1506887" cy="369332"/>
          </a:xfrm>
          <a:prstGeom prst="rect">
            <a:avLst/>
          </a:prstGeom>
          <a:noFill/>
        </p:spPr>
        <p:txBody>
          <a:bodyPr wrap="none" rtlCol="0">
            <a:spAutoFit/>
          </a:bodyPr>
          <a:lstStyle/>
          <a:p>
            <a:r>
              <a:rPr lang="en-US" dirty="0" err="1"/>
              <a:t>PER.Politician</a:t>
            </a:r>
            <a:endParaRPr lang="en-US" dirty="0"/>
          </a:p>
        </p:txBody>
      </p:sp>
      <p:sp>
        <p:nvSpPr>
          <p:cNvPr id="24" name="TextBox 23">
            <a:extLst>
              <a:ext uri="{FF2B5EF4-FFF2-40B4-BE49-F238E27FC236}">
                <a16:creationId xmlns:a16="http://schemas.microsoft.com/office/drawing/2014/main" id="{BD06944D-F26D-3343-B772-00688FEFA85E}"/>
              </a:ext>
            </a:extLst>
          </p:cNvPr>
          <p:cNvSpPr txBox="1"/>
          <p:nvPr/>
        </p:nvSpPr>
        <p:spPr>
          <a:xfrm>
            <a:off x="5153499" y="177344"/>
            <a:ext cx="3572709" cy="769441"/>
          </a:xfrm>
          <a:prstGeom prst="rect">
            <a:avLst/>
          </a:prstGeom>
          <a:noFill/>
        </p:spPr>
        <p:txBody>
          <a:bodyPr wrap="none" rtlCol="0">
            <a:spAutoFit/>
          </a:bodyPr>
          <a:lstStyle/>
          <a:p>
            <a:r>
              <a:rPr lang="en-US" sz="4400" dirty="0">
                <a:latin typeface="+mj-lt"/>
              </a:rPr>
              <a:t>Entity KE in AIF</a:t>
            </a:r>
          </a:p>
        </p:txBody>
      </p:sp>
    </p:spTree>
    <p:extLst>
      <p:ext uri="{BB962C8B-B14F-4D97-AF65-F5344CB8AC3E}">
        <p14:creationId xmlns:p14="http://schemas.microsoft.com/office/powerpoint/2010/main" val="1591141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078D-7219-E840-BA39-0AFEC8C36342}"/>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7EDD5208-69F3-FE48-9A45-BCA95A83188F}"/>
              </a:ext>
            </a:extLst>
          </p:cNvPr>
          <p:cNvSpPr>
            <a:spLocks noGrp="1"/>
          </p:cNvSpPr>
          <p:nvPr>
            <p:ph idx="1"/>
          </p:nvPr>
        </p:nvSpPr>
        <p:spPr/>
        <p:txBody>
          <a:bodyPr>
            <a:normAutofit lnSpcReduction="10000"/>
          </a:bodyPr>
          <a:lstStyle/>
          <a:p>
            <a:r>
              <a:rPr lang="en-US" dirty="0"/>
              <a:t>DARPA AIDA program and relation to SM-KBP</a:t>
            </a:r>
          </a:p>
          <a:p>
            <a:r>
              <a:rPr lang="en-US" dirty="0"/>
              <a:t>AIDA Technical Areas (TA) and evaluation tasks</a:t>
            </a:r>
          </a:p>
          <a:p>
            <a:r>
              <a:rPr lang="en-US" dirty="0"/>
              <a:t>Knowledge Representation</a:t>
            </a:r>
          </a:p>
          <a:p>
            <a:pPr lvl="1"/>
            <a:r>
              <a:rPr lang="en-US" dirty="0"/>
              <a:t>Ontology</a:t>
            </a:r>
          </a:p>
          <a:p>
            <a:pPr lvl="1"/>
            <a:r>
              <a:rPr lang="en-US" dirty="0"/>
              <a:t>AIDA Interchange Format</a:t>
            </a:r>
          </a:p>
          <a:p>
            <a:r>
              <a:rPr lang="en-US" dirty="0"/>
              <a:t>SM-KBP 2019 Evaluation</a:t>
            </a:r>
          </a:p>
          <a:p>
            <a:pPr lvl="1"/>
            <a:r>
              <a:rPr lang="en-US" dirty="0"/>
              <a:t>Evaluation Resources: topics, prevailing theories, annotations, ….</a:t>
            </a:r>
          </a:p>
          <a:p>
            <a:pPr lvl="1"/>
            <a:r>
              <a:rPr lang="en-US" dirty="0"/>
              <a:t>Evaluation queries</a:t>
            </a:r>
          </a:p>
          <a:p>
            <a:pPr lvl="1"/>
            <a:r>
              <a:rPr lang="en-US" dirty="0"/>
              <a:t>Participants</a:t>
            </a:r>
          </a:p>
          <a:p>
            <a:pPr lvl="1"/>
            <a:r>
              <a:rPr lang="en-US" dirty="0"/>
              <a:t>Results</a:t>
            </a:r>
          </a:p>
        </p:txBody>
      </p:sp>
    </p:spTree>
    <p:extLst>
      <p:ext uri="{BB962C8B-B14F-4D97-AF65-F5344CB8AC3E}">
        <p14:creationId xmlns:p14="http://schemas.microsoft.com/office/powerpoint/2010/main" val="3837088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41576B68-A502-0443-8E9B-69636F23581B}"/>
              </a:ext>
            </a:extLst>
          </p:cNvPr>
          <p:cNvSpPr/>
          <p:nvPr/>
        </p:nvSpPr>
        <p:spPr>
          <a:xfrm>
            <a:off x="6482655"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a:extLst>
              <a:ext uri="{FF2B5EF4-FFF2-40B4-BE49-F238E27FC236}">
                <a16:creationId xmlns:a16="http://schemas.microsoft.com/office/drawing/2014/main" id="{450CFD98-922B-3843-9BA9-FB1DFB0C4AFA}"/>
              </a:ext>
            </a:extLst>
          </p:cNvPr>
          <p:cNvSpPr/>
          <p:nvPr/>
        </p:nvSpPr>
        <p:spPr>
          <a:xfrm>
            <a:off x="9110434"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A98D105-B2AC-8F4B-A95F-79478ACB022F}"/>
              </a:ext>
            </a:extLst>
          </p:cNvPr>
          <p:cNvSpPr txBox="1"/>
          <p:nvPr/>
        </p:nvSpPr>
        <p:spPr>
          <a:xfrm>
            <a:off x="3775557" y="5351119"/>
            <a:ext cx="1106129" cy="369332"/>
          </a:xfrm>
          <a:prstGeom prst="rect">
            <a:avLst/>
          </a:prstGeom>
          <a:noFill/>
        </p:spPr>
        <p:txBody>
          <a:bodyPr wrap="square" rtlCol="0">
            <a:spAutoFit/>
          </a:bodyPr>
          <a:lstStyle/>
          <a:p>
            <a:r>
              <a:rPr lang="en-US" dirty="0"/>
              <a:t>Vladimir</a:t>
            </a:r>
          </a:p>
        </p:txBody>
      </p:sp>
      <p:sp>
        <p:nvSpPr>
          <p:cNvPr id="6" name="TextBox 5">
            <a:extLst>
              <a:ext uri="{FF2B5EF4-FFF2-40B4-BE49-F238E27FC236}">
                <a16:creationId xmlns:a16="http://schemas.microsoft.com/office/drawing/2014/main" id="{DAADF5F4-688C-F64E-A383-6BE9C4DA70E4}"/>
              </a:ext>
            </a:extLst>
          </p:cNvPr>
          <p:cNvSpPr txBox="1"/>
          <p:nvPr/>
        </p:nvSpPr>
        <p:spPr>
          <a:xfrm>
            <a:off x="6601461" y="5304953"/>
            <a:ext cx="676788" cy="369332"/>
          </a:xfrm>
          <a:prstGeom prst="rect">
            <a:avLst/>
          </a:prstGeom>
          <a:noFill/>
        </p:spPr>
        <p:txBody>
          <a:bodyPr wrap="none" rtlCol="0">
            <a:spAutoFit/>
          </a:bodyPr>
          <a:lstStyle/>
          <a:p>
            <a:r>
              <a:rPr lang="en-US" dirty="0"/>
              <a:t>Putin</a:t>
            </a:r>
          </a:p>
        </p:txBody>
      </p:sp>
      <p:sp>
        <p:nvSpPr>
          <p:cNvPr id="7" name="TextBox 6">
            <a:extLst>
              <a:ext uri="{FF2B5EF4-FFF2-40B4-BE49-F238E27FC236}">
                <a16:creationId xmlns:a16="http://schemas.microsoft.com/office/drawing/2014/main" id="{E4D45A1B-9128-374E-98F3-7DE362939981}"/>
              </a:ext>
            </a:extLst>
          </p:cNvPr>
          <p:cNvSpPr txBox="1"/>
          <p:nvPr/>
        </p:nvSpPr>
        <p:spPr>
          <a:xfrm>
            <a:off x="8624138" y="5166453"/>
            <a:ext cx="1886991" cy="369332"/>
          </a:xfrm>
          <a:prstGeom prst="rect">
            <a:avLst/>
          </a:prstGeom>
          <a:noFill/>
        </p:spPr>
        <p:txBody>
          <a:bodyPr wrap="none" rtlCol="0">
            <a:spAutoFit/>
          </a:bodyPr>
          <a:lstStyle/>
          <a:p>
            <a:r>
              <a:rPr lang="en-US" dirty="0"/>
              <a:t>Bare-chested man</a:t>
            </a:r>
          </a:p>
        </p:txBody>
      </p:sp>
      <p:sp>
        <p:nvSpPr>
          <p:cNvPr id="8" name="TextBox 7">
            <a:extLst>
              <a:ext uri="{FF2B5EF4-FFF2-40B4-BE49-F238E27FC236}">
                <a16:creationId xmlns:a16="http://schemas.microsoft.com/office/drawing/2014/main" id="{AB12EF99-F21B-0540-B40C-9EE9475EB3E2}"/>
              </a:ext>
            </a:extLst>
          </p:cNvPr>
          <p:cNvSpPr txBox="1"/>
          <p:nvPr/>
        </p:nvSpPr>
        <p:spPr>
          <a:xfrm>
            <a:off x="436115" y="5304953"/>
            <a:ext cx="2170722" cy="461665"/>
          </a:xfrm>
          <a:prstGeom prst="rect">
            <a:avLst/>
          </a:prstGeom>
          <a:noFill/>
        </p:spPr>
        <p:txBody>
          <a:bodyPr wrap="none" rtlCol="0">
            <a:spAutoFit/>
          </a:bodyPr>
          <a:lstStyle/>
          <a:p>
            <a:r>
              <a:rPr lang="en-US" sz="2400" b="1" dirty="0" err="1"/>
              <a:t>aida:justifiedBy</a:t>
            </a:r>
            <a:endParaRPr lang="en-US" sz="2400" b="1" dirty="0"/>
          </a:p>
        </p:txBody>
      </p:sp>
      <p:sp>
        <p:nvSpPr>
          <p:cNvPr id="9" name="TextBox 8">
            <a:extLst>
              <a:ext uri="{FF2B5EF4-FFF2-40B4-BE49-F238E27FC236}">
                <a16:creationId xmlns:a16="http://schemas.microsoft.com/office/drawing/2014/main" id="{608D5A4E-80A6-4748-8AAD-9401D2F3465E}"/>
              </a:ext>
            </a:extLst>
          </p:cNvPr>
          <p:cNvSpPr txBox="1"/>
          <p:nvPr/>
        </p:nvSpPr>
        <p:spPr>
          <a:xfrm>
            <a:off x="480590" y="3307418"/>
            <a:ext cx="1563570" cy="461665"/>
          </a:xfrm>
          <a:prstGeom prst="rect">
            <a:avLst/>
          </a:prstGeom>
          <a:noFill/>
        </p:spPr>
        <p:txBody>
          <a:bodyPr wrap="none" rtlCol="0">
            <a:spAutoFit/>
          </a:bodyPr>
          <a:lstStyle/>
          <a:p>
            <a:r>
              <a:rPr lang="en-US" sz="2400" b="1" dirty="0" err="1"/>
              <a:t>aida:Entity</a:t>
            </a:r>
            <a:endParaRPr lang="en-US" sz="2400" b="1" dirty="0"/>
          </a:p>
        </p:txBody>
      </p:sp>
      <p:sp>
        <p:nvSpPr>
          <p:cNvPr id="11" name="TextBox 10">
            <a:extLst>
              <a:ext uri="{FF2B5EF4-FFF2-40B4-BE49-F238E27FC236}">
                <a16:creationId xmlns:a16="http://schemas.microsoft.com/office/drawing/2014/main" id="{E45A1CC2-B0A6-E541-A9DB-4C8B79CAB58C}"/>
              </a:ext>
            </a:extLst>
          </p:cNvPr>
          <p:cNvSpPr txBox="1"/>
          <p:nvPr/>
        </p:nvSpPr>
        <p:spPr>
          <a:xfrm>
            <a:off x="436115" y="1678591"/>
            <a:ext cx="2697341" cy="461665"/>
          </a:xfrm>
          <a:prstGeom prst="rect">
            <a:avLst/>
          </a:prstGeom>
          <a:noFill/>
        </p:spPr>
        <p:txBody>
          <a:bodyPr wrap="none" rtlCol="0">
            <a:spAutoFit/>
          </a:bodyPr>
          <a:lstStyle/>
          <a:p>
            <a:r>
              <a:rPr lang="en-US" sz="2400" b="1" dirty="0" err="1"/>
              <a:t>aida:sameAsCluster</a:t>
            </a:r>
            <a:endParaRPr lang="en-US" sz="2400" b="1" dirty="0"/>
          </a:p>
        </p:txBody>
      </p:sp>
      <p:sp>
        <p:nvSpPr>
          <p:cNvPr id="12" name="Donut 11">
            <a:extLst>
              <a:ext uri="{FF2B5EF4-FFF2-40B4-BE49-F238E27FC236}">
                <a16:creationId xmlns:a16="http://schemas.microsoft.com/office/drawing/2014/main" id="{EC00E527-EFA6-DF46-8AB5-59A210FCC923}"/>
              </a:ext>
            </a:extLst>
          </p:cNvPr>
          <p:cNvSpPr/>
          <p:nvPr/>
        </p:nvSpPr>
        <p:spPr>
          <a:xfrm>
            <a:off x="6482655" y="1452223"/>
            <a:ext cx="914400" cy="914400"/>
          </a:xfrm>
          <a:prstGeom prst="donut">
            <a:avLst/>
          </a:prstGeom>
          <a:solidFill>
            <a:schemeClr val="accent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7" name="Straight Arrow Connector 16">
            <a:extLst>
              <a:ext uri="{FF2B5EF4-FFF2-40B4-BE49-F238E27FC236}">
                <a16:creationId xmlns:a16="http://schemas.microsoft.com/office/drawing/2014/main" id="{8D9F9594-7713-C74D-9CDE-065CA1ABD034}"/>
              </a:ext>
            </a:extLst>
          </p:cNvPr>
          <p:cNvCxnSpPr>
            <a:cxnSpLocks/>
            <a:stCxn id="3" idx="0"/>
            <a:endCxn id="12" idx="4"/>
          </p:cNvCxnSpPr>
          <p:nvPr/>
        </p:nvCxnSpPr>
        <p:spPr>
          <a:xfrm flipV="1">
            <a:off x="6939855" y="2366623"/>
            <a:ext cx="0"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6B861A-D3AB-C845-9613-D8731BC9906C}"/>
              </a:ext>
            </a:extLst>
          </p:cNvPr>
          <p:cNvCxnSpPr>
            <a:cxnSpLocks/>
          </p:cNvCxnSpPr>
          <p:nvPr/>
        </p:nvCxnSpPr>
        <p:spPr>
          <a:xfrm flipV="1">
            <a:off x="4280758" y="4155578"/>
            <a:ext cx="2187349" cy="1080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7A06E9A-6C6D-B042-ACFF-1AF06A6E6401}"/>
              </a:ext>
            </a:extLst>
          </p:cNvPr>
          <p:cNvCxnSpPr>
            <a:cxnSpLocks/>
            <a:stCxn id="6" idx="0"/>
            <a:endCxn id="3" idx="2"/>
          </p:cNvCxnSpPr>
          <p:nvPr/>
        </p:nvCxnSpPr>
        <p:spPr>
          <a:xfrm flipV="1">
            <a:off x="6939855" y="4155578"/>
            <a:ext cx="0" cy="1149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AAD66C6-9988-1145-89A8-9EFFCAA97FE9}"/>
              </a:ext>
            </a:extLst>
          </p:cNvPr>
          <p:cNvCxnSpPr>
            <a:cxnSpLocks/>
            <a:stCxn id="7" idx="0"/>
            <a:endCxn id="4" idx="2"/>
          </p:cNvCxnSpPr>
          <p:nvPr/>
        </p:nvCxnSpPr>
        <p:spPr>
          <a:xfrm flipV="1">
            <a:off x="9567634" y="4155578"/>
            <a:ext cx="0" cy="1010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CA3CC3E-EA96-E84E-8364-72A12A61342C}"/>
              </a:ext>
            </a:extLst>
          </p:cNvPr>
          <p:cNvSpPr txBox="1"/>
          <p:nvPr/>
        </p:nvSpPr>
        <p:spPr>
          <a:xfrm>
            <a:off x="9297366" y="3513316"/>
            <a:ext cx="540533" cy="369332"/>
          </a:xfrm>
          <a:prstGeom prst="rect">
            <a:avLst/>
          </a:prstGeom>
          <a:noFill/>
        </p:spPr>
        <p:txBody>
          <a:bodyPr wrap="none" rtlCol="0">
            <a:spAutoFit/>
          </a:bodyPr>
          <a:lstStyle/>
          <a:p>
            <a:r>
              <a:rPr lang="en-US" dirty="0"/>
              <a:t>PER</a:t>
            </a:r>
          </a:p>
        </p:txBody>
      </p:sp>
      <p:sp>
        <p:nvSpPr>
          <p:cNvPr id="33" name="TextBox 32">
            <a:extLst>
              <a:ext uri="{FF2B5EF4-FFF2-40B4-BE49-F238E27FC236}">
                <a16:creationId xmlns:a16="http://schemas.microsoft.com/office/drawing/2014/main" id="{68094F0D-6072-E94D-9D97-17FB55124D81}"/>
              </a:ext>
            </a:extLst>
          </p:cNvPr>
          <p:cNvSpPr txBox="1"/>
          <p:nvPr/>
        </p:nvSpPr>
        <p:spPr>
          <a:xfrm>
            <a:off x="6305031" y="3697982"/>
            <a:ext cx="1154227" cy="369332"/>
          </a:xfrm>
          <a:prstGeom prst="rect">
            <a:avLst/>
          </a:prstGeom>
          <a:noFill/>
        </p:spPr>
        <p:txBody>
          <a:bodyPr wrap="none" rtlCol="0">
            <a:spAutoFit/>
          </a:bodyPr>
          <a:lstStyle/>
          <a:p>
            <a:r>
              <a:rPr lang="en-US" dirty="0" err="1"/>
              <a:t>PER.Police</a:t>
            </a:r>
            <a:endParaRPr lang="en-US" dirty="0"/>
          </a:p>
        </p:txBody>
      </p:sp>
      <p:sp>
        <p:nvSpPr>
          <p:cNvPr id="34" name="TextBox 33">
            <a:extLst>
              <a:ext uri="{FF2B5EF4-FFF2-40B4-BE49-F238E27FC236}">
                <a16:creationId xmlns:a16="http://schemas.microsoft.com/office/drawing/2014/main" id="{D7315967-7156-FC40-96E0-775909F99E55}"/>
              </a:ext>
            </a:extLst>
          </p:cNvPr>
          <p:cNvSpPr txBox="1"/>
          <p:nvPr/>
        </p:nvSpPr>
        <p:spPr>
          <a:xfrm>
            <a:off x="6186411" y="3432157"/>
            <a:ext cx="1506887" cy="369332"/>
          </a:xfrm>
          <a:prstGeom prst="rect">
            <a:avLst/>
          </a:prstGeom>
          <a:noFill/>
        </p:spPr>
        <p:txBody>
          <a:bodyPr wrap="none" rtlCol="0">
            <a:spAutoFit/>
          </a:bodyPr>
          <a:lstStyle/>
          <a:p>
            <a:r>
              <a:rPr lang="en-US" dirty="0" err="1"/>
              <a:t>PER.Politician</a:t>
            </a:r>
            <a:endParaRPr lang="en-US" dirty="0"/>
          </a:p>
        </p:txBody>
      </p:sp>
      <p:sp>
        <p:nvSpPr>
          <p:cNvPr id="2" name="Donut 1">
            <a:extLst>
              <a:ext uri="{FF2B5EF4-FFF2-40B4-BE49-F238E27FC236}">
                <a16:creationId xmlns:a16="http://schemas.microsoft.com/office/drawing/2014/main" id="{E35F0F33-E169-B24B-A4F3-5C1DC1414C59}"/>
              </a:ext>
            </a:extLst>
          </p:cNvPr>
          <p:cNvSpPr/>
          <p:nvPr/>
        </p:nvSpPr>
        <p:spPr>
          <a:xfrm>
            <a:off x="9110432" y="1452223"/>
            <a:ext cx="914400" cy="9144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a:extLst>
              <a:ext uri="{FF2B5EF4-FFF2-40B4-BE49-F238E27FC236}">
                <a16:creationId xmlns:a16="http://schemas.microsoft.com/office/drawing/2014/main" id="{2F0BF3C5-E657-D447-B19B-BA879BEEFD2C}"/>
              </a:ext>
            </a:extLst>
          </p:cNvPr>
          <p:cNvCxnSpPr>
            <a:cxnSpLocks/>
            <a:stCxn id="4" idx="0"/>
            <a:endCxn id="2" idx="4"/>
          </p:cNvCxnSpPr>
          <p:nvPr/>
        </p:nvCxnSpPr>
        <p:spPr>
          <a:xfrm flipH="1" flipV="1">
            <a:off x="9567632" y="2366623"/>
            <a:ext cx="2"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029A3AD-800B-6241-A522-DF2D50CEDFF1}"/>
              </a:ext>
            </a:extLst>
          </p:cNvPr>
          <p:cNvSpPr txBox="1"/>
          <p:nvPr/>
        </p:nvSpPr>
        <p:spPr>
          <a:xfrm>
            <a:off x="5153499" y="177344"/>
            <a:ext cx="3572709" cy="769441"/>
          </a:xfrm>
          <a:prstGeom prst="rect">
            <a:avLst/>
          </a:prstGeom>
          <a:noFill/>
        </p:spPr>
        <p:txBody>
          <a:bodyPr wrap="none" rtlCol="0">
            <a:spAutoFit/>
          </a:bodyPr>
          <a:lstStyle/>
          <a:p>
            <a:r>
              <a:rPr lang="en-US" sz="4400" dirty="0">
                <a:latin typeface="+mj-lt"/>
              </a:rPr>
              <a:t>Entity KE in AIF</a:t>
            </a:r>
          </a:p>
        </p:txBody>
      </p:sp>
    </p:spTree>
    <p:extLst>
      <p:ext uri="{BB962C8B-B14F-4D97-AF65-F5344CB8AC3E}">
        <p14:creationId xmlns:p14="http://schemas.microsoft.com/office/powerpoint/2010/main" val="2057280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ame 2">
            <a:extLst>
              <a:ext uri="{FF2B5EF4-FFF2-40B4-BE49-F238E27FC236}">
                <a16:creationId xmlns:a16="http://schemas.microsoft.com/office/drawing/2014/main" id="{41576B68-A502-0443-8E9B-69636F23581B}"/>
              </a:ext>
            </a:extLst>
          </p:cNvPr>
          <p:cNvSpPr/>
          <p:nvPr/>
        </p:nvSpPr>
        <p:spPr>
          <a:xfrm>
            <a:off x="6482655"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Frame 3">
            <a:extLst>
              <a:ext uri="{FF2B5EF4-FFF2-40B4-BE49-F238E27FC236}">
                <a16:creationId xmlns:a16="http://schemas.microsoft.com/office/drawing/2014/main" id="{450CFD98-922B-3843-9BA9-FB1DFB0C4AFA}"/>
              </a:ext>
            </a:extLst>
          </p:cNvPr>
          <p:cNvSpPr/>
          <p:nvPr/>
        </p:nvSpPr>
        <p:spPr>
          <a:xfrm>
            <a:off x="9110434" y="3241178"/>
            <a:ext cx="91440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a:extLst>
              <a:ext uri="{FF2B5EF4-FFF2-40B4-BE49-F238E27FC236}">
                <a16:creationId xmlns:a16="http://schemas.microsoft.com/office/drawing/2014/main" id="{1A98D105-B2AC-8F4B-A95F-79478ACB022F}"/>
              </a:ext>
            </a:extLst>
          </p:cNvPr>
          <p:cNvSpPr txBox="1"/>
          <p:nvPr/>
        </p:nvSpPr>
        <p:spPr>
          <a:xfrm>
            <a:off x="3775557" y="5351119"/>
            <a:ext cx="1106129" cy="369332"/>
          </a:xfrm>
          <a:prstGeom prst="rect">
            <a:avLst/>
          </a:prstGeom>
          <a:noFill/>
        </p:spPr>
        <p:txBody>
          <a:bodyPr wrap="square" rtlCol="0">
            <a:spAutoFit/>
          </a:bodyPr>
          <a:lstStyle/>
          <a:p>
            <a:r>
              <a:rPr lang="en-US" dirty="0"/>
              <a:t>Vladimir</a:t>
            </a:r>
          </a:p>
        </p:txBody>
      </p:sp>
      <p:sp>
        <p:nvSpPr>
          <p:cNvPr id="6" name="TextBox 5">
            <a:extLst>
              <a:ext uri="{FF2B5EF4-FFF2-40B4-BE49-F238E27FC236}">
                <a16:creationId xmlns:a16="http://schemas.microsoft.com/office/drawing/2014/main" id="{DAADF5F4-688C-F64E-A383-6BE9C4DA70E4}"/>
              </a:ext>
            </a:extLst>
          </p:cNvPr>
          <p:cNvSpPr txBox="1"/>
          <p:nvPr/>
        </p:nvSpPr>
        <p:spPr>
          <a:xfrm>
            <a:off x="6601461" y="5304953"/>
            <a:ext cx="676788" cy="369332"/>
          </a:xfrm>
          <a:prstGeom prst="rect">
            <a:avLst/>
          </a:prstGeom>
          <a:noFill/>
        </p:spPr>
        <p:txBody>
          <a:bodyPr wrap="none" rtlCol="0">
            <a:spAutoFit/>
          </a:bodyPr>
          <a:lstStyle/>
          <a:p>
            <a:r>
              <a:rPr lang="en-US" dirty="0"/>
              <a:t>Putin</a:t>
            </a:r>
          </a:p>
        </p:txBody>
      </p:sp>
      <p:sp>
        <p:nvSpPr>
          <p:cNvPr id="7" name="TextBox 6">
            <a:extLst>
              <a:ext uri="{FF2B5EF4-FFF2-40B4-BE49-F238E27FC236}">
                <a16:creationId xmlns:a16="http://schemas.microsoft.com/office/drawing/2014/main" id="{E4D45A1B-9128-374E-98F3-7DE362939981}"/>
              </a:ext>
            </a:extLst>
          </p:cNvPr>
          <p:cNvSpPr txBox="1"/>
          <p:nvPr/>
        </p:nvSpPr>
        <p:spPr>
          <a:xfrm>
            <a:off x="8624138" y="5166453"/>
            <a:ext cx="1886991" cy="369332"/>
          </a:xfrm>
          <a:prstGeom prst="rect">
            <a:avLst/>
          </a:prstGeom>
          <a:noFill/>
        </p:spPr>
        <p:txBody>
          <a:bodyPr wrap="none" rtlCol="0">
            <a:spAutoFit/>
          </a:bodyPr>
          <a:lstStyle/>
          <a:p>
            <a:r>
              <a:rPr lang="en-US" dirty="0"/>
              <a:t>Bare-chested man</a:t>
            </a:r>
          </a:p>
        </p:txBody>
      </p:sp>
      <p:sp>
        <p:nvSpPr>
          <p:cNvPr id="8" name="TextBox 7">
            <a:extLst>
              <a:ext uri="{FF2B5EF4-FFF2-40B4-BE49-F238E27FC236}">
                <a16:creationId xmlns:a16="http://schemas.microsoft.com/office/drawing/2014/main" id="{AB12EF99-F21B-0540-B40C-9EE9475EB3E2}"/>
              </a:ext>
            </a:extLst>
          </p:cNvPr>
          <p:cNvSpPr txBox="1"/>
          <p:nvPr/>
        </p:nvSpPr>
        <p:spPr>
          <a:xfrm>
            <a:off x="436115" y="5304953"/>
            <a:ext cx="2170722" cy="461665"/>
          </a:xfrm>
          <a:prstGeom prst="rect">
            <a:avLst/>
          </a:prstGeom>
          <a:noFill/>
        </p:spPr>
        <p:txBody>
          <a:bodyPr wrap="none" rtlCol="0">
            <a:spAutoFit/>
          </a:bodyPr>
          <a:lstStyle/>
          <a:p>
            <a:r>
              <a:rPr lang="en-US" sz="2400" b="1" dirty="0" err="1"/>
              <a:t>aida:justifiedBy</a:t>
            </a:r>
            <a:endParaRPr lang="en-US" sz="2400" b="1" dirty="0"/>
          </a:p>
        </p:txBody>
      </p:sp>
      <p:sp>
        <p:nvSpPr>
          <p:cNvPr id="9" name="TextBox 8">
            <a:extLst>
              <a:ext uri="{FF2B5EF4-FFF2-40B4-BE49-F238E27FC236}">
                <a16:creationId xmlns:a16="http://schemas.microsoft.com/office/drawing/2014/main" id="{608D5A4E-80A6-4748-8AAD-9401D2F3465E}"/>
              </a:ext>
            </a:extLst>
          </p:cNvPr>
          <p:cNvSpPr txBox="1"/>
          <p:nvPr/>
        </p:nvSpPr>
        <p:spPr>
          <a:xfrm>
            <a:off x="480590" y="3307418"/>
            <a:ext cx="1563570" cy="461665"/>
          </a:xfrm>
          <a:prstGeom prst="rect">
            <a:avLst/>
          </a:prstGeom>
          <a:noFill/>
        </p:spPr>
        <p:txBody>
          <a:bodyPr wrap="none" rtlCol="0">
            <a:spAutoFit/>
          </a:bodyPr>
          <a:lstStyle/>
          <a:p>
            <a:r>
              <a:rPr lang="en-US" sz="2400" b="1" dirty="0" err="1"/>
              <a:t>aida:Entity</a:t>
            </a:r>
            <a:endParaRPr lang="en-US" sz="2400" b="1" dirty="0"/>
          </a:p>
        </p:txBody>
      </p:sp>
      <p:sp>
        <p:nvSpPr>
          <p:cNvPr id="11" name="TextBox 10">
            <a:extLst>
              <a:ext uri="{FF2B5EF4-FFF2-40B4-BE49-F238E27FC236}">
                <a16:creationId xmlns:a16="http://schemas.microsoft.com/office/drawing/2014/main" id="{E45A1CC2-B0A6-E541-A9DB-4C8B79CAB58C}"/>
              </a:ext>
            </a:extLst>
          </p:cNvPr>
          <p:cNvSpPr txBox="1"/>
          <p:nvPr/>
        </p:nvSpPr>
        <p:spPr>
          <a:xfrm>
            <a:off x="436115" y="1678591"/>
            <a:ext cx="2697341" cy="461665"/>
          </a:xfrm>
          <a:prstGeom prst="rect">
            <a:avLst/>
          </a:prstGeom>
          <a:noFill/>
        </p:spPr>
        <p:txBody>
          <a:bodyPr wrap="none" rtlCol="0">
            <a:spAutoFit/>
          </a:bodyPr>
          <a:lstStyle/>
          <a:p>
            <a:r>
              <a:rPr lang="en-US" sz="2400" b="1" dirty="0" err="1"/>
              <a:t>aida:sameAsCluster</a:t>
            </a:r>
            <a:endParaRPr lang="en-US" sz="2400" b="1" dirty="0"/>
          </a:p>
        </p:txBody>
      </p:sp>
      <p:sp>
        <p:nvSpPr>
          <p:cNvPr id="12" name="Donut 11">
            <a:extLst>
              <a:ext uri="{FF2B5EF4-FFF2-40B4-BE49-F238E27FC236}">
                <a16:creationId xmlns:a16="http://schemas.microsoft.com/office/drawing/2014/main" id="{EC00E527-EFA6-DF46-8AB5-59A210FCC923}"/>
              </a:ext>
            </a:extLst>
          </p:cNvPr>
          <p:cNvSpPr/>
          <p:nvPr/>
        </p:nvSpPr>
        <p:spPr>
          <a:xfrm>
            <a:off x="6482655" y="1452223"/>
            <a:ext cx="914400" cy="914400"/>
          </a:xfrm>
          <a:prstGeom prst="donut">
            <a:avLst/>
          </a:prstGeom>
          <a:solidFill>
            <a:schemeClr val="accent1"/>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7" name="Straight Arrow Connector 16">
            <a:extLst>
              <a:ext uri="{FF2B5EF4-FFF2-40B4-BE49-F238E27FC236}">
                <a16:creationId xmlns:a16="http://schemas.microsoft.com/office/drawing/2014/main" id="{8D9F9594-7713-C74D-9CDE-065CA1ABD034}"/>
              </a:ext>
            </a:extLst>
          </p:cNvPr>
          <p:cNvCxnSpPr>
            <a:cxnSpLocks/>
            <a:stCxn id="3" idx="0"/>
            <a:endCxn id="12" idx="4"/>
          </p:cNvCxnSpPr>
          <p:nvPr/>
        </p:nvCxnSpPr>
        <p:spPr>
          <a:xfrm flipV="1">
            <a:off x="6939855" y="2366623"/>
            <a:ext cx="0"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8EB12F4-B8D5-3645-A260-7DD88266D62C}"/>
              </a:ext>
            </a:extLst>
          </p:cNvPr>
          <p:cNvCxnSpPr>
            <a:cxnSpLocks/>
            <a:stCxn id="4" idx="0"/>
            <a:endCxn id="12" idx="5"/>
          </p:cNvCxnSpPr>
          <p:nvPr/>
        </p:nvCxnSpPr>
        <p:spPr>
          <a:xfrm flipH="1" flipV="1">
            <a:off x="7263144" y="2232712"/>
            <a:ext cx="2304490" cy="1008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A6B861A-D3AB-C845-9613-D8731BC9906C}"/>
              </a:ext>
            </a:extLst>
          </p:cNvPr>
          <p:cNvCxnSpPr>
            <a:cxnSpLocks/>
          </p:cNvCxnSpPr>
          <p:nvPr/>
        </p:nvCxnSpPr>
        <p:spPr>
          <a:xfrm flipV="1">
            <a:off x="4280758" y="4155578"/>
            <a:ext cx="2187349" cy="1080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7A06E9A-6C6D-B042-ACFF-1AF06A6E6401}"/>
              </a:ext>
            </a:extLst>
          </p:cNvPr>
          <p:cNvCxnSpPr>
            <a:cxnSpLocks/>
            <a:stCxn id="6" idx="0"/>
            <a:endCxn id="3" idx="2"/>
          </p:cNvCxnSpPr>
          <p:nvPr/>
        </p:nvCxnSpPr>
        <p:spPr>
          <a:xfrm flipV="1">
            <a:off x="6939855" y="4155578"/>
            <a:ext cx="0" cy="1149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AAD66C6-9988-1145-89A8-9EFFCAA97FE9}"/>
              </a:ext>
            </a:extLst>
          </p:cNvPr>
          <p:cNvCxnSpPr>
            <a:cxnSpLocks/>
            <a:stCxn id="7" idx="0"/>
            <a:endCxn id="4" idx="2"/>
          </p:cNvCxnSpPr>
          <p:nvPr/>
        </p:nvCxnSpPr>
        <p:spPr>
          <a:xfrm flipV="1">
            <a:off x="9567634" y="4155578"/>
            <a:ext cx="0" cy="1010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CA3CC3E-EA96-E84E-8364-72A12A61342C}"/>
              </a:ext>
            </a:extLst>
          </p:cNvPr>
          <p:cNvSpPr txBox="1"/>
          <p:nvPr/>
        </p:nvSpPr>
        <p:spPr>
          <a:xfrm>
            <a:off x="9297366" y="3513316"/>
            <a:ext cx="540533" cy="369332"/>
          </a:xfrm>
          <a:prstGeom prst="rect">
            <a:avLst/>
          </a:prstGeom>
          <a:noFill/>
        </p:spPr>
        <p:txBody>
          <a:bodyPr wrap="none" rtlCol="0">
            <a:spAutoFit/>
          </a:bodyPr>
          <a:lstStyle/>
          <a:p>
            <a:r>
              <a:rPr lang="en-US" dirty="0"/>
              <a:t>PER</a:t>
            </a:r>
          </a:p>
        </p:txBody>
      </p:sp>
      <p:sp>
        <p:nvSpPr>
          <p:cNvPr id="33" name="TextBox 32">
            <a:extLst>
              <a:ext uri="{FF2B5EF4-FFF2-40B4-BE49-F238E27FC236}">
                <a16:creationId xmlns:a16="http://schemas.microsoft.com/office/drawing/2014/main" id="{68094F0D-6072-E94D-9D97-17FB55124D81}"/>
              </a:ext>
            </a:extLst>
          </p:cNvPr>
          <p:cNvSpPr txBox="1"/>
          <p:nvPr/>
        </p:nvSpPr>
        <p:spPr>
          <a:xfrm>
            <a:off x="6305031" y="3697982"/>
            <a:ext cx="1154227" cy="369332"/>
          </a:xfrm>
          <a:prstGeom prst="rect">
            <a:avLst/>
          </a:prstGeom>
          <a:noFill/>
        </p:spPr>
        <p:txBody>
          <a:bodyPr wrap="none" rtlCol="0">
            <a:spAutoFit/>
          </a:bodyPr>
          <a:lstStyle/>
          <a:p>
            <a:r>
              <a:rPr lang="en-US" dirty="0" err="1"/>
              <a:t>PER.Police</a:t>
            </a:r>
            <a:endParaRPr lang="en-US" dirty="0"/>
          </a:p>
        </p:txBody>
      </p:sp>
      <p:sp>
        <p:nvSpPr>
          <p:cNvPr id="34" name="TextBox 33">
            <a:extLst>
              <a:ext uri="{FF2B5EF4-FFF2-40B4-BE49-F238E27FC236}">
                <a16:creationId xmlns:a16="http://schemas.microsoft.com/office/drawing/2014/main" id="{D7315967-7156-FC40-96E0-775909F99E55}"/>
              </a:ext>
            </a:extLst>
          </p:cNvPr>
          <p:cNvSpPr txBox="1"/>
          <p:nvPr/>
        </p:nvSpPr>
        <p:spPr>
          <a:xfrm>
            <a:off x="6186411" y="3432157"/>
            <a:ext cx="1506887" cy="369332"/>
          </a:xfrm>
          <a:prstGeom prst="rect">
            <a:avLst/>
          </a:prstGeom>
          <a:noFill/>
        </p:spPr>
        <p:txBody>
          <a:bodyPr wrap="none" rtlCol="0">
            <a:spAutoFit/>
          </a:bodyPr>
          <a:lstStyle/>
          <a:p>
            <a:r>
              <a:rPr lang="en-US" dirty="0" err="1"/>
              <a:t>PER.Politician</a:t>
            </a:r>
            <a:endParaRPr lang="en-US" dirty="0"/>
          </a:p>
        </p:txBody>
      </p:sp>
      <p:sp>
        <p:nvSpPr>
          <p:cNvPr id="2" name="Donut 1">
            <a:extLst>
              <a:ext uri="{FF2B5EF4-FFF2-40B4-BE49-F238E27FC236}">
                <a16:creationId xmlns:a16="http://schemas.microsoft.com/office/drawing/2014/main" id="{E35F0F33-E169-B24B-A4F3-5C1DC1414C59}"/>
              </a:ext>
            </a:extLst>
          </p:cNvPr>
          <p:cNvSpPr/>
          <p:nvPr/>
        </p:nvSpPr>
        <p:spPr>
          <a:xfrm>
            <a:off x="9110432" y="1452223"/>
            <a:ext cx="914400" cy="914400"/>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4" name="Straight Arrow Connector 13">
            <a:extLst>
              <a:ext uri="{FF2B5EF4-FFF2-40B4-BE49-F238E27FC236}">
                <a16:creationId xmlns:a16="http://schemas.microsoft.com/office/drawing/2014/main" id="{2F0BF3C5-E657-D447-B19B-BA879BEEFD2C}"/>
              </a:ext>
            </a:extLst>
          </p:cNvPr>
          <p:cNvCxnSpPr>
            <a:cxnSpLocks/>
            <a:stCxn id="4" idx="0"/>
            <a:endCxn id="2" idx="4"/>
          </p:cNvCxnSpPr>
          <p:nvPr/>
        </p:nvCxnSpPr>
        <p:spPr>
          <a:xfrm flipH="1" flipV="1">
            <a:off x="9567632" y="2366623"/>
            <a:ext cx="2" cy="874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029A3AD-800B-6241-A522-DF2D50CEDFF1}"/>
              </a:ext>
            </a:extLst>
          </p:cNvPr>
          <p:cNvSpPr txBox="1"/>
          <p:nvPr/>
        </p:nvSpPr>
        <p:spPr>
          <a:xfrm>
            <a:off x="5153499" y="177344"/>
            <a:ext cx="3572709" cy="769441"/>
          </a:xfrm>
          <a:prstGeom prst="rect">
            <a:avLst/>
          </a:prstGeom>
          <a:noFill/>
        </p:spPr>
        <p:txBody>
          <a:bodyPr wrap="none" rtlCol="0">
            <a:spAutoFit/>
          </a:bodyPr>
          <a:lstStyle/>
          <a:p>
            <a:r>
              <a:rPr lang="en-US" sz="4400" dirty="0">
                <a:latin typeface="+mj-lt"/>
              </a:rPr>
              <a:t>Entity KE in AIF</a:t>
            </a:r>
          </a:p>
        </p:txBody>
      </p:sp>
    </p:spTree>
    <p:extLst>
      <p:ext uri="{BB962C8B-B14F-4D97-AF65-F5344CB8AC3E}">
        <p14:creationId xmlns:p14="http://schemas.microsoft.com/office/powerpoint/2010/main" val="3265952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472" y="0"/>
            <a:ext cx="10515600" cy="1325563"/>
          </a:xfrm>
        </p:spPr>
        <p:txBody>
          <a:bodyPr/>
          <a:lstStyle/>
          <a:p>
            <a:r>
              <a:rPr lang="en-US" dirty="0"/>
              <a:t>SM-KBP 2019 Evaluation Resources from LDC</a:t>
            </a:r>
          </a:p>
        </p:txBody>
      </p:sp>
      <p:sp>
        <p:nvSpPr>
          <p:cNvPr id="3" name="Content Placeholder 2"/>
          <p:cNvSpPr>
            <a:spLocks noGrp="1"/>
          </p:cNvSpPr>
          <p:nvPr>
            <p:ph idx="1"/>
          </p:nvPr>
        </p:nvSpPr>
        <p:spPr>
          <a:xfrm>
            <a:off x="646472" y="1253331"/>
            <a:ext cx="10515600" cy="4351338"/>
          </a:xfrm>
        </p:spPr>
        <p:txBody>
          <a:bodyPr>
            <a:normAutofit fontScale="77500" lnSpcReduction="20000"/>
          </a:bodyPr>
          <a:lstStyle/>
          <a:p>
            <a:r>
              <a:rPr lang="en-US" dirty="0"/>
              <a:t>Evaluation Source Corpus (2000 English, Russian, Ukrainian documents)</a:t>
            </a:r>
          </a:p>
          <a:p>
            <a:r>
              <a:rPr lang="en-US" dirty="0"/>
              <a:t>Annotation ontology of entities, relations, and events</a:t>
            </a:r>
          </a:p>
          <a:p>
            <a:r>
              <a:rPr lang="en-US" dirty="0"/>
              <a:t>Evaluation Reference KB.  (TA2 must link entities to Eval Reference KB)</a:t>
            </a:r>
          </a:p>
          <a:p>
            <a:r>
              <a:rPr lang="en-US" dirty="0"/>
              <a:t>3 evaluation topics in Russia-Ukraine scenario</a:t>
            </a:r>
          </a:p>
          <a:p>
            <a:pPr lvl="1"/>
            <a:r>
              <a:rPr lang="en-US" dirty="0"/>
              <a:t>E103: </a:t>
            </a:r>
            <a:r>
              <a:rPr lang="en-US" dirty="0" err="1"/>
              <a:t>Seige</a:t>
            </a:r>
            <a:r>
              <a:rPr lang="en-US" dirty="0"/>
              <a:t> of Sloviansk and Battle of Kramatorsk (April-June 2014)</a:t>
            </a:r>
          </a:p>
          <a:p>
            <a:r>
              <a:rPr lang="en-US" dirty="0"/>
              <a:t>Atomic Queries for facets that have informational conflict in topic</a:t>
            </a:r>
          </a:p>
          <a:p>
            <a:pPr lvl="1"/>
            <a:r>
              <a:rPr lang="en-US" dirty="0"/>
              <a:t>E103_Q008: “Who was targeted during the attack at Kramatorsk Airport on April 15, 2014?”</a:t>
            </a:r>
          </a:p>
          <a:p>
            <a:r>
              <a:rPr lang="en-US" dirty="0"/>
              <a:t>Prevailing Theories each describing one semantically coherent hypothesis (containing no informational conflict) about the topic</a:t>
            </a:r>
          </a:p>
          <a:p>
            <a:pPr lvl="1"/>
            <a:r>
              <a:rPr lang="en-US" dirty="0"/>
              <a:t>E103_PT002: Ukrainian armed forces launched an offensive using Mi-24 helicopters as well as fixed wing fighter jets to regain control of the Kramatorsk air base from pro-Russian militants on April 15, 2014.</a:t>
            </a:r>
          </a:p>
          <a:p>
            <a:r>
              <a:rPr lang="en-US" dirty="0"/>
              <a:t>Annotations of entities, relations, and events in source corpus</a:t>
            </a:r>
          </a:p>
          <a:p>
            <a:r>
              <a:rPr lang="en-US" dirty="0"/>
              <a:t>Assessments of TA1/TA2/TA3 responses to NIST evaluation queries</a:t>
            </a:r>
          </a:p>
          <a:p>
            <a:endParaRPr lang="en-US" dirty="0"/>
          </a:p>
          <a:p>
            <a:pPr lvl="1"/>
            <a:endParaRPr lang="en-US" dirty="0"/>
          </a:p>
          <a:p>
            <a:pPr lvl="1"/>
            <a:endParaRPr lang="en-US" dirty="0"/>
          </a:p>
        </p:txBody>
      </p:sp>
    </p:spTree>
    <p:extLst>
      <p:ext uri="{BB962C8B-B14F-4D97-AF65-F5344CB8AC3E}">
        <p14:creationId xmlns:p14="http://schemas.microsoft.com/office/powerpoint/2010/main" val="1839339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50377"/>
            <a:ext cx="11125200" cy="1325563"/>
          </a:xfrm>
        </p:spPr>
        <p:txBody>
          <a:bodyPr>
            <a:normAutofit/>
          </a:bodyPr>
          <a:lstStyle/>
          <a:p>
            <a:r>
              <a:rPr lang="en-US" sz="4000" dirty="0"/>
              <a:t>Evaluation by Queries and Assessment of Responses</a:t>
            </a:r>
          </a:p>
        </p:txBody>
      </p:sp>
      <p:sp>
        <p:nvSpPr>
          <p:cNvPr id="3" name="Content Placeholder 2"/>
          <p:cNvSpPr>
            <a:spLocks noGrp="1"/>
          </p:cNvSpPr>
          <p:nvPr>
            <p:ph idx="1"/>
          </p:nvPr>
        </p:nvSpPr>
        <p:spPr/>
        <p:txBody>
          <a:bodyPr>
            <a:normAutofit/>
          </a:bodyPr>
          <a:lstStyle/>
          <a:p>
            <a:r>
              <a:rPr lang="en-US" dirty="0"/>
              <a:t>TA3 evaluation query picks up all edges (and nodes) in each TA3 hypothesis graph</a:t>
            </a:r>
          </a:p>
          <a:p>
            <a:r>
              <a:rPr lang="en-US" dirty="0"/>
              <a:t>TA2 Evaluation queries search TA2 KB for entities and edges in Prevailing Theories</a:t>
            </a:r>
          </a:p>
          <a:p>
            <a:pPr lvl="1"/>
            <a:r>
              <a:rPr lang="en-US" dirty="0"/>
              <a:t>Each TA2 query is grounded in an entity</a:t>
            </a:r>
          </a:p>
          <a:p>
            <a:pPr lvl="2"/>
            <a:r>
              <a:rPr lang="en-US" dirty="0"/>
              <a:t>Entity descriptor </a:t>
            </a:r>
            <a:r>
              <a:rPr lang="en-US" altLang="en-US" dirty="0">
                <a:solidFill>
                  <a:srgbClr val="000000"/>
                </a:solidFill>
              </a:rPr>
              <a:t>is a KB ID (or set of KB IDs representing the same entity) from the evaluation reference KB</a:t>
            </a:r>
            <a:endParaRPr lang="en-US" dirty="0"/>
          </a:p>
          <a:p>
            <a:r>
              <a:rPr lang="en-US" dirty="0"/>
              <a:t>TA1 evaluation queries search TA1 KB for entity types and edge types found in Prevailing theories</a:t>
            </a:r>
          </a:p>
          <a:p>
            <a:pPr marL="457200" lvl="1" indent="0">
              <a:buNone/>
            </a:pPr>
            <a:endParaRPr lang="en-US" dirty="0"/>
          </a:p>
        </p:txBody>
      </p:sp>
    </p:spTree>
    <p:extLst>
      <p:ext uri="{BB962C8B-B14F-4D97-AF65-F5344CB8AC3E}">
        <p14:creationId xmlns:p14="http://schemas.microsoft.com/office/powerpoint/2010/main" val="204354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TA1/TA2 Queries for entities</a:t>
            </a:r>
          </a:p>
        </p:txBody>
      </p:sp>
      <p:sp>
        <p:nvSpPr>
          <p:cNvPr id="3" name="Content Placeholder 2"/>
          <p:cNvSpPr>
            <a:spLocks noGrp="1"/>
          </p:cNvSpPr>
          <p:nvPr>
            <p:ph idx="1"/>
          </p:nvPr>
        </p:nvSpPr>
        <p:spPr/>
        <p:txBody>
          <a:bodyPr>
            <a:normAutofit/>
          </a:bodyPr>
          <a:lstStyle/>
          <a:p>
            <a:r>
              <a:rPr lang="en-US" dirty="0"/>
              <a:t>TA1 Class queries – entity discovery and type classification</a:t>
            </a:r>
          </a:p>
          <a:p>
            <a:pPr lvl="1"/>
            <a:r>
              <a:rPr lang="en-US" dirty="0"/>
              <a:t>Given entity type, return one informative mention of each entity of that type</a:t>
            </a:r>
          </a:p>
          <a:p>
            <a:pPr lvl="1"/>
            <a:r>
              <a:rPr lang="en-US" dirty="0"/>
              <a:t>Average Precision (AP) computed per document and entity type</a:t>
            </a:r>
          </a:p>
          <a:p>
            <a:pPr lvl="1"/>
            <a:r>
              <a:rPr lang="en-US" dirty="0"/>
              <a:t>Evaluated by MAP, counting entities</a:t>
            </a:r>
          </a:p>
          <a:p>
            <a:pPr marL="457200" lvl="1" indent="0">
              <a:buNone/>
            </a:pPr>
            <a:endParaRPr lang="en-US" dirty="0"/>
          </a:p>
          <a:p>
            <a:r>
              <a:rPr lang="en-US" dirty="0"/>
              <a:t>TA2 Zero-hop queries – entity linking</a:t>
            </a:r>
          </a:p>
          <a:p>
            <a:pPr lvl="1"/>
            <a:r>
              <a:rPr lang="en-US" dirty="0"/>
              <a:t>Given reference KB ID descriptor for an entity, return one informative mention of the entity per document</a:t>
            </a:r>
          </a:p>
          <a:p>
            <a:pPr lvl="1"/>
            <a:r>
              <a:rPr lang="en-US" dirty="0"/>
              <a:t>Evaluated by MAP, counting documents that mention the query entity</a:t>
            </a:r>
          </a:p>
          <a:p>
            <a:endParaRPr lang="en-US" dirty="0"/>
          </a:p>
          <a:p>
            <a:pPr lvl="1"/>
            <a:endParaRPr lang="en-US" dirty="0"/>
          </a:p>
          <a:p>
            <a:pPr lvl="1"/>
            <a:endParaRPr lang="en-US" dirty="0"/>
          </a:p>
        </p:txBody>
      </p:sp>
    </p:spTree>
    <p:extLst>
      <p:ext uri="{BB962C8B-B14F-4D97-AF65-F5344CB8AC3E}">
        <p14:creationId xmlns:p14="http://schemas.microsoft.com/office/powerpoint/2010/main" val="1539304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TA1/TA2 Graph Queries for edges</a:t>
            </a:r>
          </a:p>
        </p:txBody>
      </p:sp>
      <p:sp>
        <p:nvSpPr>
          <p:cNvPr id="3" name="Content Placeholder 2"/>
          <p:cNvSpPr>
            <a:spLocks noGrp="1"/>
          </p:cNvSpPr>
          <p:nvPr>
            <p:ph idx="1"/>
          </p:nvPr>
        </p:nvSpPr>
        <p:spPr/>
        <p:txBody>
          <a:bodyPr>
            <a:normAutofit fontScale="85000" lnSpcReduction="20000"/>
          </a:bodyPr>
          <a:lstStyle/>
          <a:p>
            <a:r>
              <a:rPr lang="en-US" dirty="0"/>
              <a:t>TA1 Graph queries -- relation/event argument extraction</a:t>
            </a:r>
          </a:p>
          <a:p>
            <a:pPr lvl="1"/>
            <a:r>
              <a:rPr lang="en-US" dirty="0"/>
              <a:t>e.g., find all edges with type </a:t>
            </a:r>
            <a:r>
              <a:rPr lang="en-US" dirty="0" err="1"/>
              <a:t>Conflict.Attack_Attacker</a:t>
            </a:r>
            <a:r>
              <a:rPr lang="en-US" dirty="0"/>
              <a:t> </a:t>
            </a:r>
          </a:p>
          <a:p>
            <a:pPr lvl="1"/>
            <a:r>
              <a:rPr lang="en-US" dirty="0"/>
              <a:t>Evaluation: Is the predicate justification correct and linkable to the object justification? </a:t>
            </a:r>
          </a:p>
          <a:p>
            <a:pPr lvl="1"/>
            <a:r>
              <a:rPr lang="en-US" dirty="0"/>
              <a:t>Score is F1</a:t>
            </a:r>
          </a:p>
          <a:p>
            <a:r>
              <a:rPr lang="en-US" dirty="0"/>
              <a:t>TA2 Graph queries – relation/event argument extraction</a:t>
            </a:r>
          </a:p>
          <a:p>
            <a:pPr lvl="1"/>
            <a:r>
              <a:rPr lang="en-US" dirty="0"/>
              <a:t>e.g., find all </a:t>
            </a:r>
            <a:r>
              <a:rPr lang="en-US" dirty="0" err="1"/>
              <a:t>Conflict.Attack</a:t>
            </a:r>
            <a:r>
              <a:rPr lang="en-US" dirty="0"/>
              <a:t> events where </a:t>
            </a:r>
            <a:r>
              <a:rPr lang="en-US" dirty="0" err="1"/>
              <a:t>Conflict.Attack_Attacker</a:t>
            </a:r>
            <a:r>
              <a:rPr lang="en-US" dirty="0"/>
              <a:t> is LDC2019E43:80000078</a:t>
            </a:r>
          </a:p>
          <a:p>
            <a:pPr lvl="1"/>
            <a:r>
              <a:rPr lang="en-US" dirty="0"/>
              <a:t>Pool and evaluate using two strategies:</a:t>
            </a:r>
          </a:p>
          <a:p>
            <a:pPr lvl="1"/>
            <a:r>
              <a:rPr lang="en-US" dirty="0"/>
              <a:t>TA2 Strategy 1: Pool and evaluate by edges</a:t>
            </a:r>
          </a:p>
          <a:p>
            <a:pPr lvl="2"/>
            <a:r>
              <a:rPr lang="en-US" dirty="0"/>
              <a:t>Relation/Event Argument Extraction: Is the predicate justification correct and linkable to the object justification, and is the object the same as the query entity? Score is F1</a:t>
            </a:r>
          </a:p>
          <a:p>
            <a:pPr lvl="2"/>
            <a:r>
              <a:rPr lang="en-US" dirty="0"/>
              <a:t>Edge Salience: A correct edge is salient if the object is the same as the query entity, and the subject has the same event/relation KB ID as an edge/relation in a prevailing theory.  Score is Recall of salient edges.</a:t>
            </a:r>
          </a:p>
          <a:p>
            <a:pPr lvl="1"/>
            <a:r>
              <a:rPr lang="en-US" dirty="0"/>
              <a:t>TA2 Strategy 2: Pool and evaluate by query frames containing two or more single-edge graph queries</a:t>
            </a:r>
          </a:p>
          <a:p>
            <a:pPr lvl="2"/>
            <a:r>
              <a:rPr lang="en-US" dirty="0"/>
              <a:t>Graph Connectivity: Are the endpoints of edges correctly </a:t>
            </a:r>
            <a:r>
              <a:rPr lang="en-US" dirty="0" err="1"/>
              <a:t>coreferenced</a:t>
            </a:r>
            <a:r>
              <a:rPr lang="en-US" dirty="0"/>
              <a:t>? Score is Frame Recall (how many edges are linked to the same event or relation)</a:t>
            </a:r>
          </a:p>
          <a:p>
            <a:endParaRPr lang="en-US" dirty="0"/>
          </a:p>
          <a:p>
            <a:pPr lvl="1"/>
            <a:endParaRPr lang="en-US" dirty="0"/>
          </a:p>
          <a:p>
            <a:pPr lvl="1"/>
            <a:endParaRPr lang="en-US" dirty="0"/>
          </a:p>
        </p:txBody>
      </p:sp>
    </p:spTree>
    <p:extLst>
      <p:ext uri="{BB962C8B-B14F-4D97-AF65-F5344CB8AC3E}">
        <p14:creationId xmlns:p14="http://schemas.microsoft.com/office/powerpoint/2010/main" val="376733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C9878D-40A6-EE45-9D53-2B7B7D73631D}"/>
              </a:ext>
            </a:extLst>
          </p:cNvPr>
          <p:cNvGraphicFramePr>
            <a:graphicFrameLocks noGrp="1"/>
          </p:cNvGraphicFramePr>
          <p:nvPr>
            <p:extLst>
              <p:ext uri="{D42A27DB-BD31-4B8C-83A1-F6EECF244321}">
                <p14:modId xmlns:p14="http://schemas.microsoft.com/office/powerpoint/2010/main" val="2600888133"/>
              </p:ext>
            </p:extLst>
          </p:nvPr>
        </p:nvGraphicFramePr>
        <p:xfrm>
          <a:off x="225136" y="471054"/>
          <a:ext cx="11741728" cy="5292435"/>
        </p:xfrm>
        <a:graphic>
          <a:graphicData uri="http://schemas.openxmlformats.org/drawingml/2006/table">
            <a:tbl>
              <a:tblPr>
                <a:tableStyleId>{5C22544A-7EE6-4342-B048-85BDC9FD1C3A}</a:tableStyleId>
              </a:tblPr>
              <a:tblGrid>
                <a:gridCol w="2230582">
                  <a:extLst>
                    <a:ext uri="{9D8B030D-6E8A-4147-A177-3AD203B41FA5}">
                      <a16:colId xmlns:a16="http://schemas.microsoft.com/office/drawing/2014/main" val="3475257272"/>
                    </a:ext>
                  </a:extLst>
                </a:gridCol>
                <a:gridCol w="1371600">
                  <a:extLst>
                    <a:ext uri="{9D8B030D-6E8A-4147-A177-3AD203B41FA5}">
                      <a16:colId xmlns:a16="http://schemas.microsoft.com/office/drawing/2014/main" val="1633231314"/>
                    </a:ext>
                  </a:extLst>
                </a:gridCol>
                <a:gridCol w="2008909">
                  <a:extLst>
                    <a:ext uri="{9D8B030D-6E8A-4147-A177-3AD203B41FA5}">
                      <a16:colId xmlns:a16="http://schemas.microsoft.com/office/drawing/2014/main" val="1962308015"/>
                    </a:ext>
                  </a:extLst>
                </a:gridCol>
                <a:gridCol w="678873">
                  <a:extLst>
                    <a:ext uri="{9D8B030D-6E8A-4147-A177-3AD203B41FA5}">
                      <a16:colId xmlns:a16="http://schemas.microsoft.com/office/drawing/2014/main" val="3865807322"/>
                    </a:ext>
                  </a:extLst>
                </a:gridCol>
                <a:gridCol w="1704109">
                  <a:extLst>
                    <a:ext uri="{9D8B030D-6E8A-4147-A177-3AD203B41FA5}">
                      <a16:colId xmlns:a16="http://schemas.microsoft.com/office/drawing/2014/main" val="4008896984"/>
                    </a:ext>
                  </a:extLst>
                </a:gridCol>
                <a:gridCol w="2119745">
                  <a:extLst>
                    <a:ext uri="{9D8B030D-6E8A-4147-A177-3AD203B41FA5}">
                      <a16:colId xmlns:a16="http://schemas.microsoft.com/office/drawing/2014/main" val="2526761412"/>
                    </a:ext>
                  </a:extLst>
                </a:gridCol>
                <a:gridCol w="1627910">
                  <a:extLst>
                    <a:ext uri="{9D8B030D-6E8A-4147-A177-3AD203B41FA5}">
                      <a16:colId xmlns:a16="http://schemas.microsoft.com/office/drawing/2014/main" val="2921193558"/>
                    </a:ext>
                  </a:extLst>
                </a:gridCol>
              </a:tblGrid>
              <a:tr h="831272">
                <a:tc>
                  <a:txBody>
                    <a:bodyPr/>
                    <a:lstStyle/>
                    <a:p>
                      <a:pPr algn="l" fontAlgn="b"/>
                      <a:r>
                        <a:rPr lang="en-US" sz="1600" b="1" u="none" strike="noStrike" dirty="0">
                          <a:effectLst/>
                        </a:rPr>
                        <a:t>Natural Language KE Description</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Event/Relation KB ID</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Item KE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Subtype</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Sub-subtype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Argument KB ID</a:t>
                      </a:r>
                      <a:endParaRPr lang="en-US" sz="1600" b="1"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1723749800"/>
                  </a:ext>
                </a:extLst>
              </a:tr>
              <a:tr h="554181">
                <a:tc>
                  <a:txBody>
                    <a:bodyPr/>
                    <a:lstStyle/>
                    <a:p>
                      <a:pPr algn="l" fontAlgn="b"/>
                      <a:r>
                        <a:rPr lang="en-US" sz="1600" u="none" strike="noStrike">
                          <a:effectLst/>
                        </a:rPr>
                        <a:t>offensive launched by 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conflict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attack</a:t>
                      </a:r>
                      <a:endParaRPr lang="en-US" sz="1600" b="0" i="0" u="none" strike="noStrike">
                        <a:solidFill>
                          <a:srgbClr val="000000"/>
                        </a:solidFill>
                        <a:effectLst/>
                        <a:latin typeface="Arial" panose="020B0604020202020204" pitchFamily="34" charset="0"/>
                      </a:endParaRPr>
                    </a:p>
                  </a:txBody>
                  <a:tcPr marL="8983" marR="8983" marT="8983" marB="0" anchor="b"/>
                </a:tc>
                <a:tc gridSpan="2">
                  <a:txBody>
                    <a:bodyPr/>
                    <a:lstStyle/>
                    <a:p>
                      <a:pPr algn="l" fontAlgn="b"/>
                      <a:r>
                        <a:rPr lang="en-US" sz="1600" u="none" strike="noStrike" dirty="0" err="1">
                          <a:effectLst/>
                        </a:rPr>
                        <a:t>airstrikemissilestrike</a:t>
                      </a:r>
                      <a:endParaRPr lang="en-US" sz="1600" b="0" i="0" u="none" strike="noStrike" dirty="0">
                        <a:solidFill>
                          <a:srgbClr val="000000"/>
                        </a:solidFill>
                        <a:effectLst/>
                        <a:latin typeface="Arial" panose="020B0604020202020204" pitchFamily="34" charset="0"/>
                      </a:endParaRPr>
                    </a:p>
                  </a:txBody>
                  <a:tcPr marL="8983" marR="8983" marT="8983" marB="0" anchor="b"/>
                </a:tc>
                <a:tc hMerge="1">
                  <a:txBody>
                    <a:bodyPr/>
                    <a:lstStyle/>
                    <a:p>
                      <a:endParaRPr lang="en-US"/>
                    </a:p>
                  </a:txBody>
                  <a:tcPr/>
                </a:tc>
                <a:extLst>
                  <a:ext uri="{0D108BD9-81ED-4DB2-BD59-A6C34878D82A}">
                    <a16:rowId xmlns:a16="http://schemas.microsoft.com/office/drawing/2014/main" val="2714085156"/>
                  </a:ext>
                </a:extLst>
              </a:tr>
              <a:tr h="914400">
                <a:tc>
                  <a:txBody>
                    <a:bodyPr/>
                    <a:lstStyle/>
                    <a:p>
                      <a:pPr algn="l" fontAlgn="b"/>
                      <a:r>
                        <a:rPr lang="en-US" sz="1600" u="none" strike="noStrike">
                          <a:effectLst/>
                        </a:rPr>
                        <a:t>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evt005arg01attacker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org</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effectLst/>
                        </a:rPr>
                        <a:t>militaryorganization</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governmentarmedforces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80000078</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98767015"/>
                  </a:ext>
                </a:extLst>
              </a:tr>
              <a:tr h="581891">
                <a:tc>
                  <a:txBody>
                    <a:bodyPr/>
                    <a:lstStyle/>
                    <a:p>
                      <a:pPr algn="l" fontAlgn="b"/>
                      <a:r>
                        <a:rPr lang="en-US" sz="1600" u="none" strike="noStrike">
                          <a:effectLst/>
                        </a:rPr>
                        <a:t>pro-Russian militants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evt005arg02target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combatant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unspecified</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PTE_E103_015</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86034672"/>
                  </a:ext>
                </a:extLst>
              </a:tr>
              <a:tr h="914400">
                <a:tc>
                  <a:txBody>
                    <a:bodyPr/>
                    <a:lstStyle/>
                    <a:p>
                      <a:pPr algn="l" fontAlgn="b"/>
                      <a:r>
                        <a:rPr lang="en-US" sz="1600" u="none" strike="noStrike">
                          <a:effectLst/>
                        </a:rPr>
                        <a:t>Mi-24 helicopters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veh</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helicopter</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PTE_E103_016</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186794873"/>
                  </a:ext>
                </a:extLst>
              </a:tr>
              <a:tr h="914400">
                <a:tc>
                  <a:txBody>
                    <a:bodyPr/>
                    <a:lstStyle/>
                    <a:p>
                      <a:pPr algn="l" fontAlgn="b"/>
                      <a:r>
                        <a:rPr lang="en-US" sz="1600" u="none" strike="noStrike">
                          <a:effectLst/>
                        </a:rPr>
                        <a:t>fixed wing fighter jets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veh</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militaryvehicle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fighteraircraft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PTE_E103_017</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2639028979"/>
                  </a:ext>
                </a:extLst>
              </a:tr>
              <a:tr h="581891">
                <a:tc>
                  <a:txBody>
                    <a:bodyPr/>
                    <a:lstStyle/>
                    <a:p>
                      <a:pPr algn="l" fontAlgn="b"/>
                      <a:r>
                        <a:rPr lang="en-US" sz="1600" u="none" strike="noStrike">
                          <a:effectLst/>
                        </a:rPr>
                        <a:t>Kramatorsk air base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evt005arg04place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fac</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installation</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airport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7731189</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3721991351"/>
                  </a:ext>
                </a:extLst>
              </a:tr>
            </a:tbl>
          </a:graphicData>
        </a:graphic>
      </p:graphicFrame>
      <p:sp>
        <p:nvSpPr>
          <p:cNvPr id="4" name="TextBox 3">
            <a:extLst>
              <a:ext uri="{FF2B5EF4-FFF2-40B4-BE49-F238E27FC236}">
                <a16:creationId xmlns:a16="http://schemas.microsoft.com/office/drawing/2014/main" id="{A9C10220-1390-2A40-95B0-218814B2B56C}"/>
              </a:ext>
            </a:extLst>
          </p:cNvPr>
          <p:cNvSpPr txBox="1"/>
          <p:nvPr/>
        </p:nvSpPr>
        <p:spPr>
          <a:xfrm>
            <a:off x="3422073" y="101722"/>
            <a:ext cx="5181600" cy="523220"/>
          </a:xfrm>
          <a:prstGeom prst="rect">
            <a:avLst/>
          </a:prstGeom>
          <a:noFill/>
        </p:spPr>
        <p:txBody>
          <a:bodyPr wrap="square" rtlCol="0">
            <a:spAutoFit/>
          </a:bodyPr>
          <a:lstStyle/>
          <a:p>
            <a:r>
              <a:rPr lang="en-US" sz="2800" b="1" dirty="0"/>
              <a:t>Prevailing Theory E103_PT002</a:t>
            </a:r>
          </a:p>
        </p:txBody>
      </p:sp>
    </p:spTree>
    <p:extLst>
      <p:ext uri="{BB962C8B-B14F-4D97-AF65-F5344CB8AC3E}">
        <p14:creationId xmlns:p14="http://schemas.microsoft.com/office/powerpoint/2010/main" val="3340602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C9878D-40A6-EE45-9D53-2B7B7D73631D}"/>
              </a:ext>
            </a:extLst>
          </p:cNvPr>
          <p:cNvGraphicFramePr>
            <a:graphicFrameLocks noGrp="1"/>
          </p:cNvGraphicFramePr>
          <p:nvPr>
            <p:extLst>
              <p:ext uri="{D42A27DB-BD31-4B8C-83A1-F6EECF244321}">
                <p14:modId xmlns:p14="http://schemas.microsoft.com/office/powerpoint/2010/main" val="1194714691"/>
              </p:ext>
            </p:extLst>
          </p:nvPr>
        </p:nvGraphicFramePr>
        <p:xfrm>
          <a:off x="225136" y="471054"/>
          <a:ext cx="11741728" cy="5292435"/>
        </p:xfrm>
        <a:graphic>
          <a:graphicData uri="http://schemas.openxmlformats.org/drawingml/2006/table">
            <a:tbl>
              <a:tblPr>
                <a:tableStyleId>{5C22544A-7EE6-4342-B048-85BDC9FD1C3A}</a:tableStyleId>
              </a:tblPr>
              <a:tblGrid>
                <a:gridCol w="2230582">
                  <a:extLst>
                    <a:ext uri="{9D8B030D-6E8A-4147-A177-3AD203B41FA5}">
                      <a16:colId xmlns:a16="http://schemas.microsoft.com/office/drawing/2014/main" val="3475257272"/>
                    </a:ext>
                  </a:extLst>
                </a:gridCol>
                <a:gridCol w="1371600">
                  <a:extLst>
                    <a:ext uri="{9D8B030D-6E8A-4147-A177-3AD203B41FA5}">
                      <a16:colId xmlns:a16="http://schemas.microsoft.com/office/drawing/2014/main" val="1633231314"/>
                    </a:ext>
                  </a:extLst>
                </a:gridCol>
                <a:gridCol w="2008909">
                  <a:extLst>
                    <a:ext uri="{9D8B030D-6E8A-4147-A177-3AD203B41FA5}">
                      <a16:colId xmlns:a16="http://schemas.microsoft.com/office/drawing/2014/main" val="1962308015"/>
                    </a:ext>
                  </a:extLst>
                </a:gridCol>
                <a:gridCol w="678873">
                  <a:extLst>
                    <a:ext uri="{9D8B030D-6E8A-4147-A177-3AD203B41FA5}">
                      <a16:colId xmlns:a16="http://schemas.microsoft.com/office/drawing/2014/main" val="3865807322"/>
                    </a:ext>
                  </a:extLst>
                </a:gridCol>
                <a:gridCol w="1704109">
                  <a:extLst>
                    <a:ext uri="{9D8B030D-6E8A-4147-A177-3AD203B41FA5}">
                      <a16:colId xmlns:a16="http://schemas.microsoft.com/office/drawing/2014/main" val="4008896984"/>
                    </a:ext>
                  </a:extLst>
                </a:gridCol>
                <a:gridCol w="2119745">
                  <a:extLst>
                    <a:ext uri="{9D8B030D-6E8A-4147-A177-3AD203B41FA5}">
                      <a16:colId xmlns:a16="http://schemas.microsoft.com/office/drawing/2014/main" val="2526761412"/>
                    </a:ext>
                  </a:extLst>
                </a:gridCol>
                <a:gridCol w="1627910">
                  <a:extLst>
                    <a:ext uri="{9D8B030D-6E8A-4147-A177-3AD203B41FA5}">
                      <a16:colId xmlns:a16="http://schemas.microsoft.com/office/drawing/2014/main" val="2921193558"/>
                    </a:ext>
                  </a:extLst>
                </a:gridCol>
              </a:tblGrid>
              <a:tr h="831272">
                <a:tc>
                  <a:txBody>
                    <a:bodyPr/>
                    <a:lstStyle/>
                    <a:p>
                      <a:pPr algn="l" fontAlgn="b"/>
                      <a:r>
                        <a:rPr lang="en-US" sz="1600" b="1" u="none" strike="noStrike" dirty="0">
                          <a:effectLst/>
                        </a:rPr>
                        <a:t>Natural Language KE Description</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Event/Relation KB ID</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Item KE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Subtype</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Sub-subtype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Argument KB ID</a:t>
                      </a:r>
                      <a:endParaRPr lang="en-US" sz="1600" b="1"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1723749800"/>
                  </a:ext>
                </a:extLst>
              </a:tr>
              <a:tr h="554181">
                <a:tc>
                  <a:txBody>
                    <a:bodyPr/>
                    <a:lstStyle/>
                    <a:p>
                      <a:pPr algn="l" fontAlgn="b"/>
                      <a:r>
                        <a:rPr lang="en-US" sz="1600" u="none" strike="noStrike">
                          <a:effectLst/>
                        </a:rPr>
                        <a:t>offensive launched by 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conflict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attack</a:t>
                      </a:r>
                      <a:endParaRPr lang="en-US" sz="1600" b="0" i="0" u="none" strike="noStrike">
                        <a:solidFill>
                          <a:srgbClr val="000000"/>
                        </a:solidFill>
                        <a:effectLst/>
                        <a:latin typeface="Arial" panose="020B0604020202020204" pitchFamily="34" charset="0"/>
                      </a:endParaRPr>
                    </a:p>
                  </a:txBody>
                  <a:tcPr marL="8983" marR="8983" marT="8983" marB="0" anchor="b"/>
                </a:tc>
                <a:tc gridSpan="2">
                  <a:txBody>
                    <a:bodyPr/>
                    <a:lstStyle/>
                    <a:p>
                      <a:pPr algn="l" fontAlgn="b"/>
                      <a:r>
                        <a:rPr lang="en-US" sz="1600" u="none" strike="noStrike" dirty="0" err="1">
                          <a:effectLst/>
                        </a:rPr>
                        <a:t>airstrikemissilestrike</a:t>
                      </a:r>
                      <a:endParaRPr lang="en-US" sz="1600" b="0" i="0" u="none" strike="noStrike" dirty="0">
                        <a:solidFill>
                          <a:srgbClr val="000000"/>
                        </a:solidFill>
                        <a:effectLst/>
                        <a:latin typeface="Arial" panose="020B0604020202020204" pitchFamily="34" charset="0"/>
                      </a:endParaRPr>
                    </a:p>
                  </a:txBody>
                  <a:tcPr marL="8983" marR="8983" marT="8983" marB="0" anchor="b"/>
                </a:tc>
                <a:tc hMerge="1">
                  <a:txBody>
                    <a:bodyPr/>
                    <a:lstStyle/>
                    <a:p>
                      <a:endParaRPr lang="en-US"/>
                    </a:p>
                  </a:txBody>
                  <a:tcPr/>
                </a:tc>
                <a:extLst>
                  <a:ext uri="{0D108BD9-81ED-4DB2-BD59-A6C34878D82A}">
                    <a16:rowId xmlns:a16="http://schemas.microsoft.com/office/drawing/2014/main" val="2714085156"/>
                  </a:ext>
                </a:extLst>
              </a:tr>
              <a:tr h="914400">
                <a:tc>
                  <a:txBody>
                    <a:bodyPr/>
                    <a:lstStyle/>
                    <a:p>
                      <a:pPr algn="l" fontAlgn="b"/>
                      <a:r>
                        <a:rPr lang="en-US" sz="1600" u="none" strike="noStrike">
                          <a:effectLst/>
                        </a:rPr>
                        <a:t>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evt005arg01attacker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org</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solidFill>
                            <a:srgbClr val="C00000"/>
                          </a:solidFill>
                          <a:effectLst/>
                        </a:rPr>
                        <a:t>militaryorganization</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solidFill>
                            <a:srgbClr val="C00000"/>
                          </a:solidFill>
                          <a:effectLst/>
                        </a:rPr>
                        <a:t>governmentarmedforces</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80000078</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98767015"/>
                  </a:ext>
                </a:extLst>
              </a:tr>
              <a:tr h="581891">
                <a:tc>
                  <a:txBody>
                    <a:bodyPr/>
                    <a:lstStyle/>
                    <a:p>
                      <a:pPr algn="l" fontAlgn="b"/>
                      <a:r>
                        <a:rPr lang="en-US" sz="1600" u="none" strike="noStrike">
                          <a:effectLst/>
                        </a:rPr>
                        <a:t>pro-Russian militants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evt005arg02target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per</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combatant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unspecified</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PTE_E103_015</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86034672"/>
                  </a:ext>
                </a:extLst>
              </a:tr>
              <a:tr h="914400">
                <a:tc>
                  <a:txBody>
                    <a:bodyPr/>
                    <a:lstStyle/>
                    <a:p>
                      <a:pPr algn="l" fontAlgn="b"/>
                      <a:r>
                        <a:rPr lang="en-US" sz="1600" u="none" strike="noStrike">
                          <a:effectLst/>
                        </a:rPr>
                        <a:t>Mi-24 helicopters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solidFill>
                            <a:srgbClr val="C00000"/>
                          </a:solidFill>
                          <a:effectLst/>
                        </a:rPr>
                        <a:t>veh</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aircraft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helicopter</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PTE_E103_016</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186794873"/>
                  </a:ext>
                </a:extLst>
              </a:tr>
              <a:tr h="914400">
                <a:tc>
                  <a:txBody>
                    <a:bodyPr/>
                    <a:lstStyle/>
                    <a:p>
                      <a:pPr algn="l" fontAlgn="b"/>
                      <a:r>
                        <a:rPr lang="en-US" sz="1600" u="none" strike="noStrike">
                          <a:effectLst/>
                        </a:rPr>
                        <a:t>fixed wing fighter jets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solidFill>
                            <a:srgbClr val="C00000"/>
                          </a:solidFill>
                          <a:effectLst/>
                        </a:rPr>
                        <a:t>veh</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solidFill>
                            <a:srgbClr val="C00000"/>
                          </a:solidFill>
                          <a:effectLst/>
                        </a:rPr>
                        <a:t>militaryvehicle</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solidFill>
                            <a:srgbClr val="C00000"/>
                          </a:solidFill>
                          <a:effectLst/>
                        </a:rPr>
                        <a:t>fighteraircraft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PTE_E103_017</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2639028979"/>
                  </a:ext>
                </a:extLst>
              </a:tr>
              <a:tr h="581891">
                <a:tc>
                  <a:txBody>
                    <a:bodyPr/>
                    <a:lstStyle/>
                    <a:p>
                      <a:pPr algn="l" fontAlgn="b"/>
                      <a:r>
                        <a:rPr lang="en-US" sz="1600" u="none" strike="noStrike">
                          <a:effectLst/>
                        </a:rPr>
                        <a:t>Kramatorsk air base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evt005arg04place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fac</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installation</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airport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7731189</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3721991351"/>
                  </a:ext>
                </a:extLst>
              </a:tr>
            </a:tbl>
          </a:graphicData>
        </a:graphic>
      </p:graphicFrame>
      <p:sp>
        <p:nvSpPr>
          <p:cNvPr id="4" name="TextBox 3">
            <a:extLst>
              <a:ext uri="{FF2B5EF4-FFF2-40B4-BE49-F238E27FC236}">
                <a16:creationId xmlns:a16="http://schemas.microsoft.com/office/drawing/2014/main" id="{A9C10220-1390-2A40-95B0-218814B2B56C}"/>
              </a:ext>
            </a:extLst>
          </p:cNvPr>
          <p:cNvSpPr txBox="1"/>
          <p:nvPr/>
        </p:nvSpPr>
        <p:spPr>
          <a:xfrm>
            <a:off x="3422073" y="101722"/>
            <a:ext cx="5181600" cy="523220"/>
          </a:xfrm>
          <a:prstGeom prst="rect">
            <a:avLst/>
          </a:prstGeom>
          <a:noFill/>
        </p:spPr>
        <p:txBody>
          <a:bodyPr wrap="square" rtlCol="0">
            <a:spAutoFit/>
          </a:bodyPr>
          <a:lstStyle/>
          <a:p>
            <a:r>
              <a:rPr lang="en-US" sz="2800" b="1" dirty="0"/>
              <a:t>Prevailing Theory E103_PT002</a:t>
            </a:r>
          </a:p>
        </p:txBody>
      </p:sp>
      <p:sp>
        <p:nvSpPr>
          <p:cNvPr id="3" name="TextBox 2">
            <a:extLst>
              <a:ext uri="{FF2B5EF4-FFF2-40B4-BE49-F238E27FC236}">
                <a16:creationId xmlns:a16="http://schemas.microsoft.com/office/drawing/2014/main" id="{4C0784FB-DF6D-244A-BE22-5F9D86E59885}"/>
              </a:ext>
            </a:extLst>
          </p:cNvPr>
          <p:cNvSpPr txBox="1"/>
          <p:nvPr/>
        </p:nvSpPr>
        <p:spPr>
          <a:xfrm>
            <a:off x="442451" y="6017614"/>
            <a:ext cx="11267767" cy="400110"/>
          </a:xfrm>
          <a:prstGeom prst="rect">
            <a:avLst/>
          </a:prstGeom>
          <a:noFill/>
        </p:spPr>
        <p:txBody>
          <a:bodyPr wrap="square" rtlCol="0">
            <a:spAutoFit/>
          </a:bodyPr>
          <a:lstStyle/>
          <a:p>
            <a:r>
              <a:rPr lang="en-US" sz="2000" dirty="0"/>
              <a:t>TA1 Class query: Find all entities of type </a:t>
            </a:r>
            <a:r>
              <a:rPr lang="en-US" sz="2000" dirty="0" err="1">
                <a:solidFill>
                  <a:srgbClr val="C00000"/>
                </a:solidFill>
              </a:rPr>
              <a:t>ORG.MilitaryOrganization.GovernmentArmedForces</a:t>
            </a:r>
            <a:endParaRPr lang="en-US" sz="2000" dirty="0">
              <a:solidFill>
                <a:srgbClr val="C00000"/>
              </a:solidFill>
            </a:endParaRPr>
          </a:p>
        </p:txBody>
      </p:sp>
    </p:spTree>
    <p:extLst>
      <p:ext uri="{BB962C8B-B14F-4D97-AF65-F5344CB8AC3E}">
        <p14:creationId xmlns:p14="http://schemas.microsoft.com/office/powerpoint/2010/main" val="2213788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C9878D-40A6-EE45-9D53-2B7B7D73631D}"/>
              </a:ext>
            </a:extLst>
          </p:cNvPr>
          <p:cNvGraphicFramePr>
            <a:graphicFrameLocks noGrp="1"/>
          </p:cNvGraphicFramePr>
          <p:nvPr>
            <p:extLst>
              <p:ext uri="{D42A27DB-BD31-4B8C-83A1-F6EECF244321}">
                <p14:modId xmlns:p14="http://schemas.microsoft.com/office/powerpoint/2010/main" val="1215974090"/>
              </p:ext>
            </p:extLst>
          </p:nvPr>
        </p:nvGraphicFramePr>
        <p:xfrm>
          <a:off x="225136" y="471054"/>
          <a:ext cx="11741728" cy="5292435"/>
        </p:xfrm>
        <a:graphic>
          <a:graphicData uri="http://schemas.openxmlformats.org/drawingml/2006/table">
            <a:tbl>
              <a:tblPr>
                <a:tableStyleId>{5C22544A-7EE6-4342-B048-85BDC9FD1C3A}</a:tableStyleId>
              </a:tblPr>
              <a:tblGrid>
                <a:gridCol w="2230582">
                  <a:extLst>
                    <a:ext uri="{9D8B030D-6E8A-4147-A177-3AD203B41FA5}">
                      <a16:colId xmlns:a16="http://schemas.microsoft.com/office/drawing/2014/main" val="3475257272"/>
                    </a:ext>
                  </a:extLst>
                </a:gridCol>
                <a:gridCol w="1371600">
                  <a:extLst>
                    <a:ext uri="{9D8B030D-6E8A-4147-A177-3AD203B41FA5}">
                      <a16:colId xmlns:a16="http://schemas.microsoft.com/office/drawing/2014/main" val="1633231314"/>
                    </a:ext>
                  </a:extLst>
                </a:gridCol>
                <a:gridCol w="2008909">
                  <a:extLst>
                    <a:ext uri="{9D8B030D-6E8A-4147-A177-3AD203B41FA5}">
                      <a16:colId xmlns:a16="http://schemas.microsoft.com/office/drawing/2014/main" val="1962308015"/>
                    </a:ext>
                  </a:extLst>
                </a:gridCol>
                <a:gridCol w="678873">
                  <a:extLst>
                    <a:ext uri="{9D8B030D-6E8A-4147-A177-3AD203B41FA5}">
                      <a16:colId xmlns:a16="http://schemas.microsoft.com/office/drawing/2014/main" val="3865807322"/>
                    </a:ext>
                  </a:extLst>
                </a:gridCol>
                <a:gridCol w="1704109">
                  <a:extLst>
                    <a:ext uri="{9D8B030D-6E8A-4147-A177-3AD203B41FA5}">
                      <a16:colId xmlns:a16="http://schemas.microsoft.com/office/drawing/2014/main" val="4008896984"/>
                    </a:ext>
                  </a:extLst>
                </a:gridCol>
                <a:gridCol w="2119745">
                  <a:extLst>
                    <a:ext uri="{9D8B030D-6E8A-4147-A177-3AD203B41FA5}">
                      <a16:colId xmlns:a16="http://schemas.microsoft.com/office/drawing/2014/main" val="2526761412"/>
                    </a:ext>
                  </a:extLst>
                </a:gridCol>
                <a:gridCol w="1627910">
                  <a:extLst>
                    <a:ext uri="{9D8B030D-6E8A-4147-A177-3AD203B41FA5}">
                      <a16:colId xmlns:a16="http://schemas.microsoft.com/office/drawing/2014/main" val="2921193558"/>
                    </a:ext>
                  </a:extLst>
                </a:gridCol>
              </a:tblGrid>
              <a:tr h="831272">
                <a:tc>
                  <a:txBody>
                    <a:bodyPr/>
                    <a:lstStyle/>
                    <a:p>
                      <a:pPr algn="l" fontAlgn="b"/>
                      <a:r>
                        <a:rPr lang="en-US" sz="1600" b="1" u="none" strike="noStrike" dirty="0">
                          <a:effectLst/>
                        </a:rPr>
                        <a:t>Natural Language KE Description</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Event/Relation KB ID</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Item KE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Subtype</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Sub-subtype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Argument KB ID</a:t>
                      </a:r>
                      <a:endParaRPr lang="en-US" sz="1600" b="1"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1723749800"/>
                  </a:ext>
                </a:extLst>
              </a:tr>
              <a:tr h="554181">
                <a:tc>
                  <a:txBody>
                    <a:bodyPr/>
                    <a:lstStyle/>
                    <a:p>
                      <a:pPr algn="l" fontAlgn="b"/>
                      <a:r>
                        <a:rPr lang="en-US" sz="1600" u="none" strike="noStrike">
                          <a:effectLst/>
                        </a:rPr>
                        <a:t>offensive launched by 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solidFill>
                            <a:srgbClr val="C00000"/>
                          </a:solidFill>
                          <a:effectLst/>
                        </a:rPr>
                        <a:t>conflict</a:t>
                      </a:r>
                      <a:endParaRPr lang="en-US" sz="1600" b="0" i="0" u="none" strike="noStrike">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solidFill>
                            <a:srgbClr val="C00000"/>
                          </a:solidFill>
                          <a:effectLst/>
                        </a:rPr>
                        <a:t>attack</a:t>
                      </a:r>
                      <a:endParaRPr lang="en-US" sz="1600" b="0" i="0" u="none" strike="noStrike">
                        <a:solidFill>
                          <a:srgbClr val="C00000"/>
                        </a:solidFill>
                        <a:effectLst/>
                        <a:latin typeface="Arial" panose="020B0604020202020204" pitchFamily="34" charset="0"/>
                      </a:endParaRPr>
                    </a:p>
                  </a:txBody>
                  <a:tcPr marL="8983" marR="8983" marT="8983" marB="0" anchor="b"/>
                </a:tc>
                <a:tc gridSpan="2">
                  <a:txBody>
                    <a:bodyPr/>
                    <a:lstStyle/>
                    <a:p>
                      <a:pPr algn="l" fontAlgn="b"/>
                      <a:r>
                        <a:rPr lang="en-US" sz="1600" u="none" strike="noStrike" dirty="0" err="1">
                          <a:solidFill>
                            <a:srgbClr val="C00000"/>
                          </a:solidFill>
                          <a:effectLst/>
                        </a:rPr>
                        <a:t>airstrikemissilestrike</a:t>
                      </a:r>
                      <a:endParaRPr lang="en-US" sz="1600" b="0" i="0" u="none" strike="noStrike" dirty="0">
                        <a:solidFill>
                          <a:srgbClr val="C00000"/>
                        </a:solidFill>
                        <a:effectLst/>
                        <a:latin typeface="Arial" panose="020B0604020202020204" pitchFamily="34" charset="0"/>
                      </a:endParaRPr>
                    </a:p>
                  </a:txBody>
                  <a:tcPr marL="8983" marR="8983" marT="8983" marB="0" anchor="b"/>
                </a:tc>
                <a:tc hMerge="1">
                  <a:txBody>
                    <a:bodyPr/>
                    <a:lstStyle/>
                    <a:p>
                      <a:endParaRPr lang="en-US"/>
                    </a:p>
                  </a:txBody>
                  <a:tcPr/>
                </a:tc>
                <a:extLst>
                  <a:ext uri="{0D108BD9-81ED-4DB2-BD59-A6C34878D82A}">
                    <a16:rowId xmlns:a16="http://schemas.microsoft.com/office/drawing/2014/main" val="2714085156"/>
                  </a:ext>
                </a:extLst>
              </a:tr>
              <a:tr h="914400">
                <a:tc>
                  <a:txBody>
                    <a:bodyPr/>
                    <a:lstStyle/>
                    <a:p>
                      <a:pPr algn="l" fontAlgn="b"/>
                      <a:r>
                        <a:rPr lang="en-US" sz="1600" u="none" strike="noStrike">
                          <a:effectLst/>
                        </a:rPr>
                        <a:t>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evt005arg01attacker</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org</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effectLst/>
                        </a:rPr>
                        <a:t>militaryorganization</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governmentarmedforces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80000078</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98767015"/>
                  </a:ext>
                </a:extLst>
              </a:tr>
              <a:tr h="581891">
                <a:tc>
                  <a:txBody>
                    <a:bodyPr/>
                    <a:lstStyle/>
                    <a:p>
                      <a:pPr algn="l" fontAlgn="b"/>
                      <a:r>
                        <a:rPr lang="en-US" sz="1600" u="none" strike="noStrike">
                          <a:effectLst/>
                        </a:rPr>
                        <a:t>pro-Russian militants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evt005arg02target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combatant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unspecified</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PTE_E103_015</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86034672"/>
                  </a:ext>
                </a:extLst>
              </a:tr>
              <a:tr h="914400">
                <a:tc>
                  <a:txBody>
                    <a:bodyPr/>
                    <a:lstStyle/>
                    <a:p>
                      <a:pPr algn="l" fontAlgn="b"/>
                      <a:r>
                        <a:rPr lang="en-US" sz="1600" u="none" strike="noStrike">
                          <a:effectLst/>
                        </a:rPr>
                        <a:t>Mi-24 helicopters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evt005arg03instrument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effectLst/>
                        </a:rPr>
                        <a:t>veh</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helicopter</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PTE_E103_016</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186794873"/>
                  </a:ext>
                </a:extLst>
              </a:tr>
              <a:tr h="914400">
                <a:tc>
                  <a:txBody>
                    <a:bodyPr/>
                    <a:lstStyle/>
                    <a:p>
                      <a:pPr algn="l" fontAlgn="b"/>
                      <a:r>
                        <a:rPr lang="en-US" sz="1600" u="none" strike="noStrike">
                          <a:effectLst/>
                        </a:rPr>
                        <a:t>fixed wing fighter jets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evt005arg03instrumen</a:t>
                      </a:r>
                      <a:r>
                        <a:rPr lang="en-US" sz="1600" u="none" strike="noStrike" dirty="0">
                          <a:effectLst/>
                        </a:rPr>
                        <a:t>t</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effectLst/>
                        </a:rPr>
                        <a:t>veh</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militaryvehicle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fighteraircraft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PTE_E103_017</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2639028979"/>
                  </a:ext>
                </a:extLst>
              </a:tr>
              <a:tr h="581891">
                <a:tc>
                  <a:txBody>
                    <a:bodyPr/>
                    <a:lstStyle/>
                    <a:p>
                      <a:pPr algn="l" fontAlgn="b"/>
                      <a:r>
                        <a:rPr lang="en-US" sz="1600" u="none" strike="noStrike">
                          <a:effectLst/>
                        </a:rPr>
                        <a:t>Kramatorsk air base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evt005arg04place</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fac</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installation</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airport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7731189</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3721991351"/>
                  </a:ext>
                </a:extLst>
              </a:tr>
            </a:tbl>
          </a:graphicData>
        </a:graphic>
      </p:graphicFrame>
      <p:sp>
        <p:nvSpPr>
          <p:cNvPr id="4" name="TextBox 3">
            <a:extLst>
              <a:ext uri="{FF2B5EF4-FFF2-40B4-BE49-F238E27FC236}">
                <a16:creationId xmlns:a16="http://schemas.microsoft.com/office/drawing/2014/main" id="{A9C10220-1390-2A40-95B0-218814B2B56C}"/>
              </a:ext>
            </a:extLst>
          </p:cNvPr>
          <p:cNvSpPr txBox="1"/>
          <p:nvPr/>
        </p:nvSpPr>
        <p:spPr>
          <a:xfrm>
            <a:off x="3422073" y="101722"/>
            <a:ext cx="5181600" cy="523220"/>
          </a:xfrm>
          <a:prstGeom prst="rect">
            <a:avLst/>
          </a:prstGeom>
          <a:noFill/>
        </p:spPr>
        <p:txBody>
          <a:bodyPr wrap="square" rtlCol="0">
            <a:spAutoFit/>
          </a:bodyPr>
          <a:lstStyle/>
          <a:p>
            <a:r>
              <a:rPr lang="en-US" sz="2800" b="1" dirty="0"/>
              <a:t>Prevailing Theory E103_PT002</a:t>
            </a:r>
          </a:p>
        </p:txBody>
      </p:sp>
      <p:sp>
        <p:nvSpPr>
          <p:cNvPr id="5" name="TextBox 4">
            <a:extLst>
              <a:ext uri="{FF2B5EF4-FFF2-40B4-BE49-F238E27FC236}">
                <a16:creationId xmlns:a16="http://schemas.microsoft.com/office/drawing/2014/main" id="{D2A0AF26-5921-5B40-8783-76546C7BA163}"/>
              </a:ext>
            </a:extLst>
          </p:cNvPr>
          <p:cNvSpPr txBox="1"/>
          <p:nvPr/>
        </p:nvSpPr>
        <p:spPr>
          <a:xfrm>
            <a:off x="442451" y="6017614"/>
            <a:ext cx="11267767" cy="400110"/>
          </a:xfrm>
          <a:prstGeom prst="rect">
            <a:avLst/>
          </a:prstGeom>
          <a:noFill/>
        </p:spPr>
        <p:txBody>
          <a:bodyPr wrap="square" rtlCol="0">
            <a:spAutoFit/>
          </a:bodyPr>
          <a:lstStyle/>
          <a:p>
            <a:r>
              <a:rPr lang="en-US" sz="2000" dirty="0"/>
              <a:t>TA1 Graph query: Find all edges with type label </a:t>
            </a:r>
            <a:r>
              <a:rPr lang="en-US" sz="2000" dirty="0" err="1">
                <a:solidFill>
                  <a:srgbClr val="C00000"/>
                </a:solidFill>
              </a:rPr>
              <a:t>Conflict.Attack.AirstrikeMissileStrike_Attacker</a:t>
            </a:r>
            <a:endParaRPr lang="en-US" sz="2000" dirty="0">
              <a:solidFill>
                <a:srgbClr val="C00000"/>
              </a:solidFill>
            </a:endParaRPr>
          </a:p>
        </p:txBody>
      </p:sp>
    </p:spTree>
    <p:extLst>
      <p:ext uri="{BB962C8B-B14F-4D97-AF65-F5344CB8AC3E}">
        <p14:creationId xmlns:p14="http://schemas.microsoft.com/office/powerpoint/2010/main" val="2865809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C9878D-40A6-EE45-9D53-2B7B7D73631D}"/>
              </a:ext>
            </a:extLst>
          </p:cNvPr>
          <p:cNvGraphicFramePr>
            <a:graphicFrameLocks noGrp="1"/>
          </p:cNvGraphicFramePr>
          <p:nvPr>
            <p:extLst>
              <p:ext uri="{D42A27DB-BD31-4B8C-83A1-F6EECF244321}">
                <p14:modId xmlns:p14="http://schemas.microsoft.com/office/powerpoint/2010/main" val="1839526815"/>
              </p:ext>
            </p:extLst>
          </p:nvPr>
        </p:nvGraphicFramePr>
        <p:xfrm>
          <a:off x="225136" y="471054"/>
          <a:ext cx="11741728" cy="5292435"/>
        </p:xfrm>
        <a:graphic>
          <a:graphicData uri="http://schemas.openxmlformats.org/drawingml/2006/table">
            <a:tbl>
              <a:tblPr>
                <a:tableStyleId>{5C22544A-7EE6-4342-B048-85BDC9FD1C3A}</a:tableStyleId>
              </a:tblPr>
              <a:tblGrid>
                <a:gridCol w="2230582">
                  <a:extLst>
                    <a:ext uri="{9D8B030D-6E8A-4147-A177-3AD203B41FA5}">
                      <a16:colId xmlns:a16="http://schemas.microsoft.com/office/drawing/2014/main" val="3475257272"/>
                    </a:ext>
                  </a:extLst>
                </a:gridCol>
                <a:gridCol w="1371600">
                  <a:extLst>
                    <a:ext uri="{9D8B030D-6E8A-4147-A177-3AD203B41FA5}">
                      <a16:colId xmlns:a16="http://schemas.microsoft.com/office/drawing/2014/main" val="1633231314"/>
                    </a:ext>
                  </a:extLst>
                </a:gridCol>
                <a:gridCol w="2008909">
                  <a:extLst>
                    <a:ext uri="{9D8B030D-6E8A-4147-A177-3AD203B41FA5}">
                      <a16:colId xmlns:a16="http://schemas.microsoft.com/office/drawing/2014/main" val="1962308015"/>
                    </a:ext>
                  </a:extLst>
                </a:gridCol>
                <a:gridCol w="678873">
                  <a:extLst>
                    <a:ext uri="{9D8B030D-6E8A-4147-A177-3AD203B41FA5}">
                      <a16:colId xmlns:a16="http://schemas.microsoft.com/office/drawing/2014/main" val="3865807322"/>
                    </a:ext>
                  </a:extLst>
                </a:gridCol>
                <a:gridCol w="1704109">
                  <a:extLst>
                    <a:ext uri="{9D8B030D-6E8A-4147-A177-3AD203B41FA5}">
                      <a16:colId xmlns:a16="http://schemas.microsoft.com/office/drawing/2014/main" val="4008896984"/>
                    </a:ext>
                  </a:extLst>
                </a:gridCol>
                <a:gridCol w="2119745">
                  <a:extLst>
                    <a:ext uri="{9D8B030D-6E8A-4147-A177-3AD203B41FA5}">
                      <a16:colId xmlns:a16="http://schemas.microsoft.com/office/drawing/2014/main" val="2526761412"/>
                    </a:ext>
                  </a:extLst>
                </a:gridCol>
                <a:gridCol w="1627910">
                  <a:extLst>
                    <a:ext uri="{9D8B030D-6E8A-4147-A177-3AD203B41FA5}">
                      <a16:colId xmlns:a16="http://schemas.microsoft.com/office/drawing/2014/main" val="2921193558"/>
                    </a:ext>
                  </a:extLst>
                </a:gridCol>
              </a:tblGrid>
              <a:tr h="831272">
                <a:tc>
                  <a:txBody>
                    <a:bodyPr/>
                    <a:lstStyle/>
                    <a:p>
                      <a:pPr algn="l" fontAlgn="b"/>
                      <a:r>
                        <a:rPr lang="en-US" sz="1600" b="1" u="none" strike="noStrike" dirty="0">
                          <a:effectLst/>
                        </a:rPr>
                        <a:t>Natural Language KE Description</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Event/Relation KB ID</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Item KE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Subtype</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Sub-subtype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Argument KB ID</a:t>
                      </a:r>
                      <a:endParaRPr lang="en-US" sz="1600" b="1"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1723749800"/>
                  </a:ext>
                </a:extLst>
              </a:tr>
              <a:tr h="554181">
                <a:tc>
                  <a:txBody>
                    <a:bodyPr/>
                    <a:lstStyle/>
                    <a:p>
                      <a:pPr algn="l" fontAlgn="b"/>
                      <a:r>
                        <a:rPr lang="en-US" sz="1600" u="none" strike="noStrike">
                          <a:effectLst/>
                        </a:rPr>
                        <a:t>offensive launched by 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conflict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attack</a:t>
                      </a:r>
                      <a:endParaRPr lang="en-US" sz="1600" b="0" i="0" u="none" strike="noStrike">
                        <a:solidFill>
                          <a:srgbClr val="000000"/>
                        </a:solidFill>
                        <a:effectLst/>
                        <a:latin typeface="Arial" panose="020B0604020202020204" pitchFamily="34" charset="0"/>
                      </a:endParaRPr>
                    </a:p>
                  </a:txBody>
                  <a:tcPr marL="8983" marR="8983" marT="8983" marB="0" anchor="b"/>
                </a:tc>
                <a:tc gridSpan="2">
                  <a:txBody>
                    <a:bodyPr/>
                    <a:lstStyle/>
                    <a:p>
                      <a:pPr algn="l" fontAlgn="b"/>
                      <a:r>
                        <a:rPr lang="en-US" sz="1600" u="none" strike="noStrike" dirty="0" err="1">
                          <a:effectLst/>
                        </a:rPr>
                        <a:t>airstrikemissilestrike</a:t>
                      </a:r>
                      <a:endParaRPr lang="en-US" sz="1600" b="0" i="0" u="none" strike="noStrike" dirty="0">
                        <a:solidFill>
                          <a:srgbClr val="000000"/>
                        </a:solidFill>
                        <a:effectLst/>
                        <a:latin typeface="Arial" panose="020B0604020202020204" pitchFamily="34" charset="0"/>
                      </a:endParaRPr>
                    </a:p>
                  </a:txBody>
                  <a:tcPr marL="8983" marR="8983" marT="8983" marB="0" anchor="b"/>
                </a:tc>
                <a:tc hMerge="1">
                  <a:txBody>
                    <a:bodyPr/>
                    <a:lstStyle/>
                    <a:p>
                      <a:endParaRPr lang="en-US"/>
                    </a:p>
                  </a:txBody>
                  <a:tcPr/>
                </a:tc>
                <a:extLst>
                  <a:ext uri="{0D108BD9-81ED-4DB2-BD59-A6C34878D82A}">
                    <a16:rowId xmlns:a16="http://schemas.microsoft.com/office/drawing/2014/main" val="2714085156"/>
                  </a:ext>
                </a:extLst>
              </a:tr>
              <a:tr h="914400">
                <a:tc>
                  <a:txBody>
                    <a:bodyPr/>
                    <a:lstStyle/>
                    <a:p>
                      <a:pPr algn="l" fontAlgn="b"/>
                      <a:r>
                        <a:rPr lang="en-US" sz="1600" u="none" strike="noStrike">
                          <a:effectLst/>
                        </a:rPr>
                        <a:t>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evt005arg01attacker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org</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effectLst/>
                        </a:rPr>
                        <a:t>militaryorganization</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governmentarmedforces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80000078</a:t>
                      </a:r>
                      <a:endParaRPr lang="en-US" sz="1600" b="0" i="0" u="none" strike="noStrike" dirty="0">
                        <a:solidFill>
                          <a:srgbClr val="C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98767015"/>
                  </a:ext>
                </a:extLst>
              </a:tr>
              <a:tr h="581891">
                <a:tc>
                  <a:txBody>
                    <a:bodyPr/>
                    <a:lstStyle/>
                    <a:p>
                      <a:pPr algn="l" fontAlgn="b"/>
                      <a:r>
                        <a:rPr lang="en-US" sz="1600" u="none" strike="noStrike">
                          <a:effectLst/>
                        </a:rPr>
                        <a:t>pro-Russian militants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evt005arg02target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combatant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unspecified</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PTE_E103_015</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86034672"/>
                  </a:ext>
                </a:extLst>
              </a:tr>
              <a:tr h="914400">
                <a:tc>
                  <a:txBody>
                    <a:bodyPr/>
                    <a:lstStyle/>
                    <a:p>
                      <a:pPr algn="l" fontAlgn="b"/>
                      <a:r>
                        <a:rPr lang="en-US" sz="1600" u="none" strike="noStrike">
                          <a:effectLst/>
                        </a:rPr>
                        <a:t>Mi-24 helicopters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veh</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helicopter</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PTE_E103_016</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186794873"/>
                  </a:ext>
                </a:extLst>
              </a:tr>
              <a:tr h="914400">
                <a:tc>
                  <a:txBody>
                    <a:bodyPr/>
                    <a:lstStyle/>
                    <a:p>
                      <a:pPr algn="l" fontAlgn="b"/>
                      <a:r>
                        <a:rPr lang="en-US" sz="1600" u="none" strike="noStrike">
                          <a:effectLst/>
                        </a:rPr>
                        <a:t>fixed wing fighter jets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veh</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militaryvehicle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fighteraircraft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PTE_E103_017</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2639028979"/>
                  </a:ext>
                </a:extLst>
              </a:tr>
              <a:tr h="581891">
                <a:tc>
                  <a:txBody>
                    <a:bodyPr/>
                    <a:lstStyle/>
                    <a:p>
                      <a:pPr algn="l" fontAlgn="b"/>
                      <a:r>
                        <a:rPr lang="en-US" sz="1600" u="none" strike="noStrike">
                          <a:effectLst/>
                        </a:rPr>
                        <a:t>Kramatorsk air base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evt005arg04place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fac</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installation</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airport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7731189</a:t>
                      </a:r>
                      <a:endParaRPr lang="en-US" sz="1600" b="0" i="0" u="none" strike="noStrike" dirty="0">
                        <a:solidFill>
                          <a:srgbClr val="C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3721991351"/>
                  </a:ext>
                </a:extLst>
              </a:tr>
            </a:tbl>
          </a:graphicData>
        </a:graphic>
      </p:graphicFrame>
      <p:sp>
        <p:nvSpPr>
          <p:cNvPr id="4" name="TextBox 3">
            <a:extLst>
              <a:ext uri="{FF2B5EF4-FFF2-40B4-BE49-F238E27FC236}">
                <a16:creationId xmlns:a16="http://schemas.microsoft.com/office/drawing/2014/main" id="{A9C10220-1390-2A40-95B0-218814B2B56C}"/>
              </a:ext>
            </a:extLst>
          </p:cNvPr>
          <p:cNvSpPr txBox="1"/>
          <p:nvPr/>
        </p:nvSpPr>
        <p:spPr>
          <a:xfrm>
            <a:off x="3422073" y="101722"/>
            <a:ext cx="5181600" cy="523220"/>
          </a:xfrm>
          <a:prstGeom prst="rect">
            <a:avLst/>
          </a:prstGeom>
          <a:noFill/>
        </p:spPr>
        <p:txBody>
          <a:bodyPr wrap="square" rtlCol="0">
            <a:spAutoFit/>
          </a:bodyPr>
          <a:lstStyle/>
          <a:p>
            <a:r>
              <a:rPr lang="en-US" sz="2800" b="1" dirty="0"/>
              <a:t>Prevailing Theory E103_PT002</a:t>
            </a:r>
          </a:p>
        </p:txBody>
      </p:sp>
      <p:sp>
        <p:nvSpPr>
          <p:cNvPr id="5" name="TextBox 4">
            <a:extLst>
              <a:ext uri="{FF2B5EF4-FFF2-40B4-BE49-F238E27FC236}">
                <a16:creationId xmlns:a16="http://schemas.microsoft.com/office/drawing/2014/main" id="{994FE7D5-DE27-254C-BEA3-86F4EF5CA989}"/>
              </a:ext>
            </a:extLst>
          </p:cNvPr>
          <p:cNvSpPr txBox="1"/>
          <p:nvPr/>
        </p:nvSpPr>
        <p:spPr>
          <a:xfrm>
            <a:off x="442451" y="6017614"/>
            <a:ext cx="11267767" cy="707886"/>
          </a:xfrm>
          <a:prstGeom prst="rect">
            <a:avLst/>
          </a:prstGeom>
          <a:noFill/>
        </p:spPr>
        <p:txBody>
          <a:bodyPr wrap="square" rtlCol="0">
            <a:spAutoFit/>
          </a:bodyPr>
          <a:lstStyle/>
          <a:p>
            <a:r>
              <a:rPr lang="en-US" sz="2000" dirty="0"/>
              <a:t>TA2 Zero-hop query: Find all informative justifications (one per document) for the entity that is linked to reference KB ID </a:t>
            </a:r>
            <a:r>
              <a:rPr lang="en-US" sz="2000" dirty="0">
                <a:solidFill>
                  <a:srgbClr val="C00000"/>
                </a:solidFill>
              </a:rPr>
              <a:t>80000078</a:t>
            </a:r>
            <a:endParaRPr lang="en-US" sz="2000" dirty="0">
              <a:solidFill>
                <a:srgbClr val="C00000"/>
              </a:solidFill>
              <a:latin typeface="Arial" panose="020B0604020202020204" pitchFamily="34" charset="0"/>
            </a:endParaRPr>
          </a:p>
        </p:txBody>
      </p:sp>
    </p:spTree>
    <p:extLst>
      <p:ext uri="{BB962C8B-B14F-4D97-AF65-F5344CB8AC3E}">
        <p14:creationId xmlns:p14="http://schemas.microsoft.com/office/powerpoint/2010/main" val="189955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16244" cy="1325563"/>
          </a:xfrm>
        </p:spPr>
        <p:txBody>
          <a:bodyPr>
            <a:normAutofit/>
          </a:bodyPr>
          <a:lstStyle/>
          <a:p>
            <a:r>
              <a:rPr lang="en-US" sz="4000" dirty="0"/>
              <a:t>DARPA AIDA Evaluation in TAC/TRECVID SM-KBP</a:t>
            </a:r>
          </a:p>
        </p:txBody>
      </p:sp>
      <p:sp>
        <p:nvSpPr>
          <p:cNvPr id="3" name="Content Placeholder 2"/>
          <p:cNvSpPr>
            <a:spLocks noGrp="1"/>
          </p:cNvSpPr>
          <p:nvPr>
            <p:ph idx="1"/>
          </p:nvPr>
        </p:nvSpPr>
        <p:spPr/>
        <p:txBody>
          <a:bodyPr>
            <a:normAutofit lnSpcReduction="10000"/>
          </a:bodyPr>
          <a:lstStyle/>
          <a:p>
            <a:r>
              <a:rPr lang="en-US" dirty="0"/>
              <a:t>Often, TAC and TRECVID host tasks that double as evaluations of government research programs.</a:t>
            </a:r>
          </a:p>
          <a:p>
            <a:pPr lvl="1"/>
            <a:r>
              <a:rPr lang="en-US" dirty="0"/>
              <a:t>DARPA DEFT 	-&gt; TAC KBP</a:t>
            </a:r>
          </a:p>
          <a:p>
            <a:pPr lvl="1"/>
            <a:r>
              <a:rPr lang="en-US" dirty="0"/>
              <a:t>IARPA ALADDIN	-&gt; TRECVID multimedia event detection</a:t>
            </a:r>
          </a:p>
          <a:p>
            <a:pPr lvl="1"/>
            <a:r>
              <a:rPr lang="en-US" dirty="0"/>
              <a:t>DARPA AIDA	-&gt; TAC/TRECVID SM-KBP</a:t>
            </a:r>
          </a:p>
          <a:p>
            <a:r>
              <a:rPr lang="en-US" dirty="0"/>
              <a:t>AIDA evaluations take place as tasks in TAC/TRECVID Streaming Multimedia Knowledge Base Population track (SM-KBP).</a:t>
            </a:r>
          </a:p>
          <a:p>
            <a:pPr lvl="1"/>
            <a:r>
              <a:rPr lang="en-US" dirty="0"/>
              <a:t>Multiple evaluation tasks; pipelines bridge evaluation tasks</a:t>
            </a:r>
          </a:p>
          <a:p>
            <a:r>
              <a:rPr lang="en-US" dirty="0"/>
              <a:t>AIDA program kick-off in January 2018</a:t>
            </a:r>
          </a:p>
          <a:p>
            <a:r>
              <a:rPr lang="en-US" dirty="0"/>
              <a:t>Three 18-month phases </a:t>
            </a:r>
            <a:r>
              <a:rPr lang="en-US" dirty="0">
                <a:sym typeface="Wingdings" pitchFamily="2" charset="2"/>
              </a:rPr>
              <a:t> Three evaluations for AIDA, at month 18 (</a:t>
            </a:r>
            <a:r>
              <a:rPr lang="en-US" dirty="0">
                <a:solidFill>
                  <a:srgbClr val="C00000"/>
                </a:solidFill>
                <a:sym typeface="Wingdings" pitchFamily="2" charset="2"/>
              </a:rPr>
              <a:t>M18</a:t>
            </a:r>
            <a:r>
              <a:rPr lang="en-US" dirty="0">
                <a:sym typeface="Wingdings" pitchFamily="2" charset="2"/>
              </a:rPr>
              <a:t>), month 36 (M36), and month 54 (M54)</a:t>
            </a:r>
          </a:p>
        </p:txBody>
      </p:sp>
    </p:spTree>
    <p:extLst>
      <p:ext uri="{BB962C8B-B14F-4D97-AF65-F5344CB8AC3E}">
        <p14:creationId xmlns:p14="http://schemas.microsoft.com/office/powerpoint/2010/main" val="2004091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FC9878D-40A6-EE45-9D53-2B7B7D73631D}"/>
              </a:ext>
            </a:extLst>
          </p:cNvPr>
          <p:cNvGraphicFramePr>
            <a:graphicFrameLocks noGrp="1"/>
          </p:cNvGraphicFramePr>
          <p:nvPr>
            <p:extLst>
              <p:ext uri="{D42A27DB-BD31-4B8C-83A1-F6EECF244321}">
                <p14:modId xmlns:p14="http://schemas.microsoft.com/office/powerpoint/2010/main" val="3572287395"/>
              </p:ext>
            </p:extLst>
          </p:nvPr>
        </p:nvGraphicFramePr>
        <p:xfrm>
          <a:off x="225136" y="471054"/>
          <a:ext cx="11741728" cy="5292435"/>
        </p:xfrm>
        <a:graphic>
          <a:graphicData uri="http://schemas.openxmlformats.org/drawingml/2006/table">
            <a:tbl>
              <a:tblPr>
                <a:tableStyleId>{5C22544A-7EE6-4342-B048-85BDC9FD1C3A}</a:tableStyleId>
              </a:tblPr>
              <a:tblGrid>
                <a:gridCol w="2230582">
                  <a:extLst>
                    <a:ext uri="{9D8B030D-6E8A-4147-A177-3AD203B41FA5}">
                      <a16:colId xmlns:a16="http://schemas.microsoft.com/office/drawing/2014/main" val="3475257272"/>
                    </a:ext>
                  </a:extLst>
                </a:gridCol>
                <a:gridCol w="1371600">
                  <a:extLst>
                    <a:ext uri="{9D8B030D-6E8A-4147-A177-3AD203B41FA5}">
                      <a16:colId xmlns:a16="http://schemas.microsoft.com/office/drawing/2014/main" val="1633231314"/>
                    </a:ext>
                  </a:extLst>
                </a:gridCol>
                <a:gridCol w="2008909">
                  <a:extLst>
                    <a:ext uri="{9D8B030D-6E8A-4147-A177-3AD203B41FA5}">
                      <a16:colId xmlns:a16="http://schemas.microsoft.com/office/drawing/2014/main" val="1962308015"/>
                    </a:ext>
                  </a:extLst>
                </a:gridCol>
                <a:gridCol w="678873">
                  <a:extLst>
                    <a:ext uri="{9D8B030D-6E8A-4147-A177-3AD203B41FA5}">
                      <a16:colId xmlns:a16="http://schemas.microsoft.com/office/drawing/2014/main" val="3865807322"/>
                    </a:ext>
                  </a:extLst>
                </a:gridCol>
                <a:gridCol w="1704109">
                  <a:extLst>
                    <a:ext uri="{9D8B030D-6E8A-4147-A177-3AD203B41FA5}">
                      <a16:colId xmlns:a16="http://schemas.microsoft.com/office/drawing/2014/main" val="4008896984"/>
                    </a:ext>
                  </a:extLst>
                </a:gridCol>
                <a:gridCol w="2119745">
                  <a:extLst>
                    <a:ext uri="{9D8B030D-6E8A-4147-A177-3AD203B41FA5}">
                      <a16:colId xmlns:a16="http://schemas.microsoft.com/office/drawing/2014/main" val="2526761412"/>
                    </a:ext>
                  </a:extLst>
                </a:gridCol>
                <a:gridCol w="1627910">
                  <a:extLst>
                    <a:ext uri="{9D8B030D-6E8A-4147-A177-3AD203B41FA5}">
                      <a16:colId xmlns:a16="http://schemas.microsoft.com/office/drawing/2014/main" val="2921193558"/>
                    </a:ext>
                  </a:extLst>
                </a:gridCol>
              </a:tblGrid>
              <a:tr h="831272">
                <a:tc>
                  <a:txBody>
                    <a:bodyPr/>
                    <a:lstStyle/>
                    <a:p>
                      <a:pPr algn="l" fontAlgn="b"/>
                      <a:r>
                        <a:rPr lang="en-US" sz="1600" b="1" u="none" strike="noStrike" dirty="0">
                          <a:effectLst/>
                        </a:rPr>
                        <a:t>Natural Language KE Description</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Event/Relation KB ID</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Item KE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Subtype</a:t>
                      </a:r>
                      <a:endParaRPr lang="en-US" sz="1600" b="1"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a:effectLst/>
                        </a:rPr>
                        <a:t>Sub-subtype</a:t>
                      </a:r>
                      <a:endParaRPr lang="en-US" sz="1600" b="1"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b="1" u="none" strike="noStrike" dirty="0">
                          <a:effectLst/>
                        </a:rPr>
                        <a:t>Argument KB ID</a:t>
                      </a:r>
                      <a:endParaRPr lang="en-US" sz="1600" b="1"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1723749800"/>
                  </a:ext>
                </a:extLst>
              </a:tr>
              <a:tr h="554181">
                <a:tc>
                  <a:txBody>
                    <a:bodyPr/>
                    <a:lstStyle/>
                    <a:p>
                      <a:pPr algn="l" fontAlgn="b"/>
                      <a:r>
                        <a:rPr lang="en-US" sz="1600" u="none" strike="noStrike">
                          <a:effectLst/>
                        </a:rPr>
                        <a:t>offensive launched by 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conflict</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attack</a:t>
                      </a:r>
                      <a:endParaRPr lang="en-US" sz="1600" b="0" i="0" u="none" strike="noStrike" dirty="0">
                        <a:solidFill>
                          <a:srgbClr val="C00000"/>
                        </a:solidFill>
                        <a:effectLst/>
                        <a:latin typeface="Arial" panose="020B0604020202020204" pitchFamily="34" charset="0"/>
                      </a:endParaRPr>
                    </a:p>
                  </a:txBody>
                  <a:tcPr marL="8983" marR="8983" marT="8983" marB="0" anchor="b"/>
                </a:tc>
                <a:tc gridSpan="2">
                  <a:txBody>
                    <a:bodyPr/>
                    <a:lstStyle/>
                    <a:p>
                      <a:pPr algn="l" fontAlgn="b"/>
                      <a:r>
                        <a:rPr lang="en-US" sz="1600" u="none" strike="noStrike" dirty="0" err="1">
                          <a:solidFill>
                            <a:srgbClr val="C00000"/>
                          </a:solidFill>
                          <a:effectLst/>
                        </a:rPr>
                        <a:t>airstrikemissilestrike</a:t>
                      </a:r>
                      <a:endParaRPr lang="en-US" sz="1600" b="0" i="0" u="none" strike="noStrike" dirty="0">
                        <a:solidFill>
                          <a:srgbClr val="C00000"/>
                        </a:solidFill>
                        <a:effectLst/>
                        <a:latin typeface="Arial" panose="020B0604020202020204" pitchFamily="34" charset="0"/>
                      </a:endParaRPr>
                    </a:p>
                  </a:txBody>
                  <a:tcPr marL="8983" marR="8983" marT="8983" marB="0" anchor="b"/>
                </a:tc>
                <a:tc hMerge="1">
                  <a:txBody>
                    <a:bodyPr/>
                    <a:lstStyle/>
                    <a:p>
                      <a:endParaRPr lang="en-US"/>
                    </a:p>
                  </a:txBody>
                  <a:tcPr/>
                </a:tc>
                <a:extLst>
                  <a:ext uri="{0D108BD9-81ED-4DB2-BD59-A6C34878D82A}">
                    <a16:rowId xmlns:a16="http://schemas.microsoft.com/office/drawing/2014/main" val="2714085156"/>
                  </a:ext>
                </a:extLst>
              </a:tr>
              <a:tr h="914400">
                <a:tc>
                  <a:txBody>
                    <a:bodyPr/>
                    <a:lstStyle/>
                    <a:p>
                      <a:pPr algn="l" fontAlgn="b"/>
                      <a:r>
                        <a:rPr lang="en-US" sz="1600" u="none" strike="noStrike">
                          <a:effectLst/>
                        </a:rPr>
                        <a:t>Ukrainian armed 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evt005arg01attacker</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org</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err="1">
                          <a:effectLst/>
                        </a:rPr>
                        <a:t>militaryorganization</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governmentarmedforces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80000078</a:t>
                      </a:r>
                      <a:endParaRPr lang="en-US" sz="1600" b="0" i="0" u="none" strike="noStrike" dirty="0">
                        <a:solidFill>
                          <a:srgbClr val="C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98767015"/>
                  </a:ext>
                </a:extLst>
              </a:tr>
              <a:tr h="581891">
                <a:tc>
                  <a:txBody>
                    <a:bodyPr/>
                    <a:lstStyle/>
                    <a:p>
                      <a:pPr algn="l" fontAlgn="b"/>
                      <a:r>
                        <a:rPr lang="en-US" sz="1600" u="none" strike="noStrike">
                          <a:effectLst/>
                        </a:rPr>
                        <a:t>pro-Russian militants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evt005arg02target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per</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combatant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unspecified</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PTE_E103_015</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86034672"/>
                  </a:ext>
                </a:extLst>
              </a:tr>
              <a:tr h="914400">
                <a:tc>
                  <a:txBody>
                    <a:bodyPr/>
                    <a:lstStyle/>
                    <a:p>
                      <a:pPr algn="l" fontAlgn="b"/>
                      <a:r>
                        <a:rPr lang="en-US" sz="1600" u="none" strike="noStrike">
                          <a:effectLst/>
                        </a:rPr>
                        <a:t>Mi-24 helicopters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veh</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effectLst/>
                        </a:rPr>
                        <a:t>helicopter</a:t>
                      </a:r>
                      <a:endParaRPr lang="en-US" sz="1600" b="0" i="0" u="none" strike="noStrike" dirty="0">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PTE_E103_016</a:t>
                      </a:r>
                      <a:endParaRPr lang="en-US" sz="1600" b="0" i="0" u="none" strike="noStrike" dirty="0">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4186794873"/>
                  </a:ext>
                </a:extLst>
              </a:tr>
              <a:tr h="914400">
                <a:tc>
                  <a:txBody>
                    <a:bodyPr/>
                    <a:lstStyle/>
                    <a:p>
                      <a:pPr algn="l" fontAlgn="b"/>
                      <a:r>
                        <a:rPr lang="en-US" sz="1600" u="none" strike="noStrike">
                          <a:effectLst/>
                        </a:rPr>
                        <a:t>fixed wing fighter jets</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evt005arg03instrument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veh</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militaryvehicle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fighteraircraft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PTE_E103_017</a:t>
                      </a:r>
                      <a:endParaRPr lang="en-US" sz="1600" b="0" i="0" u="none" strike="noStrike">
                        <a:solidFill>
                          <a:srgbClr val="0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2639028979"/>
                  </a:ext>
                </a:extLst>
              </a:tr>
              <a:tr h="581891">
                <a:tc>
                  <a:txBody>
                    <a:bodyPr/>
                    <a:lstStyle/>
                    <a:p>
                      <a:pPr algn="l" fontAlgn="b"/>
                      <a:r>
                        <a:rPr lang="en-US" sz="1600" u="none" strike="noStrike">
                          <a:effectLst/>
                        </a:rPr>
                        <a:t>Kramatorsk air base</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NILV80000184</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evt005arg04place</a:t>
                      </a:r>
                      <a:endParaRPr lang="en-US" sz="1600" b="0" i="0" u="none" strike="noStrike" dirty="0">
                        <a:solidFill>
                          <a:srgbClr val="C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fac</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installation</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a:effectLst/>
                        </a:rPr>
                        <a:t>airport</a:t>
                      </a:r>
                      <a:endParaRPr lang="en-US" sz="1600" b="0" i="0" u="none" strike="noStrike">
                        <a:solidFill>
                          <a:srgbClr val="000000"/>
                        </a:solidFill>
                        <a:effectLst/>
                        <a:latin typeface="Arial" panose="020B0604020202020204" pitchFamily="34" charset="0"/>
                      </a:endParaRPr>
                    </a:p>
                  </a:txBody>
                  <a:tcPr marL="8983" marR="8983" marT="8983" marB="0" anchor="b"/>
                </a:tc>
                <a:tc>
                  <a:txBody>
                    <a:bodyPr/>
                    <a:lstStyle/>
                    <a:p>
                      <a:pPr algn="l" fontAlgn="b"/>
                      <a:r>
                        <a:rPr lang="en-US" sz="1600" u="none" strike="noStrike" dirty="0">
                          <a:solidFill>
                            <a:srgbClr val="C00000"/>
                          </a:solidFill>
                          <a:effectLst/>
                        </a:rPr>
                        <a:t>7731189</a:t>
                      </a:r>
                      <a:endParaRPr lang="en-US" sz="1600" b="0" i="0" u="none" strike="noStrike" dirty="0">
                        <a:solidFill>
                          <a:srgbClr val="C00000"/>
                        </a:solidFill>
                        <a:effectLst/>
                        <a:latin typeface="Arial" panose="020B0604020202020204" pitchFamily="34" charset="0"/>
                      </a:endParaRPr>
                    </a:p>
                  </a:txBody>
                  <a:tcPr marL="8983" marR="8983" marT="8983" marB="0" anchor="b"/>
                </a:tc>
                <a:extLst>
                  <a:ext uri="{0D108BD9-81ED-4DB2-BD59-A6C34878D82A}">
                    <a16:rowId xmlns:a16="http://schemas.microsoft.com/office/drawing/2014/main" val="3721991351"/>
                  </a:ext>
                </a:extLst>
              </a:tr>
            </a:tbl>
          </a:graphicData>
        </a:graphic>
      </p:graphicFrame>
      <p:sp>
        <p:nvSpPr>
          <p:cNvPr id="4" name="TextBox 3">
            <a:extLst>
              <a:ext uri="{FF2B5EF4-FFF2-40B4-BE49-F238E27FC236}">
                <a16:creationId xmlns:a16="http://schemas.microsoft.com/office/drawing/2014/main" id="{A9C10220-1390-2A40-95B0-218814B2B56C}"/>
              </a:ext>
            </a:extLst>
          </p:cNvPr>
          <p:cNvSpPr txBox="1"/>
          <p:nvPr/>
        </p:nvSpPr>
        <p:spPr>
          <a:xfrm>
            <a:off x="3422073" y="101722"/>
            <a:ext cx="5181600" cy="523220"/>
          </a:xfrm>
          <a:prstGeom prst="rect">
            <a:avLst/>
          </a:prstGeom>
          <a:noFill/>
        </p:spPr>
        <p:txBody>
          <a:bodyPr wrap="square" rtlCol="0">
            <a:spAutoFit/>
          </a:bodyPr>
          <a:lstStyle/>
          <a:p>
            <a:r>
              <a:rPr lang="en-US" sz="2800" b="1" dirty="0"/>
              <a:t>Prevailing Theory E103_PT002</a:t>
            </a:r>
          </a:p>
        </p:txBody>
      </p:sp>
      <p:sp>
        <p:nvSpPr>
          <p:cNvPr id="3" name="Rectangle 2">
            <a:extLst>
              <a:ext uri="{FF2B5EF4-FFF2-40B4-BE49-F238E27FC236}">
                <a16:creationId xmlns:a16="http://schemas.microsoft.com/office/drawing/2014/main" id="{5586E627-2064-C146-9C01-43B32B8DDD26}"/>
              </a:ext>
            </a:extLst>
          </p:cNvPr>
          <p:cNvSpPr/>
          <p:nvPr/>
        </p:nvSpPr>
        <p:spPr>
          <a:xfrm>
            <a:off x="225136" y="6063780"/>
            <a:ext cx="10732916" cy="646331"/>
          </a:xfrm>
          <a:prstGeom prst="rect">
            <a:avLst/>
          </a:prstGeom>
        </p:spPr>
        <p:txBody>
          <a:bodyPr wrap="square">
            <a:spAutoFit/>
          </a:bodyPr>
          <a:lstStyle/>
          <a:p>
            <a:r>
              <a:rPr lang="en-US" dirty="0"/>
              <a:t>TA2 Graph query: Find all edges with type label </a:t>
            </a:r>
            <a:r>
              <a:rPr lang="en-US" dirty="0" err="1">
                <a:solidFill>
                  <a:srgbClr val="C00000"/>
                </a:solidFill>
              </a:rPr>
              <a:t>Conflict.Attack.AirStrikeMissileStrike_Attacker</a:t>
            </a:r>
            <a:endParaRPr lang="en-US" dirty="0">
              <a:solidFill>
                <a:srgbClr val="C00000"/>
              </a:solidFill>
            </a:endParaRPr>
          </a:p>
          <a:p>
            <a:r>
              <a:rPr lang="en-US" dirty="0"/>
              <a:t>Such that the object is </a:t>
            </a:r>
            <a:r>
              <a:rPr lang="en-US" dirty="0">
                <a:solidFill>
                  <a:srgbClr val="C00000"/>
                </a:solidFill>
              </a:rPr>
              <a:t>80000078</a:t>
            </a:r>
          </a:p>
        </p:txBody>
      </p:sp>
    </p:spTree>
    <p:extLst>
      <p:ext uri="{BB962C8B-B14F-4D97-AF65-F5344CB8AC3E}">
        <p14:creationId xmlns:p14="http://schemas.microsoft.com/office/powerpoint/2010/main" val="2324432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TA1 Class Queries Evaluation</a:t>
            </a:r>
          </a:p>
        </p:txBody>
      </p:sp>
      <p:sp>
        <p:nvSpPr>
          <p:cNvPr id="3" name="Content Placeholder 2"/>
          <p:cNvSpPr>
            <a:spLocks noGrp="1"/>
          </p:cNvSpPr>
          <p:nvPr>
            <p:ph idx="1"/>
          </p:nvPr>
        </p:nvSpPr>
        <p:spPr>
          <a:xfrm>
            <a:off x="838200" y="1690688"/>
            <a:ext cx="10515600" cy="4351338"/>
          </a:xfrm>
        </p:spPr>
        <p:txBody>
          <a:bodyPr>
            <a:normAutofit lnSpcReduction="10000"/>
          </a:bodyPr>
          <a:lstStyle/>
          <a:p>
            <a:r>
              <a:rPr lang="en-US" dirty="0"/>
              <a:t>Pool k=1000 entity clusters per query per document (“everything”)</a:t>
            </a:r>
          </a:p>
          <a:p>
            <a:r>
              <a:rPr lang="en-US" dirty="0"/>
              <a:t>Pool from 18 core docs</a:t>
            </a:r>
          </a:p>
          <a:p>
            <a:r>
              <a:rPr lang="en-US" dirty="0"/>
              <a:t>Queries have top level type {PER, ORG, GPE, FAC, LOC, WEA, VEH}</a:t>
            </a:r>
          </a:p>
          <a:p>
            <a:r>
              <a:rPr lang="en-US" dirty="0"/>
              <a:t>Computing MAP:</a:t>
            </a:r>
          </a:p>
          <a:p>
            <a:pPr lvl="1"/>
            <a:r>
              <a:rPr lang="en-US" dirty="0"/>
              <a:t>AP is reported for each </a:t>
            </a:r>
            <a:r>
              <a:rPr lang="en-US" dirty="0" err="1"/>
              <a:t>query+document</a:t>
            </a:r>
            <a:r>
              <a:rPr lang="en-US" dirty="0"/>
              <a:t> pair</a:t>
            </a:r>
          </a:p>
          <a:p>
            <a:pPr lvl="1"/>
            <a:r>
              <a:rPr lang="en-US" dirty="0"/>
              <a:t>GT is the number of correct entities (entity equivalence classes, as determined by LDC) per query per document </a:t>
            </a:r>
          </a:p>
          <a:p>
            <a:pPr lvl="1"/>
            <a:r>
              <a:rPr lang="en-US" dirty="0"/>
              <a:t>Compute AP over the k items that were pooled by dividing the sum of the precision values in the ranked list by min(</a:t>
            </a:r>
            <a:r>
              <a:rPr lang="en-US" dirty="0" err="1"/>
              <a:t>k,GT</a:t>
            </a:r>
            <a:r>
              <a:rPr lang="en-US" dirty="0"/>
              <a:t>)  (rather than GT)</a:t>
            </a:r>
          </a:p>
          <a:p>
            <a:pPr lvl="1"/>
            <a:r>
              <a:rPr lang="en-US" dirty="0"/>
              <a:t>Summary MAP score is over </a:t>
            </a:r>
            <a:r>
              <a:rPr lang="en-US" dirty="0" err="1"/>
              <a:t>query+document</a:t>
            </a:r>
            <a:r>
              <a:rPr lang="en-US" dirty="0"/>
              <a:t> pairs such that GT is non-zero (i.e., summary score is a macro-average) </a:t>
            </a:r>
          </a:p>
          <a:p>
            <a:endParaRPr lang="en-US" dirty="0"/>
          </a:p>
        </p:txBody>
      </p:sp>
    </p:spTree>
    <p:extLst>
      <p:ext uri="{BB962C8B-B14F-4D97-AF65-F5344CB8AC3E}">
        <p14:creationId xmlns:p14="http://schemas.microsoft.com/office/powerpoint/2010/main" val="8196363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TA2 </a:t>
            </a:r>
            <a:r>
              <a:rPr lang="en-US" dirty="0" err="1"/>
              <a:t>Zerohop</a:t>
            </a:r>
            <a:r>
              <a:rPr lang="en-US" dirty="0"/>
              <a:t> Queries Evaluation</a:t>
            </a:r>
          </a:p>
        </p:txBody>
      </p:sp>
      <p:sp>
        <p:nvSpPr>
          <p:cNvPr id="3" name="Content Placeholder 2"/>
          <p:cNvSpPr>
            <a:spLocks noGrp="1"/>
          </p:cNvSpPr>
          <p:nvPr>
            <p:ph idx="1"/>
          </p:nvPr>
        </p:nvSpPr>
        <p:spPr>
          <a:xfrm>
            <a:off x="838200" y="1690688"/>
            <a:ext cx="10515600" cy="4351338"/>
          </a:xfrm>
        </p:spPr>
        <p:txBody>
          <a:bodyPr>
            <a:normAutofit/>
          </a:bodyPr>
          <a:lstStyle/>
          <a:p>
            <a:r>
              <a:rPr lang="en-US" dirty="0"/>
              <a:t>Pool k=200 informative justifications (one per doc) per query</a:t>
            </a:r>
          </a:p>
          <a:p>
            <a:r>
              <a:rPr lang="en-US" dirty="0"/>
              <a:t>Queries for </a:t>
            </a:r>
            <a:r>
              <a:rPr lang="en-US" b="1" i="1" dirty="0"/>
              <a:t>all</a:t>
            </a:r>
            <a:r>
              <a:rPr lang="en-US" dirty="0"/>
              <a:t> reference KB IDs in prevailing theories </a:t>
            </a:r>
          </a:p>
          <a:p>
            <a:r>
              <a:rPr lang="en-US" dirty="0"/>
              <a:t>Computing MAP:</a:t>
            </a:r>
          </a:p>
          <a:p>
            <a:pPr lvl="1"/>
            <a:r>
              <a:rPr lang="en-US" dirty="0"/>
              <a:t>AP is reported for each query</a:t>
            </a:r>
          </a:p>
          <a:p>
            <a:pPr lvl="1"/>
            <a:r>
              <a:rPr lang="en-US" dirty="0"/>
              <a:t>GT is the number of correct documents per query</a:t>
            </a:r>
          </a:p>
          <a:p>
            <a:pPr lvl="1"/>
            <a:r>
              <a:rPr lang="en-US" dirty="0"/>
              <a:t>Compute AP over the k items that were pooled by dividing the sum of the precision values in the ranked list by min(</a:t>
            </a:r>
            <a:r>
              <a:rPr lang="en-US" dirty="0" err="1"/>
              <a:t>k,GT</a:t>
            </a:r>
            <a:r>
              <a:rPr lang="en-US" dirty="0"/>
              <a:t>)  (rather than GT)</a:t>
            </a:r>
          </a:p>
          <a:p>
            <a:pPr lvl="1"/>
            <a:r>
              <a:rPr lang="en-US" dirty="0"/>
              <a:t>Summary MAP score is over queries such that GT is non-zero (i.e., summary score is a macro-average) </a:t>
            </a:r>
          </a:p>
          <a:p>
            <a:endParaRPr lang="en-US" dirty="0"/>
          </a:p>
        </p:txBody>
      </p:sp>
    </p:spTree>
    <p:extLst>
      <p:ext uri="{BB962C8B-B14F-4D97-AF65-F5344CB8AC3E}">
        <p14:creationId xmlns:p14="http://schemas.microsoft.com/office/powerpoint/2010/main" val="3668703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TA1 Graph Queries Evaluation</a:t>
            </a:r>
          </a:p>
        </p:txBody>
      </p:sp>
      <p:sp>
        <p:nvSpPr>
          <p:cNvPr id="3" name="Content Placeholder 2"/>
          <p:cNvSpPr>
            <a:spLocks noGrp="1"/>
          </p:cNvSpPr>
          <p:nvPr>
            <p:ph idx="1"/>
          </p:nvPr>
        </p:nvSpPr>
        <p:spPr>
          <a:xfrm>
            <a:off x="838200" y="1690688"/>
            <a:ext cx="10515600" cy="4351338"/>
          </a:xfrm>
        </p:spPr>
        <p:txBody>
          <a:bodyPr>
            <a:normAutofit/>
          </a:bodyPr>
          <a:lstStyle/>
          <a:p>
            <a:r>
              <a:rPr lang="en-US" dirty="0"/>
              <a:t>Pool k=20 edges per query per document</a:t>
            </a:r>
          </a:p>
          <a:p>
            <a:r>
              <a:rPr lang="en-US" dirty="0"/>
              <a:t>Pool from 25 core docs  </a:t>
            </a:r>
          </a:p>
          <a:p>
            <a:r>
              <a:rPr lang="en-US" dirty="0"/>
              <a:t>Computing P/R/F1 </a:t>
            </a:r>
          </a:p>
          <a:p>
            <a:pPr lvl="1"/>
            <a:r>
              <a:rPr lang="en-US" dirty="0"/>
              <a:t>P/R/F1 is reported for each </a:t>
            </a:r>
            <a:r>
              <a:rPr lang="en-US" dirty="0" err="1"/>
              <a:t>query+document</a:t>
            </a:r>
            <a:r>
              <a:rPr lang="en-US" dirty="0"/>
              <a:t> pair </a:t>
            </a:r>
          </a:p>
          <a:p>
            <a:r>
              <a:rPr lang="en-US" dirty="0"/>
              <a:t>Summary P/R/F1 score is computed from the sum of the counts for all </a:t>
            </a:r>
            <a:r>
              <a:rPr lang="en-US" dirty="0" err="1"/>
              <a:t>query+document</a:t>
            </a:r>
            <a:r>
              <a:rPr lang="en-US" dirty="0"/>
              <a:t> pairs (i.e., micro-average)</a:t>
            </a:r>
          </a:p>
          <a:p>
            <a:endParaRPr lang="en-US" dirty="0"/>
          </a:p>
        </p:txBody>
      </p:sp>
    </p:spTree>
    <p:extLst>
      <p:ext uri="{BB962C8B-B14F-4D97-AF65-F5344CB8AC3E}">
        <p14:creationId xmlns:p14="http://schemas.microsoft.com/office/powerpoint/2010/main" val="3498815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TA2 Graph Queries Evaluation: Strategy 1</a:t>
            </a:r>
          </a:p>
        </p:txBody>
      </p:sp>
      <p:sp>
        <p:nvSpPr>
          <p:cNvPr id="3" name="Content Placeholder 2"/>
          <p:cNvSpPr>
            <a:spLocks noGrp="1"/>
          </p:cNvSpPr>
          <p:nvPr>
            <p:ph idx="1"/>
          </p:nvPr>
        </p:nvSpPr>
        <p:spPr>
          <a:xfrm>
            <a:off x="838200" y="1690688"/>
            <a:ext cx="10515600" cy="4351338"/>
          </a:xfrm>
        </p:spPr>
        <p:txBody>
          <a:bodyPr>
            <a:normAutofit/>
          </a:bodyPr>
          <a:lstStyle/>
          <a:p>
            <a:r>
              <a:rPr lang="en-US" dirty="0"/>
              <a:t>Pooling Strategy 1: Pool k=10 edges per query (e.g., pool up to 10 </a:t>
            </a:r>
            <a:r>
              <a:rPr lang="en-US" dirty="0" err="1"/>
              <a:t>Conflict.Attack</a:t>
            </a:r>
            <a:r>
              <a:rPr lang="en-US" dirty="0"/>
              <a:t> events where Attacker was Putin)</a:t>
            </a:r>
          </a:p>
          <a:p>
            <a:r>
              <a:rPr lang="en-US" dirty="0"/>
              <a:t>Computing P/R/F1 for strategy 1:</a:t>
            </a:r>
          </a:p>
          <a:p>
            <a:pPr marL="0" indent="0">
              <a:buNone/>
            </a:pPr>
            <a:r>
              <a:rPr lang="en-US" dirty="0"/>
              <a:t>	P/R/F1 is reported for each query</a:t>
            </a:r>
          </a:p>
          <a:p>
            <a:r>
              <a:rPr lang="en-US" dirty="0"/>
              <a:t>Summary P/R/F1 score is computed from the sum of the counts for all queries (i.e., micro-average) </a:t>
            </a:r>
          </a:p>
        </p:txBody>
      </p:sp>
    </p:spTree>
    <p:extLst>
      <p:ext uri="{BB962C8B-B14F-4D97-AF65-F5344CB8AC3E}">
        <p14:creationId xmlns:p14="http://schemas.microsoft.com/office/powerpoint/2010/main" val="2599290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TA2 Graph Queries Evaluation: Strategy 2</a:t>
            </a:r>
          </a:p>
        </p:txBody>
      </p:sp>
      <p:sp>
        <p:nvSpPr>
          <p:cNvPr id="3" name="Content Placeholder 2"/>
          <p:cNvSpPr>
            <a:spLocks noGrp="1"/>
          </p:cNvSpPr>
          <p:nvPr>
            <p:ph idx="1"/>
          </p:nvPr>
        </p:nvSpPr>
        <p:spPr>
          <a:xfrm>
            <a:off x="838200" y="1690688"/>
            <a:ext cx="10515600" cy="4351338"/>
          </a:xfrm>
        </p:spPr>
        <p:txBody>
          <a:bodyPr>
            <a:normAutofit/>
          </a:bodyPr>
          <a:lstStyle/>
          <a:p>
            <a:r>
              <a:rPr lang="en-US" dirty="0"/>
              <a:t>Pooling Strategy 2: Pool k=5*</a:t>
            </a:r>
            <a:r>
              <a:rPr lang="en-US" dirty="0" err="1"/>
              <a:t>sizeof</a:t>
            </a:r>
            <a:r>
              <a:rPr lang="en-US" dirty="0"/>
              <a:t>(query frame) edges, so as to maximize the Value of an instantiated frame</a:t>
            </a:r>
          </a:p>
          <a:p>
            <a:r>
              <a:rPr lang="en-US" dirty="0"/>
              <a:t>Computing Frame Recall for strategy 2: </a:t>
            </a:r>
          </a:p>
          <a:p>
            <a:pPr lvl="1"/>
            <a:r>
              <a:rPr lang="en-US" dirty="0"/>
              <a:t>Strict: </a:t>
            </a:r>
            <a:r>
              <a:rPr lang="en-US" dirty="0" err="1"/>
              <a:t>FrameValue</a:t>
            </a:r>
            <a:r>
              <a:rPr lang="en-US" dirty="0"/>
              <a:t> requires that all edges contributing to </a:t>
            </a:r>
            <a:r>
              <a:rPr lang="en-US" dirty="0" err="1"/>
              <a:t>FrameValue</a:t>
            </a:r>
            <a:r>
              <a:rPr lang="en-US" dirty="0"/>
              <a:t> must have the same subject equivalence class (i.e., the edges must be for the same real-world event or relation).</a:t>
            </a:r>
          </a:p>
          <a:p>
            <a:pPr lvl="1"/>
            <a:r>
              <a:rPr lang="en-US" dirty="0"/>
              <a:t>Lenient: </a:t>
            </a:r>
            <a:r>
              <a:rPr lang="en-US" dirty="0" err="1"/>
              <a:t>FrameValue</a:t>
            </a:r>
            <a:r>
              <a:rPr lang="en-US" dirty="0"/>
              <a:t> does *not* require that all edges contributing to </a:t>
            </a:r>
            <a:r>
              <a:rPr lang="en-US" dirty="0" err="1"/>
              <a:t>FrameValue</a:t>
            </a:r>
            <a:r>
              <a:rPr lang="en-US" dirty="0"/>
              <a:t> must have the same subject equivalence class</a:t>
            </a:r>
          </a:p>
          <a:p>
            <a:pPr lvl="1"/>
            <a:r>
              <a:rPr lang="en-US" dirty="0" err="1"/>
              <a:t>FrameRecall</a:t>
            </a:r>
            <a:r>
              <a:rPr lang="en-US" dirty="0"/>
              <a:t> is 0 if </a:t>
            </a:r>
            <a:r>
              <a:rPr lang="en-US" dirty="0" err="1"/>
              <a:t>FrameValue</a:t>
            </a:r>
            <a:r>
              <a:rPr lang="en-US" dirty="0"/>
              <a:t> is 1 (because this does not demonstrate ability to connect arguments into a frame) </a:t>
            </a:r>
          </a:p>
        </p:txBody>
      </p:sp>
    </p:spTree>
    <p:extLst>
      <p:ext uri="{BB962C8B-B14F-4D97-AF65-F5344CB8AC3E}">
        <p14:creationId xmlns:p14="http://schemas.microsoft.com/office/powerpoint/2010/main" val="1988968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TA3 Statement of Information Need (SIN)</a:t>
            </a:r>
          </a:p>
        </p:txBody>
      </p:sp>
      <p:sp>
        <p:nvSpPr>
          <p:cNvPr id="3" name="Content Placeholder 2"/>
          <p:cNvSpPr>
            <a:spLocks noGrp="1"/>
          </p:cNvSpPr>
          <p:nvPr>
            <p:ph idx="1"/>
          </p:nvPr>
        </p:nvSpPr>
        <p:spPr/>
        <p:txBody>
          <a:bodyPr>
            <a:normAutofit fontScale="92500" lnSpcReduction="10000"/>
          </a:bodyPr>
          <a:lstStyle/>
          <a:p>
            <a:r>
              <a:rPr lang="en-US" dirty="0"/>
              <a:t>One statement of information need for each topic, requesting information for atomic queries for topic</a:t>
            </a:r>
          </a:p>
          <a:p>
            <a:pPr lvl="1"/>
            <a:r>
              <a:rPr lang="en-US" dirty="0">
                <a:solidFill>
                  <a:srgbClr val="00B050"/>
                </a:solidFill>
              </a:rPr>
              <a:t>Who was targeted during the attack at Kramatorsk Airport on April 15, 2014?</a:t>
            </a:r>
          </a:p>
          <a:p>
            <a:pPr lvl="1"/>
            <a:r>
              <a:rPr lang="en-US" dirty="0">
                <a:solidFill>
                  <a:srgbClr val="00B050"/>
                </a:solidFill>
              </a:rPr>
              <a:t>Who were the combatants during the attack at Kramatorsk Airport on April 15, 2014?</a:t>
            </a:r>
          </a:p>
          <a:p>
            <a:pPr lvl="1"/>
            <a:r>
              <a:rPr lang="en-US" dirty="0">
                <a:solidFill>
                  <a:srgbClr val="C00000"/>
                </a:solidFill>
              </a:rPr>
              <a:t>Who carried out the seizures of the police stations in Kramatorsk and/or Sloviansk on April 12, 2014?</a:t>
            </a:r>
          </a:p>
          <a:p>
            <a:pPr lvl="1"/>
            <a:r>
              <a:rPr lang="en-US" dirty="0">
                <a:solidFill>
                  <a:srgbClr val="C00000"/>
                </a:solidFill>
              </a:rPr>
              <a:t>Who assisted with the seizures of the police stations in Kramatorsk and/or Sloviansk on April 12, 2014?</a:t>
            </a:r>
          </a:p>
          <a:p>
            <a:pPr lvl="1"/>
            <a:r>
              <a:rPr lang="en-US" dirty="0">
                <a:solidFill>
                  <a:schemeClr val="accent5"/>
                </a:solidFill>
              </a:rPr>
              <a:t>Who carried out the attack on a separatist roadblock in Sloviansk on April 20, 2014 (Easter Sunday)?</a:t>
            </a:r>
          </a:p>
          <a:p>
            <a:pPr lvl="1"/>
            <a:endParaRPr lang="en-US" dirty="0"/>
          </a:p>
          <a:p>
            <a:r>
              <a:rPr lang="en-US" dirty="0"/>
              <a:t>Translate LDC Atomic Queries to ontology types and roles in partially instantiated frame for a hypothesis graph</a:t>
            </a:r>
          </a:p>
          <a:p>
            <a:endParaRPr lang="en-US" dirty="0"/>
          </a:p>
          <a:p>
            <a:pPr lvl="1"/>
            <a:endParaRPr lang="en-US" dirty="0"/>
          </a:p>
        </p:txBody>
      </p:sp>
    </p:spTree>
    <p:extLst>
      <p:ext uri="{BB962C8B-B14F-4D97-AF65-F5344CB8AC3E}">
        <p14:creationId xmlns:p14="http://schemas.microsoft.com/office/powerpoint/2010/main" val="504709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2713-1F07-D44B-8CE9-7B3AF217094C}"/>
              </a:ext>
            </a:extLst>
          </p:cNvPr>
          <p:cNvSpPr>
            <a:spLocks noGrp="1"/>
          </p:cNvSpPr>
          <p:nvPr>
            <p:ph type="title"/>
          </p:nvPr>
        </p:nvSpPr>
        <p:spPr>
          <a:xfrm>
            <a:off x="376517" y="365125"/>
            <a:ext cx="11241741" cy="1325563"/>
          </a:xfrm>
        </p:spPr>
        <p:txBody>
          <a:bodyPr/>
          <a:lstStyle/>
          <a:p>
            <a:r>
              <a:rPr lang="en-US" sz="2400" dirty="0">
                <a:solidFill>
                  <a:srgbClr val="00B050"/>
                </a:solidFill>
              </a:rPr>
              <a:t>Who was targeted during the attack at Kramatorsk Airport on April 15, 2014? </a:t>
            </a:r>
            <a:br>
              <a:rPr lang="en-US" sz="2400" dirty="0">
                <a:solidFill>
                  <a:srgbClr val="00B050"/>
                </a:solidFill>
              </a:rPr>
            </a:br>
            <a:r>
              <a:rPr lang="en-US" sz="2400" dirty="0">
                <a:solidFill>
                  <a:srgbClr val="00B050"/>
                </a:solidFill>
              </a:rPr>
              <a:t>Who were the combatants during the attack at Kramatorsk Airport on April 15, 2014?</a:t>
            </a:r>
            <a:br>
              <a:rPr lang="en-US" sz="2400" dirty="0"/>
            </a:br>
            <a:r>
              <a:rPr lang="en-US" sz="2400" dirty="0">
                <a:solidFill>
                  <a:schemeClr val="accent5"/>
                </a:solidFill>
              </a:rPr>
              <a:t>Who carried out the attack on a separatist roadblock in Sloviansk on April 20, 2014?</a:t>
            </a:r>
            <a:endParaRPr lang="en-US" dirty="0">
              <a:solidFill>
                <a:schemeClr val="accent5"/>
              </a:solidFill>
            </a:endParaRPr>
          </a:p>
        </p:txBody>
      </p:sp>
      <p:sp>
        <p:nvSpPr>
          <p:cNvPr id="3" name="Diamond 2">
            <a:extLst>
              <a:ext uri="{FF2B5EF4-FFF2-40B4-BE49-F238E27FC236}">
                <a16:creationId xmlns:a16="http://schemas.microsoft.com/office/drawing/2014/main" id="{40587BD3-C5A4-694C-A9BC-E3E4A761B082}"/>
              </a:ext>
            </a:extLst>
          </p:cNvPr>
          <p:cNvSpPr/>
          <p:nvPr/>
        </p:nvSpPr>
        <p:spPr>
          <a:xfrm>
            <a:off x="3245387" y="2685334"/>
            <a:ext cx="763521" cy="707496"/>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B483AB2-0965-6447-9ED5-837B9A463E81}"/>
              </a:ext>
            </a:extLst>
          </p:cNvPr>
          <p:cNvSpPr/>
          <p:nvPr/>
        </p:nvSpPr>
        <p:spPr>
          <a:xfrm>
            <a:off x="3320319" y="4215103"/>
            <a:ext cx="585543" cy="6230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7546B5F-3D20-6F45-A6ED-8D95F3560D36}"/>
              </a:ext>
            </a:extLst>
          </p:cNvPr>
          <p:cNvSpPr txBox="1"/>
          <p:nvPr/>
        </p:nvSpPr>
        <p:spPr>
          <a:xfrm>
            <a:off x="881064" y="2644787"/>
            <a:ext cx="2439257" cy="369332"/>
          </a:xfrm>
          <a:prstGeom prst="rect">
            <a:avLst/>
          </a:prstGeom>
          <a:noFill/>
        </p:spPr>
        <p:txBody>
          <a:bodyPr wrap="none" rtlCol="0">
            <a:spAutoFit/>
          </a:bodyPr>
          <a:lstStyle/>
          <a:p>
            <a:r>
              <a:rPr lang="en-US" dirty="0" err="1"/>
              <a:t>Conflict.Attack_Attacker</a:t>
            </a:r>
            <a:endParaRPr lang="en-US" dirty="0"/>
          </a:p>
        </p:txBody>
      </p:sp>
      <p:sp>
        <p:nvSpPr>
          <p:cNvPr id="18" name="TextBox 17">
            <a:extLst>
              <a:ext uri="{FF2B5EF4-FFF2-40B4-BE49-F238E27FC236}">
                <a16:creationId xmlns:a16="http://schemas.microsoft.com/office/drawing/2014/main" id="{F33D283C-0470-AA46-B986-A806CC37C17F}"/>
              </a:ext>
            </a:extLst>
          </p:cNvPr>
          <p:cNvSpPr txBox="1"/>
          <p:nvPr/>
        </p:nvSpPr>
        <p:spPr>
          <a:xfrm>
            <a:off x="4095737" y="2616151"/>
            <a:ext cx="2190664" cy="369332"/>
          </a:xfrm>
          <a:prstGeom prst="rect">
            <a:avLst/>
          </a:prstGeom>
          <a:noFill/>
        </p:spPr>
        <p:txBody>
          <a:bodyPr wrap="none" rtlCol="0">
            <a:spAutoFit/>
          </a:bodyPr>
          <a:lstStyle/>
          <a:p>
            <a:r>
              <a:rPr lang="en-US" dirty="0" err="1"/>
              <a:t>Confict.Attack_Target</a:t>
            </a:r>
            <a:endParaRPr lang="en-US" dirty="0"/>
          </a:p>
        </p:txBody>
      </p:sp>
      <p:cxnSp>
        <p:nvCxnSpPr>
          <p:cNvPr id="20" name="Straight Arrow Connector 19">
            <a:extLst>
              <a:ext uri="{FF2B5EF4-FFF2-40B4-BE49-F238E27FC236}">
                <a16:creationId xmlns:a16="http://schemas.microsoft.com/office/drawing/2014/main" id="{45FBB5F9-FEC1-5348-B7EF-4F8773B29DA3}"/>
              </a:ext>
            </a:extLst>
          </p:cNvPr>
          <p:cNvCxnSpPr>
            <a:cxnSpLocks/>
          </p:cNvCxnSpPr>
          <p:nvPr/>
        </p:nvCxnSpPr>
        <p:spPr>
          <a:xfrm>
            <a:off x="3998693" y="3018276"/>
            <a:ext cx="2356719" cy="3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DDC47E7-764B-8E46-BEBC-EF93BB673B1E}"/>
              </a:ext>
            </a:extLst>
          </p:cNvPr>
          <p:cNvCxnSpPr>
            <a:cxnSpLocks/>
          </p:cNvCxnSpPr>
          <p:nvPr/>
        </p:nvCxnSpPr>
        <p:spPr>
          <a:xfrm flipH="1">
            <a:off x="939804" y="3039082"/>
            <a:ext cx="23055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E549A3F-2CAE-2546-9536-024088C89910}"/>
              </a:ext>
            </a:extLst>
          </p:cNvPr>
          <p:cNvCxnSpPr>
            <a:cxnSpLocks/>
            <a:stCxn id="3" idx="2"/>
            <a:endCxn id="4" idx="0"/>
          </p:cNvCxnSpPr>
          <p:nvPr/>
        </p:nvCxnSpPr>
        <p:spPr>
          <a:xfrm flipH="1">
            <a:off x="3613091" y="3392830"/>
            <a:ext cx="14057" cy="822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D41A1AD-1DE3-6D41-A1AC-BFC988DB6043}"/>
              </a:ext>
            </a:extLst>
          </p:cNvPr>
          <p:cNvSpPr txBox="1"/>
          <p:nvPr/>
        </p:nvSpPr>
        <p:spPr>
          <a:xfrm>
            <a:off x="2464379" y="3590127"/>
            <a:ext cx="2158861" cy="369332"/>
          </a:xfrm>
          <a:prstGeom prst="rect">
            <a:avLst/>
          </a:prstGeom>
          <a:noFill/>
        </p:spPr>
        <p:txBody>
          <a:bodyPr wrap="none" rtlCol="0">
            <a:spAutoFit/>
          </a:bodyPr>
          <a:lstStyle/>
          <a:p>
            <a:r>
              <a:rPr lang="en-US" dirty="0" err="1"/>
              <a:t>Conflict.Attack_Place</a:t>
            </a:r>
            <a:endParaRPr lang="en-US" dirty="0"/>
          </a:p>
        </p:txBody>
      </p:sp>
      <p:sp>
        <p:nvSpPr>
          <p:cNvPr id="31" name="TextBox 30">
            <a:extLst>
              <a:ext uri="{FF2B5EF4-FFF2-40B4-BE49-F238E27FC236}">
                <a16:creationId xmlns:a16="http://schemas.microsoft.com/office/drawing/2014/main" id="{CFC33E48-79D8-1C40-BEC5-B1B06B5B1264}"/>
              </a:ext>
            </a:extLst>
          </p:cNvPr>
          <p:cNvSpPr txBox="1"/>
          <p:nvPr/>
        </p:nvSpPr>
        <p:spPr>
          <a:xfrm>
            <a:off x="2478435" y="4494114"/>
            <a:ext cx="2297424" cy="646331"/>
          </a:xfrm>
          <a:prstGeom prst="rect">
            <a:avLst/>
          </a:prstGeom>
          <a:noFill/>
        </p:spPr>
        <p:txBody>
          <a:bodyPr wrap="none" rtlCol="0">
            <a:spAutoFit/>
          </a:bodyPr>
          <a:lstStyle/>
          <a:p>
            <a:r>
              <a:rPr lang="en-US" dirty="0"/>
              <a:t>  Kramatorsk Airport</a:t>
            </a:r>
          </a:p>
          <a:p>
            <a:r>
              <a:rPr lang="en-US" dirty="0"/>
              <a:t>LDC2019E43:7731189</a:t>
            </a:r>
          </a:p>
        </p:txBody>
      </p:sp>
      <p:sp>
        <p:nvSpPr>
          <p:cNvPr id="33" name="TextBox 32">
            <a:extLst>
              <a:ext uri="{FF2B5EF4-FFF2-40B4-BE49-F238E27FC236}">
                <a16:creationId xmlns:a16="http://schemas.microsoft.com/office/drawing/2014/main" id="{E9D9F9F7-5236-9441-803D-B43B41942628}"/>
              </a:ext>
            </a:extLst>
          </p:cNvPr>
          <p:cNvSpPr txBox="1"/>
          <p:nvPr/>
        </p:nvSpPr>
        <p:spPr>
          <a:xfrm>
            <a:off x="2979405" y="1760222"/>
            <a:ext cx="1261884" cy="369332"/>
          </a:xfrm>
          <a:prstGeom prst="rect">
            <a:avLst/>
          </a:prstGeom>
          <a:noFill/>
        </p:spPr>
        <p:txBody>
          <a:bodyPr wrap="none" rtlCol="0">
            <a:spAutoFit/>
          </a:bodyPr>
          <a:lstStyle/>
          <a:p>
            <a:r>
              <a:rPr lang="en-US" dirty="0"/>
              <a:t>2014-04-15</a:t>
            </a:r>
          </a:p>
        </p:txBody>
      </p:sp>
      <p:cxnSp>
        <p:nvCxnSpPr>
          <p:cNvPr id="35" name="Straight Arrow Connector 34">
            <a:extLst>
              <a:ext uri="{FF2B5EF4-FFF2-40B4-BE49-F238E27FC236}">
                <a16:creationId xmlns:a16="http://schemas.microsoft.com/office/drawing/2014/main" id="{57A27D76-DD44-2842-9208-58BEEB26A725}"/>
              </a:ext>
            </a:extLst>
          </p:cNvPr>
          <p:cNvCxnSpPr>
            <a:cxnSpLocks/>
          </p:cNvCxnSpPr>
          <p:nvPr/>
        </p:nvCxnSpPr>
        <p:spPr>
          <a:xfrm flipV="1">
            <a:off x="3610347" y="2111340"/>
            <a:ext cx="0" cy="573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Donut 55">
            <a:extLst>
              <a:ext uri="{FF2B5EF4-FFF2-40B4-BE49-F238E27FC236}">
                <a16:creationId xmlns:a16="http://schemas.microsoft.com/office/drawing/2014/main" id="{C6D175A7-726F-134D-8863-691488B1DA19}"/>
              </a:ext>
            </a:extLst>
          </p:cNvPr>
          <p:cNvSpPr/>
          <p:nvPr/>
        </p:nvSpPr>
        <p:spPr>
          <a:xfrm>
            <a:off x="338726" y="2760350"/>
            <a:ext cx="570967" cy="577254"/>
          </a:xfrm>
          <a:prstGeom prst="donut">
            <a:avLst>
              <a:gd name="adj" fmla="val 43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7" name="Donut 56">
            <a:extLst>
              <a:ext uri="{FF2B5EF4-FFF2-40B4-BE49-F238E27FC236}">
                <a16:creationId xmlns:a16="http://schemas.microsoft.com/office/drawing/2014/main" id="{096B1C2B-3160-0A40-9217-2F23634A61F4}"/>
              </a:ext>
            </a:extLst>
          </p:cNvPr>
          <p:cNvSpPr/>
          <p:nvPr/>
        </p:nvSpPr>
        <p:spPr>
          <a:xfrm>
            <a:off x="6373231" y="2755547"/>
            <a:ext cx="570967" cy="593713"/>
          </a:xfrm>
          <a:prstGeom prst="donut">
            <a:avLst>
              <a:gd name="adj" fmla="val 43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Diamond 58">
            <a:extLst>
              <a:ext uri="{FF2B5EF4-FFF2-40B4-BE49-F238E27FC236}">
                <a16:creationId xmlns:a16="http://schemas.microsoft.com/office/drawing/2014/main" id="{4ED98D3A-9EAB-584F-8C40-814E9546D16D}"/>
              </a:ext>
            </a:extLst>
          </p:cNvPr>
          <p:cNvSpPr/>
          <p:nvPr/>
        </p:nvSpPr>
        <p:spPr>
          <a:xfrm>
            <a:off x="7465172" y="5069068"/>
            <a:ext cx="763521" cy="707496"/>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onut 59">
            <a:extLst>
              <a:ext uri="{FF2B5EF4-FFF2-40B4-BE49-F238E27FC236}">
                <a16:creationId xmlns:a16="http://schemas.microsoft.com/office/drawing/2014/main" id="{72E18951-BD81-1C46-8F95-EBCA2D344164}"/>
              </a:ext>
            </a:extLst>
          </p:cNvPr>
          <p:cNvSpPr/>
          <p:nvPr/>
        </p:nvSpPr>
        <p:spPr>
          <a:xfrm>
            <a:off x="4509558" y="5134189"/>
            <a:ext cx="570967" cy="577254"/>
          </a:xfrm>
          <a:prstGeom prst="donut">
            <a:avLst>
              <a:gd name="adj" fmla="val 43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Oval 61">
            <a:extLst>
              <a:ext uri="{FF2B5EF4-FFF2-40B4-BE49-F238E27FC236}">
                <a16:creationId xmlns:a16="http://schemas.microsoft.com/office/drawing/2014/main" id="{726513E7-1E0E-3844-B3E4-6C71D58DD2B5}"/>
              </a:ext>
            </a:extLst>
          </p:cNvPr>
          <p:cNvSpPr/>
          <p:nvPr/>
        </p:nvSpPr>
        <p:spPr>
          <a:xfrm>
            <a:off x="10555453" y="5043495"/>
            <a:ext cx="585543" cy="6230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EF0C575D-5285-FC43-B35E-460B987128E9}"/>
              </a:ext>
            </a:extLst>
          </p:cNvPr>
          <p:cNvSpPr txBox="1"/>
          <p:nvPr/>
        </p:nvSpPr>
        <p:spPr>
          <a:xfrm>
            <a:off x="5119224" y="5053924"/>
            <a:ext cx="2439257" cy="369332"/>
          </a:xfrm>
          <a:prstGeom prst="rect">
            <a:avLst/>
          </a:prstGeom>
          <a:noFill/>
        </p:spPr>
        <p:txBody>
          <a:bodyPr wrap="none" rtlCol="0">
            <a:spAutoFit/>
          </a:bodyPr>
          <a:lstStyle/>
          <a:p>
            <a:r>
              <a:rPr lang="en-US" dirty="0" err="1"/>
              <a:t>Conflict.Attack_Attacker</a:t>
            </a:r>
            <a:endParaRPr lang="en-US" dirty="0"/>
          </a:p>
        </p:txBody>
      </p:sp>
      <p:sp>
        <p:nvSpPr>
          <p:cNvPr id="65" name="TextBox 64">
            <a:extLst>
              <a:ext uri="{FF2B5EF4-FFF2-40B4-BE49-F238E27FC236}">
                <a16:creationId xmlns:a16="http://schemas.microsoft.com/office/drawing/2014/main" id="{F3A0CCAB-E1FE-274E-BEE4-408766E87E04}"/>
              </a:ext>
            </a:extLst>
          </p:cNvPr>
          <p:cNvSpPr txBox="1"/>
          <p:nvPr/>
        </p:nvSpPr>
        <p:spPr>
          <a:xfrm>
            <a:off x="8331078" y="5043495"/>
            <a:ext cx="2243563" cy="369332"/>
          </a:xfrm>
          <a:prstGeom prst="rect">
            <a:avLst/>
          </a:prstGeom>
          <a:noFill/>
        </p:spPr>
        <p:txBody>
          <a:bodyPr wrap="none" rtlCol="0">
            <a:spAutoFit/>
          </a:bodyPr>
          <a:lstStyle/>
          <a:p>
            <a:r>
              <a:rPr lang="en-US" dirty="0" err="1"/>
              <a:t>Conflict.Attack_Target</a:t>
            </a:r>
            <a:endParaRPr lang="en-US" dirty="0"/>
          </a:p>
        </p:txBody>
      </p:sp>
      <p:cxnSp>
        <p:nvCxnSpPr>
          <p:cNvPr id="73" name="Straight Arrow Connector 72">
            <a:extLst>
              <a:ext uri="{FF2B5EF4-FFF2-40B4-BE49-F238E27FC236}">
                <a16:creationId xmlns:a16="http://schemas.microsoft.com/office/drawing/2014/main" id="{F45F3347-8100-CE4F-8C79-EDD104010CF6}"/>
              </a:ext>
            </a:extLst>
          </p:cNvPr>
          <p:cNvCxnSpPr>
            <a:cxnSpLocks/>
            <a:stCxn id="59" idx="3"/>
          </p:cNvCxnSpPr>
          <p:nvPr/>
        </p:nvCxnSpPr>
        <p:spPr>
          <a:xfrm>
            <a:off x="8228693" y="5422816"/>
            <a:ext cx="23459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11DF6D48-8524-E844-8421-95F00DCDE549}"/>
              </a:ext>
            </a:extLst>
          </p:cNvPr>
          <p:cNvCxnSpPr>
            <a:cxnSpLocks/>
            <a:stCxn id="59" idx="1"/>
          </p:cNvCxnSpPr>
          <p:nvPr/>
        </p:nvCxnSpPr>
        <p:spPr>
          <a:xfrm flipH="1" flipV="1">
            <a:off x="5080525" y="5412827"/>
            <a:ext cx="2384647" cy="99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DCC405AD-8E61-0F49-A1D0-B611DDFCBF20}"/>
              </a:ext>
            </a:extLst>
          </p:cNvPr>
          <p:cNvCxnSpPr/>
          <p:nvPr/>
        </p:nvCxnSpPr>
        <p:spPr>
          <a:xfrm flipV="1">
            <a:off x="7846932" y="4215103"/>
            <a:ext cx="0" cy="828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1A611D3E-C62E-584E-AB6A-46610D6535D6}"/>
              </a:ext>
            </a:extLst>
          </p:cNvPr>
          <p:cNvSpPr txBox="1"/>
          <p:nvPr/>
        </p:nvSpPr>
        <p:spPr>
          <a:xfrm>
            <a:off x="7215990" y="3868042"/>
            <a:ext cx="1261884" cy="369332"/>
          </a:xfrm>
          <a:prstGeom prst="rect">
            <a:avLst/>
          </a:prstGeom>
          <a:noFill/>
        </p:spPr>
        <p:txBody>
          <a:bodyPr wrap="none" rtlCol="0">
            <a:spAutoFit/>
          </a:bodyPr>
          <a:lstStyle/>
          <a:p>
            <a:r>
              <a:rPr lang="en-US" dirty="0"/>
              <a:t>2014-04-20</a:t>
            </a:r>
          </a:p>
        </p:txBody>
      </p:sp>
      <p:sp>
        <p:nvSpPr>
          <p:cNvPr id="83" name="TextBox 82">
            <a:extLst>
              <a:ext uri="{FF2B5EF4-FFF2-40B4-BE49-F238E27FC236}">
                <a16:creationId xmlns:a16="http://schemas.microsoft.com/office/drawing/2014/main" id="{58CE95F9-91A5-5B48-902C-6F1D3B972D01}"/>
              </a:ext>
            </a:extLst>
          </p:cNvPr>
          <p:cNvSpPr txBox="1"/>
          <p:nvPr/>
        </p:nvSpPr>
        <p:spPr>
          <a:xfrm>
            <a:off x="9709822" y="5388277"/>
            <a:ext cx="2392578" cy="646331"/>
          </a:xfrm>
          <a:prstGeom prst="rect">
            <a:avLst/>
          </a:prstGeom>
          <a:noFill/>
        </p:spPr>
        <p:txBody>
          <a:bodyPr wrap="none" rtlCol="0">
            <a:spAutoFit/>
          </a:bodyPr>
          <a:lstStyle/>
          <a:p>
            <a:r>
              <a:rPr lang="en-US" dirty="0"/>
              <a:t>Pro-Russian Checkpoint</a:t>
            </a:r>
          </a:p>
          <a:p>
            <a:r>
              <a:rPr lang="en-US" dirty="0"/>
              <a:t>LDC2019E43:80000353</a:t>
            </a:r>
          </a:p>
        </p:txBody>
      </p:sp>
    </p:spTree>
    <p:extLst>
      <p:ext uri="{BB962C8B-B14F-4D97-AF65-F5344CB8AC3E}">
        <p14:creationId xmlns:p14="http://schemas.microsoft.com/office/powerpoint/2010/main" val="10755382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TA3 Evaluation</a:t>
            </a:r>
          </a:p>
        </p:txBody>
      </p:sp>
      <p:sp>
        <p:nvSpPr>
          <p:cNvPr id="3" name="Content Placeholder 2"/>
          <p:cNvSpPr>
            <a:spLocks noGrp="1"/>
          </p:cNvSpPr>
          <p:nvPr>
            <p:ph idx="1"/>
          </p:nvPr>
        </p:nvSpPr>
        <p:spPr/>
        <p:txBody>
          <a:bodyPr>
            <a:normAutofit fontScale="92500" lnSpcReduction="20000"/>
          </a:bodyPr>
          <a:lstStyle/>
          <a:p>
            <a:pPr lvl="0"/>
            <a:r>
              <a:rPr lang="en-US" dirty="0"/>
              <a:t>Correctness (Precision):  How many edges in the hypothesis graph are correct (i.e., have a correct justification in the source documents)?</a:t>
            </a:r>
          </a:p>
          <a:p>
            <a:pPr lvl="0"/>
            <a:endParaRPr lang="en-US" dirty="0"/>
          </a:p>
          <a:p>
            <a:pPr lvl="0"/>
            <a:r>
              <a:rPr lang="en-US" dirty="0"/>
              <a:t>Relevance (Precision): How many of the events and relations in the hypothesis are relevant to the topic as expressed in the statement of information need?</a:t>
            </a:r>
          </a:p>
          <a:p>
            <a:pPr lvl="0"/>
            <a:r>
              <a:rPr lang="en-US" dirty="0"/>
              <a:t>Semantic Coherence (Precision): How many edges and events/relations are compatible with each other (how many edges and events/relations need to be removed so that the remaining edges and events/relations are all compatible with each other)?</a:t>
            </a:r>
          </a:p>
          <a:p>
            <a:pPr lvl="0"/>
            <a:r>
              <a:rPr lang="en-US" dirty="0"/>
              <a:t>Coverage (Recall): How well does the set of H hypotheses returned cover the prevailing theories found by LDC?</a:t>
            </a:r>
          </a:p>
          <a:p>
            <a:endParaRPr lang="en-US" dirty="0"/>
          </a:p>
          <a:p>
            <a:pPr lvl="1"/>
            <a:endParaRPr lang="en-US" dirty="0"/>
          </a:p>
        </p:txBody>
      </p:sp>
    </p:spTree>
    <p:extLst>
      <p:ext uri="{BB962C8B-B14F-4D97-AF65-F5344CB8AC3E}">
        <p14:creationId xmlns:p14="http://schemas.microsoft.com/office/powerpoint/2010/main" val="1140002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3E33F-910E-FA46-BDA7-BD1136A9827E}"/>
              </a:ext>
            </a:extLst>
          </p:cNvPr>
          <p:cNvSpPr>
            <a:spLocks noGrp="1"/>
          </p:cNvSpPr>
          <p:nvPr>
            <p:ph type="title"/>
          </p:nvPr>
        </p:nvSpPr>
        <p:spPr/>
        <p:txBody>
          <a:bodyPr/>
          <a:lstStyle/>
          <a:p>
            <a:r>
              <a:rPr lang="en-US" dirty="0"/>
              <a:t>Participants and submissions</a:t>
            </a:r>
          </a:p>
        </p:txBody>
      </p:sp>
      <p:graphicFrame>
        <p:nvGraphicFramePr>
          <p:cNvPr id="3" name="Table 2">
            <a:extLst>
              <a:ext uri="{FF2B5EF4-FFF2-40B4-BE49-F238E27FC236}">
                <a16:creationId xmlns:a16="http://schemas.microsoft.com/office/drawing/2014/main" id="{0DF6CDBF-10AC-5C42-8B93-1E313C9A74A0}"/>
              </a:ext>
            </a:extLst>
          </p:cNvPr>
          <p:cNvGraphicFramePr>
            <a:graphicFrameLocks noGrp="1"/>
          </p:cNvGraphicFramePr>
          <p:nvPr>
            <p:extLst>
              <p:ext uri="{D42A27DB-BD31-4B8C-83A1-F6EECF244321}">
                <p14:modId xmlns:p14="http://schemas.microsoft.com/office/powerpoint/2010/main" val="3367916724"/>
              </p:ext>
            </p:extLst>
          </p:nvPr>
        </p:nvGraphicFramePr>
        <p:xfrm>
          <a:off x="265044" y="1581056"/>
          <a:ext cx="11489635" cy="4892040"/>
        </p:xfrm>
        <a:graphic>
          <a:graphicData uri="http://schemas.openxmlformats.org/drawingml/2006/table">
            <a:tbl>
              <a:tblPr firstRow="1" bandRow="1">
                <a:tableStyleId>{5C22544A-7EE6-4342-B048-85BDC9FD1C3A}</a:tableStyleId>
              </a:tblPr>
              <a:tblGrid>
                <a:gridCol w="1842052">
                  <a:extLst>
                    <a:ext uri="{9D8B030D-6E8A-4147-A177-3AD203B41FA5}">
                      <a16:colId xmlns:a16="http://schemas.microsoft.com/office/drawing/2014/main" val="1311698982"/>
                    </a:ext>
                  </a:extLst>
                </a:gridCol>
                <a:gridCol w="6033798">
                  <a:extLst>
                    <a:ext uri="{9D8B030D-6E8A-4147-A177-3AD203B41FA5}">
                      <a16:colId xmlns:a16="http://schemas.microsoft.com/office/drawing/2014/main" val="975753985"/>
                    </a:ext>
                  </a:extLst>
                </a:gridCol>
                <a:gridCol w="910343">
                  <a:extLst>
                    <a:ext uri="{9D8B030D-6E8A-4147-A177-3AD203B41FA5}">
                      <a16:colId xmlns:a16="http://schemas.microsoft.com/office/drawing/2014/main" val="3159575266"/>
                    </a:ext>
                  </a:extLst>
                </a:gridCol>
                <a:gridCol w="979309">
                  <a:extLst>
                    <a:ext uri="{9D8B030D-6E8A-4147-A177-3AD203B41FA5}">
                      <a16:colId xmlns:a16="http://schemas.microsoft.com/office/drawing/2014/main" val="1298593020"/>
                    </a:ext>
                  </a:extLst>
                </a:gridCol>
                <a:gridCol w="924912">
                  <a:extLst>
                    <a:ext uri="{9D8B030D-6E8A-4147-A177-3AD203B41FA5}">
                      <a16:colId xmlns:a16="http://schemas.microsoft.com/office/drawing/2014/main" val="3095146054"/>
                    </a:ext>
                  </a:extLst>
                </a:gridCol>
                <a:gridCol w="799221">
                  <a:extLst>
                    <a:ext uri="{9D8B030D-6E8A-4147-A177-3AD203B41FA5}">
                      <a16:colId xmlns:a16="http://schemas.microsoft.com/office/drawing/2014/main" val="3940403344"/>
                    </a:ext>
                  </a:extLst>
                </a:gridCol>
              </a:tblGrid>
              <a:tr h="370840">
                <a:tc>
                  <a:txBody>
                    <a:bodyPr/>
                    <a:lstStyle/>
                    <a:p>
                      <a:r>
                        <a:rPr lang="en-US" dirty="0"/>
                        <a:t>Team</a:t>
                      </a:r>
                    </a:p>
                  </a:txBody>
                  <a:tcPr/>
                </a:tc>
                <a:tc>
                  <a:txBody>
                    <a:bodyPr/>
                    <a:lstStyle/>
                    <a:p>
                      <a:r>
                        <a:rPr lang="en-US" dirty="0"/>
                        <a:t>Organizations</a:t>
                      </a:r>
                    </a:p>
                  </a:txBody>
                  <a:tcPr/>
                </a:tc>
                <a:tc>
                  <a:txBody>
                    <a:bodyPr/>
                    <a:lstStyle/>
                    <a:p>
                      <a:pPr algn="ctr"/>
                      <a:r>
                        <a:rPr lang="en-US" dirty="0"/>
                        <a:t>Task 1a</a:t>
                      </a:r>
                    </a:p>
                  </a:txBody>
                  <a:tcPr/>
                </a:tc>
                <a:tc>
                  <a:txBody>
                    <a:bodyPr/>
                    <a:lstStyle/>
                    <a:p>
                      <a:pPr algn="ctr"/>
                      <a:r>
                        <a:rPr lang="en-US" dirty="0"/>
                        <a:t>Task 1b</a:t>
                      </a:r>
                    </a:p>
                  </a:txBody>
                  <a:tcPr/>
                </a:tc>
                <a:tc>
                  <a:txBody>
                    <a:bodyPr/>
                    <a:lstStyle/>
                    <a:p>
                      <a:pPr algn="ctr"/>
                      <a:r>
                        <a:rPr lang="en-US" dirty="0"/>
                        <a:t>Task 2</a:t>
                      </a:r>
                    </a:p>
                  </a:txBody>
                  <a:tcPr/>
                </a:tc>
                <a:tc>
                  <a:txBody>
                    <a:bodyPr/>
                    <a:lstStyle/>
                    <a:p>
                      <a:pPr algn="ctr"/>
                      <a:r>
                        <a:rPr lang="en-US" dirty="0"/>
                        <a:t>Task 3</a:t>
                      </a:r>
                    </a:p>
                  </a:txBody>
                  <a:tcPr/>
                </a:tc>
                <a:extLst>
                  <a:ext uri="{0D108BD9-81ED-4DB2-BD59-A6C34878D82A}">
                    <a16:rowId xmlns:a16="http://schemas.microsoft.com/office/drawing/2014/main" val="884834430"/>
                  </a:ext>
                </a:extLst>
              </a:tr>
              <a:tr h="370840">
                <a:tc>
                  <a:txBody>
                    <a:bodyPr/>
                    <a:lstStyle/>
                    <a:p>
                      <a:r>
                        <a:rPr lang="en-US" dirty="0"/>
                        <a:t>BBN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Raytheon BBN Technologies</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1</a:t>
                      </a:r>
                    </a:p>
                  </a:txBody>
                  <a:tcPr/>
                </a:tc>
                <a:tc>
                  <a:txBody>
                    <a:bodyPr/>
                    <a:lstStyle/>
                    <a:p>
                      <a:pPr algn="ctr"/>
                      <a:r>
                        <a:rPr lang="en-US" dirty="0"/>
                        <a:t>1</a:t>
                      </a:r>
                    </a:p>
                  </a:txBody>
                  <a:tcPr/>
                </a:tc>
                <a:tc>
                  <a:txBody>
                    <a:bodyPr/>
                    <a:lstStyle/>
                    <a:p>
                      <a:pPr algn="ctr"/>
                      <a:endParaRPr lang="en-US" dirty="0"/>
                    </a:p>
                  </a:txBody>
                  <a:tcPr/>
                </a:tc>
                <a:tc>
                  <a:txBody>
                    <a:bodyPr/>
                    <a:lstStyle/>
                    <a:p>
                      <a:pPr algn="ctr"/>
                      <a:endParaRPr lang="en-US"/>
                    </a:p>
                  </a:txBody>
                  <a:tcPr/>
                </a:tc>
                <a:extLst>
                  <a:ext uri="{0D108BD9-81ED-4DB2-BD59-A6C34878D82A}">
                    <a16:rowId xmlns:a16="http://schemas.microsoft.com/office/drawing/2014/main" val="2568473031"/>
                  </a:ext>
                </a:extLst>
              </a:tr>
              <a:tr h="370840">
                <a:tc>
                  <a:txBody>
                    <a:bodyPr/>
                    <a:lstStyle/>
                    <a:p>
                      <a:r>
                        <a:rPr lang="en-US" dirty="0"/>
                        <a:t>SAMSON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Raytheon BBN Technologies; Polaris Alpha</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chemeClr val="dk1"/>
                        </a:solidFill>
                        <a:effectLst/>
                        <a:latin typeface="+mn-lt"/>
                        <a:ea typeface="+mn-ea"/>
                        <a:cs typeface="+mn-cs"/>
                      </a:endParaRPr>
                    </a:p>
                  </a:txBody>
                  <a:tcPr/>
                </a:tc>
                <a:tc>
                  <a:txBody>
                    <a:bodyPr/>
                    <a:lstStyle/>
                    <a:p>
                      <a:pPr algn="ctr"/>
                      <a:endParaRPr lang="en-US"/>
                    </a:p>
                  </a:txBody>
                  <a:tcPr/>
                </a:tc>
                <a:tc>
                  <a:txBody>
                    <a:bodyPr/>
                    <a:lstStyle/>
                    <a:p>
                      <a:pPr algn="ctr"/>
                      <a:r>
                        <a:rPr lang="en-US" dirty="0"/>
                        <a:t>7</a:t>
                      </a:r>
                    </a:p>
                  </a:txBody>
                  <a:tcPr/>
                </a:tc>
                <a:tc>
                  <a:txBody>
                    <a:bodyPr/>
                    <a:lstStyle/>
                    <a:p>
                      <a:pPr algn="ctr"/>
                      <a:r>
                        <a:rPr lang="en-US" dirty="0"/>
                        <a:t>6</a:t>
                      </a:r>
                    </a:p>
                  </a:txBody>
                  <a:tcPr/>
                </a:tc>
                <a:extLst>
                  <a:ext uri="{0D108BD9-81ED-4DB2-BD59-A6C34878D82A}">
                    <a16:rowId xmlns:a16="http://schemas.microsoft.com/office/drawing/2014/main" val="1240322701"/>
                  </a:ext>
                </a:extLst>
              </a:tr>
              <a:tr h="370840">
                <a:tc>
                  <a:txBody>
                    <a:bodyPr/>
                    <a:lstStyle/>
                    <a:p>
                      <a:r>
                        <a:rPr lang="en-US" dirty="0"/>
                        <a:t>GAIA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Information Sciences Institute; Columbia University; University of Illinois at Urbana-Champaign; University of Florida; University of Southern California</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8</a:t>
                      </a:r>
                    </a:p>
                  </a:txBody>
                  <a:tcPr/>
                </a:tc>
                <a:tc>
                  <a:txBody>
                    <a:bodyPr/>
                    <a:lstStyle/>
                    <a:p>
                      <a:pPr algn="ctr"/>
                      <a:r>
                        <a:rPr lang="en-US" dirty="0"/>
                        <a:t>2</a:t>
                      </a:r>
                    </a:p>
                  </a:txBody>
                  <a:tcPr/>
                </a:tc>
                <a:tc>
                  <a:txBody>
                    <a:bodyPr/>
                    <a:lstStyle/>
                    <a:p>
                      <a:pPr algn="ctr"/>
                      <a:r>
                        <a:rPr lang="en-US" dirty="0"/>
                        <a:t>4</a:t>
                      </a:r>
                    </a:p>
                  </a:txBody>
                  <a:tcPr/>
                </a:tc>
                <a:tc>
                  <a:txBody>
                    <a:bodyPr/>
                    <a:lstStyle/>
                    <a:p>
                      <a:pPr algn="ctr"/>
                      <a:r>
                        <a:rPr lang="en-US" dirty="0"/>
                        <a:t>9</a:t>
                      </a:r>
                    </a:p>
                  </a:txBody>
                  <a:tcPr/>
                </a:tc>
                <a:extLst>
                  <a:ext uri="{0D108BD9-81ED-4DB2-BD59-A6C34878D82A}">
                    <a16:rowId xmlns:a16="http://schemas.microsoft.com/office/drawing/2014/main" val="3457435525"/>
                  </a:ext>
                </a:extLst>
              </a:tr>
              <a:tr h="370840">
                <a:tc>
                  <a:txBody>
                    <a:bodyPr/>
                    <a:lstStyle/>
                    <a:p>
                      <a:r>
                        <a:rPr lang="en-US" dirty="0"/>
                        <a:t>OPERA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Carnegie Mellon University; USC Information Sciences Institute</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5</a:t>
                      </a:r>
                    </a:p>
                  </a:txBody>
                  <a:tcPr/>
                </a:tc>
                <a:tc>
                  <a:txBody>
                    <a:bodyPr/>
                    <a:lstStyle/>
                    <a:p>
                      <a:pPr algn="ctr"/>
                      <a:r>
                        <a:rPr lang="en-US" dirty="0"/>
                        <a:t>1 </a:t>
                      </a:r>
                    </a:p>
                  </a:txBody>
                  <a:tcPr/>
                </a:tc>
                <a:tc>
                  <a:txBody>
                    <a:bodyPr/>
                    <a:lstStyle/>
                    <a:p>
                      <a:pPr algn="ctr"/>
                      <a:r>
                        <a:rPr lang="en-US" dirty="0"/>
                        <a:t>3</a:t>
                      </a:r>
                    </a:p>
                  </a:txBody>
                  <a:tcPr/>
                </a:tc>
                <a:tc>
                  <a:txBody>
                    <a:bodyPr/>
                    <a:lstStyle/>
                    <a:p>
                      <a:pPr algn="ctr"/>
                      <a:r>
                        <a:rPr lang="en-US" dirty="0"/>
                        <a:t>4</a:t>
                      </a:r>
                    </a:p>
                  </a:txBody>
                  <a:tcPr/>
                </a:tc>
                <a:extLst>
                  <a:ext uri="{0D108BD9-81ED-4DB2-BD59-A6C34878D82A}">
                    <a16:rowId xmlns:a16="http://schemas.microsoft.com/office/drawing/2014/main" val="493574232"/>
                  </a:ext>
                </a:extLst>
              </a:tr>
              <a:tr h="370840">
                <a:tc>
                  <a:txBody>
                    <a:bodyPr/>
                    <a:lstStyle/>
                    <a:p>
                      <a:r>
                        <a:rPr lang="en-US" dirty="0" err="1"/>
                        <a:t>Decomp_JHU_UR</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Johns Hopkins University; University of Rochester</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2</a:t>
                      </a:r>
                    </a:p>
                  </a:txBody>
                  <a:tcPr/>
                </a:tc>
                <a:tc>
                  <a:txBody>
                    <a:bodyPr/>
                    <a:lstStyle/>
                    <a:p>
                      <a:pPr algn="ctr"/>
                      <a:r>
                        <a:rPr lang="en-US" dirty="0"/>
                        <a:t>1</a:t>
                      </a:r>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3238555228"/>
                  </a:ext>
                </a:extLst>
              </a:tr>
              <a:tr h="370840">
                <a:tc>
                  <a:txBody>
                    <a:bodyPr/>
                    <a:lstStyle/>
                    <a:p>
                      <a:r>
                        <a:rPr lang="en-US" dirty="0" err="1"/>
                        <a:t>michigan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University of Michigan</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2</a:t>
                      </a:r>
                    </a:p>
                  </a:txBody>
                  <a:tcPr/>
                </a:tc>
                <a:tc>
                  <a:txBody>
                    <a:bodyPr/>
                    <a:lstStyle/>
                    <a:p>
                      <a:pPr algn="ctr"/>
                      <a:r>
                        <a:rPr lang="en-US" dirty="0"/>
                        <a:t>1</a:t>
                      </a:r>
                    </a:p>
                  </a:txBody>
                  <a:tcPr/>
                </a:tc>
                <a:tc>
                  <a:txBody>
                    <a:bodyPr/>
                    <a:lstStyle/>
                    <a:p>
                      <a:pPr algn="ctr"/>
                      <a:endParaRPr lang="en-US"/>
                    </a:p>
                  </a:txBody>
                  <a:tcPr/>
                </a:tc>
                <a:tc>
                  <a:txBody>
                    <a:bodyPr/>
                    <a:lstStyle/>
                    <a:p>
                      <a:pPr algn="ctr"/>
                      <a:endParaRPr lang="en-US"/>
                    </a:p>
                  </a:txBody>
                  <a:tcPr/>
                </a:tc>
                <a:extLst>
                  <a:ext uri="{0D108BD9-81ED-4DB2-BD59-A6C34878D82A}">
                    <a16:rowId xmlns:a16="http://schemas.microsoft.com/office/drawing/2014/main" val="715755714"/>
                  </a:ext>
                </a:extLst>
              </a:tr>
              <a:tr h="370840">
                <a:tc>
                  <a:txBody>
                    <a:bodyPr/>
                    <a:lstStyle/>
                    <a:p>
                      <a:r>
                        <a:rPr lang="en-US" dirty="0" err="1"/>
                        <a:t>ramfis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University of Colorado at Boulder</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chemeClr val="dk1"/>
                        </a:solidFill>
                        <a:effectLst/>
                        <a:latin typeface="+mn-lt"/>
                        <a:ea typeface="+mn-ea"/>
                        <a:cs typeface="+mn-cs"/>
                      </a:endParaRPr>
                    </a:p>
                  </a:txBody>
                  <a:tcPr/>
                </a:tc>
                <a:tc>
                  <a:txBody>
                    <a:bodyPr/>
                    <a:lstStyle/>
                    <a:p>
                      <a:pPr algn="ctr"/>
                      <a:endParaRPr lang="en-US"/>
                    </a:p>
                  </a:txBody>
                  <a:tcPr/>
                </a:tc>
                <a:tc>
                  <a:txBody>
                    <a:bodyPr/>
                    <a:lstStyle/>
                    <a:p>
                      <a:pPr algn="ctr"/>
                      <a:r>
                        <a:rPr lang="en-US" dirty="0"/>
                        <a:t>8</a:t>
                      </a:r>
                    </a:p>
                  </a:txBody>
                  <a:tcPr/>
                </a:tc>
                <a:tc>
                  <a:txBody>
                    <a:bodyPr/>
                    <a:lstStyle/>
                    <a:p>
                      <a:pPr algn="ctr"/>
                      <a:endParaRPr lang="en-US"/>
                    </a:p>
                  </a:txBody>
                  <a:tcPr/>
                </a:tc>
                <a:extLst>
                  <a:ext uri="{0D108BD9-81ED-4DB2-BD59-A6C34878D82A}">
                    <a16:rowId xmlns:a16="http://schemas.microsoft.com/office/drawing/2014/main" val="2122466508"/>
                  </a:ext>
                </a:extLst>
              </a:tr>
              <a:tr h="370840">
                <a:tc>
                  <a:txBody>
                    <a:bodyPr/>
                    <a:lstStyle/>
                    <a:p>
                      <a:r>
                        <a:rPr lang="en-US" dirty="0" err="1"/>
                        <a:t>Hyperthesis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Pacific Northwest National Laboratory; Georgetown University; American University</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chemeClr val="dk1"/>
                        </a:solidFill>
                        <a:effectLst/>
                        <a:latin typeface="+mn-lt"/>
                        <a:ea typeface="+mn-ea"/>
                        <a:cs typeface="+mn-cs"/>
                      </a:endParaRPr>
                    </a:p>
                  </a:txBody>
                  <a:tcPr/>
                </a:tc>
                <a:tc>
                  <a:txBody>
                    <a:bodyPr/>
                    <a:lstStyle/>
                    <a:p>
                      <a:pPr algn="ctr"/>
                      <a:endParaRPr lang="en-US"/>
                    </a:p>
                  </a:txBody>
                  <a:tcPr/>
                </a:tc>
                <a:tc>
                  <a:txBody>
                    <a:bodyPr/>
                    <a:lstStyle/>
                    <a:p>
                      <a:pPr algn="ctr"/>
                      <a:r>
                        <a:rPr lang="en-US" dirty="0"/>
                        <a:t>4</a:t>
                      </a:r>
                    </a:p>
                  </a:txBody>
                  <a:tcPr/>
                </a:tc>
                <a:tc>
                  <a:txBody>
                    <a:bodyPr/>
                    <a:lstStyle/>
                    <a:p>
                      <a:pPr algn="ctr"/>
                      <a:r>
                        <a:rPr lang="en-US" dirty="0"/>
                        <a:t>13</a:t>
                      </a:r>
                    </a:p>
                  </a:txBody>
                  <a:tcPr/>
                </a:tc>
                <a:extLst>
                  <a:ext uri="{0D108BD9-81ED-4DB2-BD59-A6C34878D82A}">
                    <a16:rowId xmlns:a16="http://schemas.microsoft.com/office/drawing/2014/main" val="137547912"/>
                  </a:ext>
                </a:extLst>
              </a:tr>
              <a:tr h="370840">
                <a:tc>
                  <a:txBody>
                    <a:bodyPr/>
                    <a:lstStyle/>
                    <a:p>
                      <a:r>
                        <a:rPr lang="en-US" dirty="0" err="1"/>
                        <a:t>UTexas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University of Texas at Austin</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i="0" u="none" strike="noStrike" kern="1200" dirty="0">
                        <a:solidFill>
                          <a:schemeClr val="dk1"/>
                        </a:solidFill>
                        <a:effectLst/>
                        <a:latin typeface="+mn-lt"/>
                        <a:ea typeface="+mn-ea"/>
                        <a:cs typeface="+mn-cs"/>
                      </a:endParaRPr>
                    </a:p>
                  </a:txBody>
                  <a:tcPr/>
                </a:tc>
                <a:tc>
                  <a:txBody>
                    <a:bodyPr/>
                    <a:lstStyle/>
                    <a:p>
                      <a:pPr algn="ctr"/>
                      <a:endParaRPr lang="en-US"/>
                    </a:p>
                  </a:txBody>
                  <a:tcPr/>
                </a:tc>
                <a:tc>
                  <a:txBody>
                    <a:bodyPr/>
                    <a:lstStyle/>
                    <a:p>
                      <a:pPr algn="ctr"/>
                      <a:endParaRPr lang="en-US"/>
                    </a:p>
                  </a:txBody>
                  <a:tcPr/>
                </a:tc>
                <a:tc>
                  <a:txBody>
                    <a:bodyPr/>
                    <a:lstStyle/>
                    <a:p>
                      <a:pPr algn="ctr"/>
                      <a:r>
                        <a:rPr lang="en-US" dirty="0"/>
                        <a:t>4</a:t>
                      </a:r>
                    </a:p>
                  </a:txBody>
                  <a:tcPr/>
                </a:tc>
                <a:extLst>
                  <a:ext uri="{0D108BD9-81ED-4DB2-BD59-A6C34878D82A}">
                    <a16:rowId xmlns:a16="http://schemas.microsoft.com/office/drawing/2014/main" val="1566511220"/>
                  </a:ext>
                </a:extLst>
              </a:tr>
              <a:tr h="370840">
                <a:tc>
                  <a:txBody>
                    <a:bodyPr/>
                    <a:lstStyle/>
                    <a:p>
                      <a:r>
                        <a:rPr lang="en-US" dirty="0"/>
                        <a:t>LDC (manual)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kern="1200" dirty="0">
                          <a:solidFill>
                            <a:schemeClr val="dk1"/>
                          </a:solidFill>
                          <a:effectLst/>
                          <a:latin typeface="+mn-lt"/>
                          <a:ea typeface="+mn-ea"/>
                          <a:cs typeface="+mn-cs"/>
                        </a:rPr>
                        <a:t>Linguistic Data Consortium</a:t>
                      </a:r>
                      <a:endParaRPr lang="en-US" sz="1800" b="0" i="0" u="none" strike="noStrike" kern="1200" dirty="0">
                        <a:solidFill>
                          <a:schemeClr val="dk1"/>
                        </a:solidFill>
                        <a:effectLs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chemeClr val="dk1"/>
                          </a:solidFill>
                          <a:effectLst/>
                          <a:latin typeface="+mn-lt"/>
                          <a:ea typeface="+mn-ea"/>
                          <a:cs typeface="+mn-cs"/>
                        </a:rPr>
                        <a:t>2</a:t>
                      </a:r>
                    </a:p>
                  </a:txBody>
                  <a:tcPr/>
                </a:tc>
                <a:tc>
                  <a:txBody>
                    <a:bodyPr/>
                    <a:lstStyle/>
                    <a:p>
                      <a:pPr algn="ctr"/>
                      <a:endParaRPr lang="en-US" dirty="0"/>
                    </a:p>
                  </a:txBody>
                  <a:tcPr/>
                </a:tc>
                <a:tc>
                  <a:txBody>
                    <a:bodyPr/>
                    <a:lstStyle/>
                    <a:p>
                      <a:pPr algn="ctr"/>
                      <a:r>
                        <a:rPr lang="en-US" dirty="0"/>
                        <a:t>2</a:t>
                      </a:r>
                    </a:p>
                  </a:txBody>
                  <a:tcPr/>
                </a:tc>
                <a:tc>
                  <a:txBody>
                    <a:bodyPr/>
                    <a:lstStyle/>
                    <a:p>
                      <a:pPr algn="ctr"/>
                      <a:endParaRPr lang="en-US" dirty="0"/>
                    </a:p>
                  </a:txBody>
                  <a:tcPr/>
                </a:tc>
                <a:extLst>
                  <a:ext uri="{0D108BD9-81ED-4DB2-BD59-A6C34878D82A}">
                    <a16:rowId xmlns:a16="http://schemas.microsoft.com/office/drawing/2014/main" val="850109788"/>
                  </a:ext>
                </a:extLst>
              </a:tr>
            </a:tbl>
          </a:graphicData>
        </a:graphic>
      </p:graphicFrame>
    </p:spTree>
    <p:extLst>
      <p:ext uri="{BB962C8B-B14F-4D97-AF65-F5344CB8AC3E}">
        <p14:creationId xmlns:p14="http://schemas.microsoft.com/office/powerpoint/2010/main" val="3143759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9D8C-93AA-4460-A07F-DEA9D29C2CA5}"/>
              </a:ext>
            </a:extLst>
          </p:cNvPr>
          <p:cNvSpPr>
            <a:spLocks noGrp="1"/>
          </p:cNvSpPr>
          <p:nvPr>
            <p:ph type="title"/>
          </p:nvPr>
        </p:nvSpPr>
        <p:spPr>
          <a:xfrm>
            <a:off x="245660" y="-69038"/>
            <a:ext cx="11750722" cy="1325563"/>
          </a:xfrm>
        </p:spPr>
        <p:txBody>
          <a:bodyPr>
            <a:normAutofit/>
          </a:bodyPr>
          <a:lstStyle/>
          <a:p>
            <a:r>
              <a:rPr lang="en-US" sz="3600" dirty="0"/>
              <a:t>ACTIVE INTERPRETATION OF DISPARATE ALTERNATIVES (AIDA)</a:t>
            </a:r>
            <a:endParaRPr lang="en-US" sz="3600" dirty="0">
              <a:solidFill>
                <a:schemeClr val="tx1"/>
              </a:solidFill>
            </a:endParaRPr>
          </a:p>
        </p:txBody>
      </p:sp>
      <p:sp>
        <p:nvSpPr>
          <p:cNvPr id="3" name="Content Placeholder 2">
            <a:extLst>
              <a:ext uri="{FF2B5EF4-FFF2-40B4-BE49-F238E27FC236}">
                <a16:creationId xmlns:a16="http://schemas.microsoft.com/office/drawing/2014/main" id="{A085E121-4F91-4D38-A893-DB1B1E4EE12E}"/>
              </a:ext>
            </a:extLst>
          </p:cNvPr>
          <p:cNvSpPr>
            <a:spLocks noGrp="1"/>
          </p:cNvSpPr>
          <p:nvPr>
            <p:ph idx="1"/>
          </p:nvPr>
        </p:nvSpPr>
        <p:spPr>
          <a:xfrm>
            <a:off x="545910" y="595373"/>
            <a:ext cx="10799502" cy="4351338"/>
          </a:xfrm>
        </p:spPr>
        <p:txBody>
          <a:bodyPr vert="horz" lIns="91440" tIns="45720" rIns="91440" bIns="45720" rtlCol="0" anchor="t">
            <a:normAutofit/>
          </a:bodyPr>
          <a:lstStyle/>
          <a:p>
            <a:pPr>
              <a:buClr>
                <a:srgbClr val="9E3611"/>
              </a:buClr>
            </a:pPr>
            <a:endParaRPr lang="en-US" dirty="0"/>
          </a:p>
          <a:p>
            <a:pPr>
              <a:buClr>
                <a:srgbClr val="9E3611"/>
              </a:buClr>
            </a:pPr>
            <a:r>
              <a:rPr lang="en-US" sz="2400" dirty="0"/>
              <a:t>Given a scenario (“2015 Russia-Ukraine conflict”) and document stream:</a:t>
            </a:r>
          </a:p>
          <a:p>
            <a:pPr lvl="1">
              <a:buClr>
                <a:srgbClr val="9E3611"/>
              </a:buClr>
            </a:pPr>
            <a:r>
              <a:rPr lang="en-US" dirty="0"/>
              <a:t>TA1 outputs all Knowledge Elements (entity, relation, event, etc., defined in the ontology) in the documents, including alternative interpretations</a:t>
            </a:r>
          </a:p>
          <a:p>
            <a:pPr lvl="1">
              <a:buClr>
                <a:srgbClr val="9E3611"/>
              </a:buClr>
            </a:pPr>
            <a:r>
              <a:rPr lang="en-US" dirty="0"/>
              <a:t>TA2 fuses KEs from TA1 into the TA2 KB, maintaining alternative interpretations</a:t>
            </a:r>
          </a:p>
          <a:p>
            <a:pPr lvl="1">
              <a:buClr>
                <a:srgbClr val="9E3611"/>
              </a:buClr>
            </a:pPr>
            <a:r>
              <a:rPr lang="en-US" dirty="0"/>
              <a:t>TA3 constructs internally consistent hypotheses (partial KBs) from TA2 KB</a:t>
            </a:r>
          </a:p>
        </p:txBody>
      </p:sp>
      <p:pic>
        <p:nvPicPr>
          <p:cNvPr id="4" name="Picture 4" descr="aida_framework.jpg">
            <a:extLst>
              <a:ext uri="{FF2B5EF4-FFF2-40B4-BE49-F238E27FC236}">
                <a16:creationId xmlns:a16="http://schemas.microsoft.com/office/drawing/2014/main" id="{1F2E4CD2-E67A-4E1C-A656-BE6FF9E18306}"/>
              </a:ext>
            </a:extLst>
          </p:cNvPr>
          <p:cNvPicPr>
            <a:picLocks noChangeAspect="1"/>
          </p:cNvPicPr>
          <p:nvPr/>
        </p:nvPicPr>
        <p:blipFill>
          <a:blip r:embed="rId3"/>
          <a:stretch>
            <a:fillRect/>
          </a:stretch>
        </p:blipFill>
        <p:spPr>
          <a:xfrm>
            <a:off x="1249565" y="3295650"/>
            <a:ext cx="9705114" cy="3302122"/>
          </a:xfrm>
          <a:prstGeom prst="rect">
            <a:avLst/>
          </a:prstGeom>
        </p:spPr>
      </p:pic>
      <p:sp>
        <p:nvSpPr>
          <p:cNvPr id="5" name="TextBox 4"/>
          <p:cNvSpPr txBox="1"/>
          <p:nvPr/>
        </p:nvSpPr>
        <p:spPr>
          <a:xfrm>
            <a:off x="3294148" y="6488668"/>
            <a:ext cx="5923128" cy="369332"/>
          </a:xfrm>
          <a:prstGeom prst="rect">
            <a:avLst/>
          </a:prstGeom>
          <a:noFill/>
        </p:spPr>
        <p:txBody>
          <a:bodyPr wrap="square" rtlCol="0">
            <a:spAutoFit/>
          </a:bodyPr>
          <a:lstStyle/>
          <a:p>
            <a:r>
              <a:rPr lang="en-US" dirty="0"/>
              <a:t>TA1                                        TA2                                        TA3</a:t>
            </a:r>
          </a:p>
        </p:txBody>
      </p:sp>
    </p:spTree>
    <p:extLst>
      <p:ext uri="{BB962C8B-B14F-4D97-AF65-F5344CB8AC3E}">
        <p14:creationId xmlns:p14="http://schemas.microsoft.com/office/powerpoint/2010/main" val="150863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TA1 Evaluation Results</a:t>
            </a:r>
          </a:p>
        </p:txBody>
      </p:sp>
      <p:sp>
        <p:nvSpPr>
          <p:cNvPr id="3" name="Content Placeholder 2"/>
          <p:cNvSpPr>
            <a:spLocks noGrp="1"/>
          </p:cNvSpPr>
          <p:nvPr>
            <p:ph idx="1"/>
          </p:nvPr>
        </p:nvSpPr>
        <p:spPr/>
        <p:txBody>
          <a:bodyPr>
            <a:normAutofit/>
          </a:bodyPr>
          <a:lstStyle/>
          <a:p>
            <a:pPr lvl="0"/>
            <a:r>
              <a:rPr lang="en-US" dirty="0"/>
              <a:t>TA1 Class (TREC-MAP):</a:t>
            </a:r>
          </a:p>
          <a:p>
            <a:pPr lvl="1"/>
            <a:r>
              <a:rPr lang="en-US" dirty="0"/>
              <a:t>Best: 	0.4773</a:t>
            </a:r>
          </a:p>
          <a:p>
            <a:pPr lvl="1"/>
            <a:r>
              <a:rPr lang="en-US" dirty="0"/>
              <a:t>Median: 	0.3278</a:t>
            </a:r>
          </a:p>
          <a:p>
            <a:pPr marL="457200" lvl="1" indent="0">
              <a:buNone/>
            </a:pPr>
            <a:endParaRPr lang="en-US" dirty="0"/>
          </a:p>
          <a:p>
            <a:pPr lvl="0"/>
            <a:r>
              <a:rPr lang="en-US" dirty="0"/>
              <a:t>TA1 Graph (P/R/F1):</a:t>
            </a:r>
          </a:p>
          <a:p>
            <a:pPr lvl="1"/>
            <a:r>
              <a:rPr lang="en-US" dirty="0"/>
              <a:t>LDC_1: 	0.9045	  0.4859	    </a:t>
            </a:r>
            <a:r>
              <a:rPr lang="en-US" b="1" dirty="0"/>
              <a:t>0.6322</a:t>
            </a:r>
          </a:p>
          <a:p>
            <a:pPr lvl="1"/>
            <a:r>
              <a:rPr lang="en-US" dirty="0"/>
              <a:t>LDC_2: 	0.9134 	  0.4457    </a:t>
            </a:r>
            <a:r>
              <a:rPr lang="en-US" b="1" dirty="0"/>
              <a:t>0.5991</a:t>
            </a:r>
          </a:p>
          <a:p>
            <a:pPr lvl="1"/>
            <a:r>
              <a:rPr lang="en-US" dirty="0"/>
              <a:t>Best: 	0.4715 	  0.2163    </a:t>
            </a:r>
            <a:r>
              <a:rPr lang="en-US" b="1" dirty="0"/>
              <a:t>0.2966</a:t>
            </a:r>
          </a:p>
          <a:p>
            <a:pPr lvl="1"/>
            <a:r>
              <a:rPr lang="en-US" dirty="0"/>
              <a:t>Median: 	0.3605 	  0.0533    </a:t>
            </a:r>
            <a:r>
              <a:rPr lang="en-US" b="1" dirty="0"/>
              <a:t>0.0929</a:t>
            </a:r>
          </a:p>
          <a:p>
            <a:pPr lvl="1"/>
            <a:endParaRPr lang="en-US" dirty="0"/>
          </a:p>
          <a:p>
            <a:pPr lvl="1"/>
            <a:endParaRPr lang="en-US" dirty="0"/>
          </a:p>
        </p:txBody>
      </p:sp>
    </p:spTree>
    <p:extLst>
      <p:ext uri="{BB962C8B-B14F-4D97-AF65-F5344CB8AC3E}">
        <p14:creationId xmlns:p14="http://schemas.microsoft.com/office/powerpoint/2010/main" val="3142604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TA2 Evaluation Results</a:t>
            </a:r>
          </a:p>
        </p:txBody>
      </p:sp>
      <p:sp>
        <p:nvSpPr>
          <p:cNvPr id="3" name="Content Placeholder 2"/>
          <p:cNvSpPr>
            <a:spLocks noGrp="1"/>
          </p:cNvSpPr>
          <p:nvPr>
            <p:ph idx="1"/>
          </p:nvPr>
        </p:nvSpPr>
        <p:spPr/>
        <p:txBody>
          <a:bodyPr>
            <a:normAutofit fontScale="92500" lnSpcReduction="10000"/>
          </a:bodyPr>
          <a:lstStyle/>
          <a:p>
            <a:pPr lvl="0"/>
            <a:r>
              <a:rPr lang="en-US" dirty="0"/>
              <a:t>TA2 Zero-hop (Best-MAP Worst-MAP </a:t>
            </a:r>
            <a:r>
              <a:rPr lang="en-US" b="1" dirty="0"/>
              <a:t>TREC-MAP</a:t>
            </a:r>
            <a:r>
              <a:rPr lang="en-US" dirty="0"/>
              <a:t>)</a:t>
            </a:r>
          </a:p>
          <a:p>
            <a:pPr lvl="1"/>
            <a:r>
              <a:rPr lang="en-US" dirty="0"/>
              <a:t>Best:	 	0.3247 	  0.3201    </a:t>
            </a:r>
            <a:r>
              <a:rPr lang="en-US" b="1" dirty="0"/>
              <a:t>0.3230</a:t>
            </a:r>
          </a:p>
          <a:p>
            <a:pPr lvl="1"/>
            <a:r>
              <a:rPr lang="en-US" dirty="0"/>
              <a:t>Median:		0.3199 	  0.1934    </a:t>
            </a:r>
            <a:r>
              <a:rPr lang="en-US" b="1" dirty="0"/>
              <a:t>0.2456</a:t>
            </a:r>
          </a:p>
          <a:p>
            <a:pPr marL="0" lvl="0" indent="0">
              <a:buNone/>
            </a:pPr>
            <a:endParaRPr lang="en-US" dirty="0"/>
          </a:p>
          <a:p>
            <a:pPr lvl="0"/>
            <a:r>
              <a:rPr lang="en-US" dirty="0"/>
              <a:t>TA2 Graph (P/R/F1)</a:t>
            </a:r>
          </a:p>
          <a:p>
            <a:pPr lvl="1"/>
            <a:r>
              <a:rPr lang="en-US" dirty="0"/>
              <a:t>LDC_1: 		0.5932 	  0.4449    </a:t>
            </a:r>
            <a:r>
              <a:rPr lang="en-US" b="1" dirty="0"/>
              <a:t>0.5085</a:t>
            </a:r>
          </a:p>
          <a:p>
            <a:pPr lvl="1"/>
            <a:r>
              <a:rPr lang="en-US" dirty="0"/>
              <a:t>LDC_2: 		0.5936 	  0.4301    </a:t>
            </a:r>
            <a:r>
              <a:rPr lang="en-US" b="1" dirty="0"/>
              <a:t>0.4988</a:t>
            </a:r>
          </a:p>
          <a:p>
            <a:pPr lvl="1"/>
            <a:r>
              <a:rPr lang="en-US" dirty="0"/>
              <a:t>Best:		0.4935 	  0.1610    </a:t>
            </a:r>
            <a:r>
              <a:rPr lang="en-US" b="1" dirty="0"/>
              <a:t>0.2428</a:t>
            </a:r>
          </a:p>
          <a:p>
            <a:pPr lvl="1"/>
            <a:r>
              <a:rPr lang="en-US" dirty="0"/>
              <a:t>Median:		0.3727 	  0.0869    </a:t>
            </a:r>
            <a:r>
              <a:rPr lang="en-US" b="1" dirty="0"/>
              <a:t>0.1409</a:t>
            </a:r>
          </a:p>
          <a:p>
            <a:pPr lvl="1"/>
            <a:endParaRPr lang="en-US" dirty="0"/>
          </a:p>
          <a:p>
            <a:pPr lvl="1"/>
            <a:r>
              <a:rPr lang="en-US" dirty="0"/>
              <a:t>Low Precision for manual run because LDC KB ID in annotations (matching query) may differ from LDC assessment of equivalence class for the same entity mention.</a:t>
            </a:r>
          </a:p>
        </p:txBody>
      </p:sp>
    </p:spTree>
    <p:extLst>
      <p:ext uri="{BB962C8B-B14F-4D97-AF65-F5344CB8AC3E}">
        <p14:creationId xmlns:p14="http://schemas.microsoft.com/office/powerpoint/2010/main" val="1151727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TA3 Evaluation Results</a:t>
            </a:r>
          </a:p>
        </p:txBody>
      </p:sp>
      <p:sp>
        <p:nvSpPr>
          <p:cNvPr id="3" name="Content Placeholder 2"/>
          <p:cNvSpPr>
            <a:spLocks noGrp="1"/>
          </p:cNvSpPr>
          <p:nvPr>
            <p:ph idx="1"/>
          </p:nvPr>
        </p:nvSpPr>
        <p:spPr/>
        <p:txBody>
          <a:bodyPr>
            <a:normAutofit/>
          </a:bodyPr>
          <a:lstStyle/>
          <a:p>
            <a:pPr lvl="0"/>
            <a:endParaRPr lang="en-US" dirty="0"/>
          </a:p>
        </p:txBody>
      </p:sp>
      <p:graphicFrame>
        <p:nvGraphicFramePr>
          <p:cNvPr id="7" name="Table 6">
            <a:extLst>
              <a:ext uri="{FF2B5EF4-FFF2-40B4-BE49-F238E27FC236}">
                <a16:creationId xmlns:a16="http://schemas.microsoft.com/office/drawing/2014/main" id="{165E8C06-7078-1449-B24C-94E43FC883F1}"/>
              </a:ext>
            </a:extLst>
          </p:cNvPr>
          <p:cNvGraphicFramePr>
            <a:graphicFrameLocks noGrp="1"/>
          </p:cNvGraphicFramePr>
          <p:nvPr>
            <p:extLst>
              <p:ext uri="{D42A27DB-BD31-4B8C-83A1-F6EECF244321}">
                <p14:modId xmlns:p14="http://schemas.microsoft.com/office/powerpoint/2010/main" val="1691467116"/>
              </p:ext>
            </p:extLst>
          </p:nvPr>
        </p:nvGraphicFramePr>
        <p:xfrm>
          <a:off x="943896" y="1825625"/>
          <a:ext cx="10515600" cy="3606800"/>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3250260071"/>
                    </a:ext>
                  </a:extLst>
                </a:gridCol>
                <a:gridCol w="1314450">
                  <a:extLst>
                    <a:ext uri="{9D8B030D-6E8A-4147-A177-3AD203B41FA5}">
                      <a16:colId xmlns:a16="http://schemas.microsoft.com/office/drawing/2014/main" val="2123205934"/>
                    </a:ext>
                  </a:extLst>
                </a:gridCol>
                <a:gridCol w="1314450">
                  <a:extLst>
                    <a:ext uri="{9D8B030D-6E8A-4147-A177-3AD203B41FA5}">
                      <a16:colId xmlns:a16="http://schemas.microsoft.com/office/drawing/2014/main" val="2479718393"/>
                    </a:ext>
                  </a:extLst>
                </a:gridCol>
                <a:gridCol w="1314450">
                  <a:extLst>
                    <a:ext uri="{9D8B030D-6E8A-4147-A177-3AD203B41FA5}">
                      <a16:colId xmlns:a16="http://schemas.microsoft.com/office/drawing/2014/main" val="3794020436"/>
                    </a:ext>
                  </a:extLst>
                </a:gridCol>
                <a:gridCol w="1314450">
                  <a:extLst>
                    <a:ext uri="{9D8B030D-6E8A-4147-A177-3AD203B41FA5}">
                      <a16:colId xmlns:a16="http://schemas.microsoft.com/office/drawing/2014/main" val="2920211447"/>
                    </a:ext>
                  </a:extLst>
                </a:gridCol>
                <a:gridCol w="1314450">
                  <a:extLst>
                    <a:ext uri="{9D8B030D-6E8A-4147-A177-3AD203B41FA5}">
                      <a16:colId xmlns:a16="http://schemas.microsoft.com/office/drawing/2014/main" val="1736716077"/>
                    </a:ext>
                  </a:extLst>
                </a:gridCol>
                <a:gridCol w="1314450">
                  <a:extLst>
                    <a:ext uri="{9D8B030D-6E8A-4147-A177-3AD203B41FA5}">
                      <a16:colId xmlns:a16="http://schemas.microsoft.com/office/drawing/2014/main" val="724587483"/>
                    </a:ext>
                  </a:extLst>
                </a:gridCol>
                <a:gridCol w="1314450">
                  <a:extLst>
                    <a:ext uri="{9D8B030D-6E8A-4147-A177-3AD203B41FA5}">
                      <a16:colId xmlns:a16="http://schemas.microsoft.com/office/drawing/2014/main" val="1065629285"/>
                    </a:ext>
                  </a:extLst>
                </a:gridCol>
              </a:tblGrid>
              <a:tr h="370840">
                <a:tc>
                  <a:txBody>
                    <a:bodyPr/>
                    <a:lstStyle/>
                    <a:p>
                      <a:r>
                        <a:rPr lang="en-US" dirty="0"/>
                        <a:t>Topic</a:t>
                      </a:r>
                    </a:p>
                  </a:txBody>
                  <a:tcPr/>
                </a:tc>
                <a:tc>
                  <a:txBody>
                    <a:bodyPr/>
                    <a:lstStyle/>
                    <a:p>
                      <a:endParaRPr lang="en-US" dirty="0"/>
                    </a:p>
                  </a:txBody>
                  <a:tcPr/>
                </a:tc>
                <a:tc>
                  <a:txBody>
                    <a:bodyPr/>
                    <a:lstStyle/>
                    <a:p>
                      <a:r>
                        <a:rPr lang="en-US" dirty="0"/>
                        <a:t>Correctness</a:t>
                      </a:r>
                    </a:p>
                  </a:txBody>
                  <a:tcPr/>
                </a:tc>
                <a:tc>
                  <a:txBody>
                    <a:bodyPr/>
                    <a:lstStyle/>
                    <a:p>
                      <a:r>
                        <a:rPr lang="en-US" dirty="0"/>
                        <a:t>Coherence (Edge)</a:t>
                      </a:r>
                    </a:p>
                  </a:txBody>
                  <a:tcPr/>
                </a:tc>
                <a:tc>
                  <a:txBody>
                    <a:bodyPr/>
                    <a:lstStyle/>
                    <a:p>
                      <a:r>
                        <a:rPr lang="en-US" dirty="0"/>
                        <a:t>Coherence (KE)</a:t>
                      </a:r>
                    </a:p>
                  </a:txBody>
                  <a:tcPr/>
                </a:tc>
                <a:tc>
                  <a:txBody>
                    <a:bodyPr/>
                    <a:lstStyle/>
                    <a:p>
                      <a:r>
                        <a:rPr lang="en-US" dirty="0"/>
                        <a:t>Relevance (Strict</a:t>
                      </a:r>
                    </a:p>
                  </a:txBody>
                  <a:tcPr/>
                </a:tc>
                <a:tc>
                  <a:txBody>
                    <a:bodyPr/>
                    <a:lstStyle/>
                    <a:p>
                      <a:r>
                        <a:rPr lang="en-US" dirty="0"/>
                        <a:t>Relevance (Lenient)</a:t>
                      </a:r>
                    </a:p>
                  </a:txBody>
                  <a:tcPr/>
                </a:tc>
                <a:tc>
                  <a:txBody>
                    <a:bodyPr/>
                    <a:lstStyle/>
                    <a:p>
                      <a:r>
                        <a:rPr lang="en-US" dirty="0"/>
                        <a:t>Coverage</a:t>
                      </a:r>
                    </a:p>
                  </a:txBody>
                  <a:tcPr/>
                </a:tc>
                <a:extLst>
                  <a:ext uri="{0D108BD9-81ED-4DB2-BD59-A6C34878D82A}">
                    <a16:rowId xmlns:a16="http://schemas.microsoft.com/office/drawing/2014/main" val="2315053290"/>
                  </a:ext>
                </a:extLst>
              </a:tr>
              <a:tr h="370840">
                <a:tc>
                  <a:txBody>
                    <a:bodyPr/>
                    <a:lstStyle/>
                    <a:p>
                      <a:r>
                        <a:rPr lang="en-US" dirty="0"/>
                        <a:t>E101</a:t>
                      </a:r>
                    </a:p>
                  </a:txBody>
                  <a:tcPr/>
                </a:tc>
                <a:tc>
                  <a:txBody>
                    <a:bodyPr/>
                    <a:lstStyle/>
                    <a:p>
                      <a:r>
                        <a:rPr lang="en-US" dirty="0"/>
                        <a:t>Best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0.5428</a:t>
                      </a:r>
                      <a:endParaRPr lang="en-US" dirty="0"/>
                    </a:p>
                  </a:txBody>
                  <a:tcPr/>
                </a:tc>
                <a:tc>
                  <a:txBody>
                    <a:bodyPr/>
                    <a:lstStyle/>
                    <a:p>
                      <a:r>
                        <a:rPr lang="en-US" sz="1800" kern="1200" dirty="0">
                          <a:solidFill>
                            <a:schemeClr val="dk1"/>
                          </a:solidFill>
                          <a:effectLst/>
                          <a:latin typeface="+mn-lt"/>
                          <a:ea typeface="+mn-ea"/>
                          <a:cs typeface="+mn-cs"/>
                        </a:rPr>
                        <a:t>0.5709</a:t>
                      </a:r>
                      <a:endParaRPr lang="en-US" dirty="0"/>
                    </a:p>
                  </a:txBody>
                  <a:tcPr/>
                </a:tc>
                <a:tc>
                  <a:txBody>
                    <a:bodyPr/>
                    <a:lstStyle/>
                    <a:p>
                      <a:r>
                        <a:rPr lang="en-US" sz="1800" kern="1200" dirty="0">
                          <a:solidFill>
                            <a:schemeClr val="dk1"/>
                          </a:solidFill>
                          <a:effectLst/>
                          <a:latin typeface="+mn-lt"/>
                          <a:ea typeface="+mn-ea"/>
                          <a:cs typeface="+mn-cs"/>
                        </a:rPr>
                        <a:t>0.7771</a:t>
                      </a:r>
                      <a:endParaRPr lang="en-US" dirty="0"/>
                    </a:p>
                  </a:txBody>
                  <a:tcPr/>
                </a:tc>
                <a:tc>
                  <a:txBody>
                    <a:bodyPr/>
                    <a:lstStyle/>
                    <a:p>
                      <a:r>
                        <a:rPr lang="en-US" sz="1800" kern="1200" dirty="0">
                          <a:solidFill>
                            <a:schemeClr val="dk1"/>
                          </a:solidFill>
                          <a:effectLst/>
                          <a:latin typeface="+mn-lt"/>
                          <a:ea typeface="+mn-ea"/>
                          <a:cs typeface="+mn-cs"/>
                        </a:rPr>
                        <a:t>0.3286</a:t>
                      </a:r>
                      <a:endParaRPr lang="en-US" dirty="0"/>
                    </a:p>
                  </a:txBody>
                  <a:tcPr/>
                </a:tc>
                <a:tc>
                  <a:txBody>
                    <a:bodyPr/>
                    <a:lstStyle/>
                    <a:p>
                      <a:r>
                        <a:rPr lang="en-US" sz="1800" kern="1200" dirty="0">
                          <a:solidFill>
                            <a:schemeClr val="dk1"/>
                          </a:solidFill>
                          <a:effectLst/>
                          <a:latin typeface="+mn-lt"/>
                          <a:ea typeface="+mn-ea"/>
                          <a:cs typeface="+mn-cs"/>
                        </a:rPr>
                        <a:t>0.7771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0.0238</a:t>
                      </a:r>
                    </a:p>
                  </a:txBody>
                  <a:tcPr/>
                </a:tc>
                <a:extLst>
                  <a:ext uri="{0D108BD9-81ED-4DB2-BD59-A6C34878D82A}">
                    <a16:rowId xmlns:a16="http://schemas.microsoft.com/office/drawing/2014/main" val="3784839990"/>
                  </a:ext>
                </a:extLst>
              </a:tr>
              <a:tr h="370840">
                <a:tc>
                  <a:txBody>
                    <a:bodyPr/>
                    <a:lstStyle/>
                    <a:p>
                      <a:endParaRPr lang="en-US"/>
                    </a:p>
                  </a:txBody>
                  <a:tcPr/>
                </a:tc>
                <a:tc>
                  <a:txBody>
                    <a:bodyPr/>
                    <a:lstStyle/>
                    <a:p>
                      <a:r>
                        <a:rPr lang="en-US" dirty="0"/>
                        <a:t>Med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0.6667</a:t>
                      </a:r>
                      <a:endParaRPr lang="en-US" dirty="0"/>
                    </a:p>
                  </a:txBody>
                  <a:tcPr/>
                </a:tc>
                <a:tc>
                  <a:txBody>
                    <a:bodyPr/>
                    <a:lstStyle/>
                    <a:p>
                      <a:r>
                        <a:rPr lang="en-US" sz="1800" kern="1200" dirty="0">
                          <a:solidFill>
                            <a:schemeClr val="dk1"/>
                          </a:solidFill>
                          <a:effectLst/>
                          <a:latin typeface="+mn-lt"/>
                          <a:ea typeface="+mn-ea"/>
                          <a:cs typeface="+mn-cs"/>
                        </a:rPr>
                        <a:t>0.6667</a:t>
                      </a:r>
                      <a:endParaRPr lang="en-US" dirty="0"/>
                    </a:p>
                  </a:txBody>
                  <a:tcPr/>
                </a:tc>
                <a:tc>
                  <a:txBody>
                    <a:bodyPr/>
                    <a:lstStyle/>
                    <a:p>
                      <a:r>
                        <a:rPr lang="en-US" sz="1800" kern="1200" dirty="0">
                          <a:solidFill>
                            <a:schemeClr val="dk1"/>
                          </a:solidFill>
                          <a:effectLst/>
                          <a:latin typeface="+mn-lt"/>
                          <a:ea typeface="+mn-ea"/>
                          <a:cs typeface="+mn-cs"/>
                        </a:rPr>
                        <a:t>0.6667</a:t>
                      </a:r>
                      <a:endParaRPr lang="en-US" dirty="0"/>
                    </a:p>
                  </a:txBody>
                  <a:tcPr/>
                </a:tc>
                <a:tc>
                  <a:txBody>
                    <a:bodyPr/>
                    <a:lstStyle/>
                    <a:p>
                      <a:r>
                        <a:rPr lang="en-US" sz="1800" kern="1200" dirty="0">
                          <a:solidFill>
                            <a:schemeClr val="dk1"/>
                          </a:solidFill>
                          <a:effectLst/>
                          <a:latin typeface="+mn-lt"/>
                          <a:ea typeface="+mn-ea"/>
                          <a:cs typeface="+mn-cs"/>
                        </a:rPr>
                        <a:t>0.6667</a:t>
                      </a:r>
                      <a:endParaRPr lang="en-US" dirty="0"/>
                    </a:p>
                  </a:txBody>
                  <a:tcPr/>
                </a:tc>
                <a:tc>
                  <a:txBody>
                    <a:bodyPr/>
                    <a:lstStyle/>
                    <a:p>
                      <a:r>
                        <a:rPr lang="en-US" sz="1800" kern="1200" dirty="0">
                          <a:solidFill>
                            <a:schemeClr val="dk1"/>
                          </a:solidFill>
                          <a:effectLst/>
                          <a:latin typeface="+mn-lt"/>
                          <a:ea typeface="+mn-ea"/>
                          <a:cs typeface="+mn-cs"/>
                        </a:rPr>
                        <a:t>0.6667</a:t>
                      </a:r>
                      <a:endParaRPr lang="en-US" dirty="0"/>
                    </a:p>
                  </a:txBody>
                  <a:tcPr/>
                </a:tc>
                <a:tc>
                  <a:txBody>
                    <a:bodyPr/>
                    <a:lstStyle/>
                    <a:p>
                      <a:r>
                        <a:rPr lang="en-US" sz="1800" kern="1200" dirty="0">
                          <a:solidFill>
                            <a:schemeClr val="dk1"/>
                          </a:solidFill>
                          <a:effectLst/>
                          <a:latin typeface="+mn-lt"/>
                          <a:ea typeface="+mn-ea"/>
                          <a:cs typeface="+mn-cs"/>
                        </a:rPr>
                        <a:t>0.0026</a:t>
                      </a:r>
                      <a:endParaRPr lang="en-US" dirty="0"/>
                    </a:p>
                  </a:txBody>
                  <a:tcPr/>
                </a:tc>
                <a:extLst>
                  <a:ext uri="{0D108BD9-81ED-4DB2-BD59-A6C34878D82A}">
                    <a16:rowId xmlns:a16="http://schemas.microsoft.com/office/drawing/2014/main" val="718351424"/>
                  </a:ext>
                </a:extLst>
              </a:tr>
              <a:tr h="370840">
                <a:tc>
                  <a:txBody>
                    <a:bodyPr/>
                    <a:lstStyle/>
                    <a:p>
                      <a:r>
                        <a:rPr lang="en-US" dirty="0"/>
                        <a:t>E102</a:t>
                      </a:r>
                    </a:p>
                  </a:txBody>
                  <a:tcPr/>
                </a:tc>
                <a:tc>
                  <a:txBody>
                    <a:bodyPr/>
                    <a:lstStyle/>
                    <a:p>
                      <a:r>
                        <a:rPr lang="en-US" dirty="0"/>
                        <a:t>Best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0.7017</a:t>
                      </a:r>
                      <a:endParaRPr lang="en-US" dirty="0"/>
                    </a:p>
                  </a:txBody>
                  <a:tcPr/>
                </a:tc>
                <a:tc>
                  <a:txBody>
                    <a:bodyPr/>
                    <a:lstStyle/>
                    <a:p>
                      <a:r>
                        <a:rPr lang="en-US" sz="1800" kern="1200" dirty="0">
                          <a:solidFill>
                            <a:schemeClr val="dk1"/>
                          </a:solidFill>
                          <a:effectLst/>
                          <a:latin typeface="+mn-lt"/>
                          <a:ea typeface="+mn-ea"/>
                          <a:cs typeface="+mn-cs"/>
                        </a:rPr>
                        <a:t>0.7062</a:t>
                      </a:r>
                      <a:endParaRPr lang="en-US" dirty="0"/>
                    </a:p>
                  </a:txBody>
                  <a:tcPr/>
                </a:tc>
                <a:tc>
                  <a:txBody>
                    <a:bodyPr/>
                    <a:lstStyle/>
                    <a:p>
                      <a:r>
                        <a:rPr lang="en-US" sz="1800" kern="1200" dirty="0">
                          <a:solidFill>
                            <a:schemeClr val="dk1"/>
                          </a:solidFill>
                          <a:effectLst/>
                          <a:latin typeface="+mn-lt"/>
                          <a:ea typeface="+mn-ea"/>
                          <a:cs typeface="+mn-cs"/>
                        </a:rPr>
                        <a:t>0.8767</a:t>
                      </a:r>
                      <a:endParaRPr lang="en-US" dirty="0"/>
                    </a:p>
                  </a:txBody>
                  <a:tcPr/>
                </a:tc>
                <a:tc>
                  <a:txBody>
                    <a:bodyPr/>
                    <a:lstStyle/>
                    <a:p>
                      <a:r>
                        <a:rPr lang="en-US" sz="1800" kern="1200" dirty="0">
                          <a:solidFill>
                            <a:schemeClr val="dk1"/>
                          </a:solidFill>
                          <a:effectLst/>
                          <a:latin typeface="+mn-lt"/>
                          <a:ea typeface="+mn-ea"/>
                          <a:cs typeface="+mn-cs"/>
                        </a:rPr>
                        <a:t>0.2989</a:t>
                      </a:r>
                      <a:endParaRPr lang="en-US" dirty="0"/>
                    </a:p>
                  </a:txBody>
                  <a:tcPr/>
                </a:tc>
                <a:tc>
                  <a:txBody>
                    <a:bodyPr/>
                    <a:lstStyle/>
                    <a:p>
                      <a:r>
                        <a:rPr lang="en-US" sz="1800" kern="1200" dirty="0">
                          <a:solidFill>
                            <a:schemeClr val="dk1"/>
                          </a:solidFill>
                          <a:effectLst/>
                          <a:latin typeface="+mn-lt"/>
                          <a:ea typeface="+mn-ea"/>
                          <a:cs typeface="+mn-cs"/>
                        </a:rPr>
                        <a:t>0.8767</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0.0325</a:t>
                      </a:r>
                    </a:p>
                  </a:txBody>
                  <a:tcPr/>
                </a:tc>
                <a:extLst>
                  <a:ext uri="{0D108BD9-81ED-4DB2-BD59-A6C34878D82A}">
                    <a16:rowId xmlns:a16="http://schemas.microsoft.com/office/drawing/2014/main" val="2598259950"/>
                  </a:ext>
                </a:extLst>
              </a:tr>
              <a:tr h="370840">
                <a:tc>
                  <a:txBody>
                    <a:bodyPr/>
                    <a:lstStyle/>
                    <a:p>
                      <a:endParaRPr lang="en-US"/>
                    </a:p>
                  </a:txBody>
                  <a:tcPr/>
                </a:tc>
                <a:tc>
                  <a:txBody>
                    <a:bodyPr/>
                    <a:lstStyle/>
                    <a:p>
                      <a:r>
                        <a:rPr lang="en-US" dirty="0"/>
                        <a:t>Med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0.7928</a:t>
                      </a:r>
                      <a:endParaRPr lang="en-US" dirty="0"/>
                    </a:p>
                  </a:txBody>
                  <a:tcPr/>
                </a:tc>
                <a:tc>
                  <a:txBody>
                    <a:bodyPr/>
                    <a:lstStyle/>
                    <a:p>
                      <a:r>
                        <a:rPr lang="en-US" sz="1800" kern="1200" dirty="0">
                          <a:solidFill>
                            <a:schemeClr val="dk1"/>
                          </a:solidFill>
                          <a:effectLst/>
                          <a:latin typeface="+mn-lt"/>
                          <a:ea typeface="+mn-ea"/>
                          <a:cs typeface="+mn-cs"/>
                        </a:rPr>
                        <a:t>0.8205</a:t>
                      </a:r>
                      <a:endParaRPr lang="en-US" dirty="0"/>
                    </a:p>
                  </a:txBody>
                  <a:tcPr/>
                </a:tc>
                <a:tc>
                  <a:txBody>
                    <a:bodyPr/>
                    <a:lstStyle/>
                    <a:p>
                      <a:r>
                        <a:rPr lang="en-US" sz="1800" kern="1200" dirty="0">
                          <a:solidFill>
                            <a:schemeClr val="dk1"/>
                          </a:solidFill>
                          <a:effectLst/>
                          <a:latin typeface="+mn-lt"/>
                          <a:ea typeface="+mn-ea"/>
                          <a:cs typeface="+mn-cs"/>
                        </a:rPr>
                        <a:t>0.9311</a:t>
                      </a:r>
                      <a:endParaRPr lang="en-US" dirty="0"/>
                    </a:p>
                  </a:txBody>
                  <a:tcPr/>
                </a:tc>
                <a:tc>
                  <a:txBody>
                    <a:bodyPr/>
                    <a:lstStyle/>
                    <a:p>
                      <a:r>
                        <a:rPr lang="en-US" sz="1800" kern="1200" dirty="0">
                          <a:solidFill>
                            <a:schemeClr val="dk1"/>
                          </a:solidFill>
                          <a:effectLst/>
                          <a:latin typeface="+mn-lt"/>
                          <a:ea typeface="+mn-ea"/>
                          <a:cs typeface="+mn-cs"/>
                        </a:rPr>
                        <a:t>0.8237</a:t>
                      </a:r>
                      <a:endParaRPr lang="en-US" dirty="0"/>
                    </a:p>
                  </a:txBody>
                  <a:tcPr/>
                </a:tc>
                <a:tc>
                  <a:txBody>
                    <a:bodyPr/>
                    <a:lstStyle/>
                    <a:p>
                      <a:r>
                        <a:rPr lang="en-US" sz="1800" kern="1200" dirty="0">
                          <a:solidFill>
                            <a:schemeClr val="dk1"/>
                          </a:solidFill>
                          <a:effectLst/>
                          <a:latin typeface="+mn-lt"/>
                          <a:ea typeface="+mn-ea"/>
                          <a:cs typeface="+mn-cs"/>
                        </a:rPr>
                        <a:t>0.9349</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0.0208</a:t>
                      </a:r>
                    </a:p>
                  </a:txBody>
                  <a:tcPr/>
                </a:tc>
                <a:extLst>
                  <a:ext uri="{0D108BD9-81ED-4DB2-BD59-A6C34878D82A}">
                    <a16:rowId xmlns:a16="http://schemas.microsoft.com/office/drawing/2014/main" val="1389705683"/>
                  </a:ext>
                </a:extLst>
              </a:tr>
              <a:tr h="370840">
                <a:tc>
                  <a:txBody>
                    <a:bodyPr/>
                    <a:lstStyle/>
                    <a:p>
                      <a:r>
                        <a:rPr lang="en-US" dirty="0"/>
                        <a:t>E103</a:t>
                      </a:r>
                    </a:p>
                  </a:txBody>
                  <a:tcPr/>
                </a:tc>
                <a:tc>
                  <a:txBody>
                    <a:bodyPr/>
                    <a:lstStyle/>
                    <a:p>
                      <a:r>
                        <a:rPr lang="en-US" dirty="0"/>
                        <a:t>Best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0.2195</a:t>
                      </a:r>
                      <a:endParaRPr lang="en-US" dirty="0"/>
                    </a:p>
                  </a:txBody>
                  <a:tcPr/>
                </a:tc>
                <a:tc>
                  <a:txBody>
                    <a:bodyPr/>
                    <a:lstStyle/>
                    <a:p>
                      <a:r>
                        <a:rPr lang="en-US" sz="1800" kern="1200" dirty="0">
                          <a:solidFill>
                            <a:schemeClr val="dk1"/>
                          </a:solidFill>
                          <a:effectLst/>
                          <a:latin typeface="+mn-lt"/>
                          <a:ea typeface="+mn-ea"/>
                          <a:cs typeface="+mn-cs"/>
                        </a:rPr>
                        <a:t>0.2650</a:t>
                      </a:r>
                      <a:endParaRPr lang="en-US" dirty="0"/>
                    </a:p>
                  </a:txBody>
                  <a:tcPr/>
                </a:tc>
                <a:tc>
                  <a:txBody>
                    <a:bodyPr/>
                    <a:lstStyle/>
                    <a:p>
                      <a:r>
                        <a:rPr lang="en-US" sz="1800" kern="1200" dirty="0">
                          <a:solidFill>
                            <a:schemeClr val="dk1"/>
                          </a:solidFill>
                          <a:effectLst/>
                          <a:latin typeface="+mn-lt"/>
                          <a:ea typeface="+mn-ea"/>
                          <a:cs typeface="+mn-cs"/>
                        </a:rPr>
                        <a:t>0.4722</a:t>
                      </a:r>
                      <a:endParaRPr lang="en-US" dirty="0"/>
                    </a:p>
                  </a:txBody>
                  <a:tcPr/>
                </a:tc>
                <a:tc>
                  <a:txBody>
                    <a:bodyPr/>
                    <a:lstStyle/>
                    <a:p>
                      <a:r>
                        <a:rPr lang="en-US" sz="1800" kern="1200" dirty="0">
                          <a:solidFill>
                            <a:schemeClr val="dk1"/>
                          </a:solidFill>
                          <a:effectLst/>
                          <a:latin typeface="+mn-lt"/>
                          <a:ea typeface="+mn-ea"/>
                          <a:cs typeface="+mn-cs"/>
                        </a:rPr>
                        <a:t>0.1709</a:t>
                      </a:r>
                      <a:endParaRPr lang="en-US" dirty="0"/>
                    </a:p>
                  </a:txBody>
                  <a:tcPr/>
                </a:tc>
                <a:tc>
                  <a:txBody>
                    <a:bodyPr/>
                    <a:lstStyle/>
                    <a:p>
                      <a:r>
                        <a:rPr lang="en-US" sz="1800" kern="1200" dirty="0">
                          <a:solidFill>
                            <a:schemeClr val="dk1"/>
                          </a:solidFill>
                          <a:effectLst/>
                          <a:latin typeface="+mn-lt"/>
                          <a:ea typeface="+mn-ea"/>
                          <a:cs typeface="+mn-cs"/>
                        </a:rPr>
                        <a:t>0.4722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0.0651</a:t>
                      </a:r>
                    </a:p>
                  </a:txBody>
                  <a:tcPr/>
                </a:tc>
                <a:extLst>
                  <a:ext uri="{0D108BD9-81ED-4DB2-BD59-A6C34878D82A}">
                    <a16:rowId xmlns:a16="http://schemas.microsoft.com/office/drawing/2014/main" val="1216374293"/>
                  </a:ext>
                </a:extLst>
              </a:tr>
              <a:tr h="370840">
                <a:tc>
                  <a:txBody>
                    <a:bodyPr/>
                    <a:lstStyle/>
                    <a:p>
                      <a:endParaRPr lang="en-US"/>
                    </a:p>
                  </a:txBody>
                  <a:tcPr/>
                </a:tc>
                <a:tc>
                  <a:txBody>
                    <a:bodyPr/>
                    <a:lstStyle/>
                    <a:p>
                      <a:r>
                        <a:rPr lang="en-US" dirty="0"/>
                        <a:t>Med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0.9685</a:t>
                      </a:r>
                      <a:endParaRPr lang="en-US" dirty="0"/>
                    </a:p>
                  </a:txBody>
                  <a:tcPr/>
                </a:tc>
                <a:tc>
                  <a:txBody>
                    <a:bodyPr/>
                    <a:lstStyle/>
                    <a:p>
                      <a:r>
                        <a:rPr lang="en-US" sz="1800" kern="1200" dirty="0">
                          <a:solidFill>
                            <a:schemeClr val="dk1"/>
                          </a:solidFill>
                          <a:effectLst/>
                          <a:latin typeface="+mn-lt"/>
                          <a:ea typeface="+mn-ea"/>
                          <a:cs typeface="+mn-cs"/>
                        </a:rPr>
                        <a:t>0.9746</a:t>
                      </a:r>
                      <a:endParaRPr lang="en-US" dirty="0"/>
                    </a:p>
                  </a:txBody>
                  <a:tcPr/>
                </a:tc>
                <a:tc>
                  <a:txBody>
                    <a:bodyPr/>
                    <a:lstStyle/>
                    <a:p>
                      <a:r>
                        <a:rPr lang="en-US" sz="1800" kern="1200" dirty="0">
                          <a:solidFill>
                            <a:schemeClr val="dk1"/>
                          </a:solidFill>
                          <a:effectLst/>
                          <a:latin typeface="+mn-lt"/>
                          <a:ea typeface="+mn-ea"/>
                          <a:cs typeface="+mn-cs"/>
                        </a:rPr>
                        <a:t>1.0000</a:t>
                      </a:r>
                      <a:endParaRPr lang="en-US" dirty="0"/>
                    </a:p>
                  </a:txBody>
                  <a:tcPr/>
                </a:tc>
                <a:tc>
                  <a:txBody>
                    <a:bodyPr/>
                    <a:lstStyle/>
                    <a:p>
                      <a:r>
                        <a:rPr lang="en-US" sz="1800" kern="1200" dirty="0">
                          <a:solidFill>
                            <a:schemeClr val="dk1"/>
                          </a:solidFill>
                          <a:effectLst/>
                          <a:latin typeface="+mn-lt"/>
                          <a:ea typeface="+mn-ea"/>
                          <a:cs typeface="+mn-cs"/>
                        </a:rPr>
                        <a:t>0.9000</a:t>
                      </a:r>
                      <a:endParaRPr lang="en-US" dirty="0"/>
                    </a:p>
                  </a:txBody>
                  <a:tcPr/>
                </a:tc>
                <a:tc>
                  <a:txBody>
                    <a:bodyPr/>
                    <a:lstStyle/>
                    <a:p>
                      <a:r>
                        <a:rPr lang="en-US" sz="1800" kern="1200" dirty="0">
                          <a:solidFill>
                            <a:schemeClr val="dk1"/>
                          </a:solidFill>
                          <a:effectLst/>
                          <a:latin typeface="+mn-lt"/>
                          <a:ea typeface="+mn-ea"/>
                          <a:cs typeface="+mn-cs"/>
                        </a:rPr>
                        <a:t>1.0000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0.0222</a:t>
                      </a:r>
                    </a:p>
                  </a:txBody>
                  <a:tcPr/>
                </a:tc>
                <a:extLst>
                  <a:ext uri="{0D108BD9-81ED-4DB2-BD59-A6C34878D82A}">
                    <a16:rowId xmlns:a16="http://schemas.microsoft.com/office/drawing/2014/main" val="2256036556"/>
                  </a:ext>
                </a:extLst>
              </a:tr>
              <a:tr h="370840">
                <a:tc>
                  <a:txBody>
                    <a:bodyPr/>
                    <a:lstStyle/>
                    <a:p>
                      <a:r>
                        <a:rPr lang="en-US" dirty="0"/>
                        <a:t>All</a:t>
                      </a:r>
                    </a:p>
                  </a:txBody>
                  <a:tcPr/>
                </a:tc>
                <a:tc>
                  <a:txBody>
                    <a:bodyPr/>
                    <a:lstStyle/>
                    <a:p>
                      <a:r>
                        <a:rPr lang="en-US" dirty="0"/>
                        <a:t>Best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0.4393</a:t>
                      </a:r>
                      <a:endParaRPr lang="en-US" dirty="0"/>
                    </a:p>
                  </a:txBody>
                  <a:tcPr/>
                </a:tc>
                <a:tc>
                  <a:txBody>
                    <a:bodyPr/>
                    <a:lstStyle/>
                    <a:p>
                      <a:r>
                        <a:rPr lang="en-US" sz="1800" kern="1200" dirty="0">
                          <a:solidFill>
                            <a:schemeClr val="dk1"/>
                          </a:solidFill>
                          <a:effectLst/>
                          <a:latin typeface="+mn-lt"/>
                          <a:ea typeface="+mn-ea"/>
                          <a:cs typeface="+mn-cs"/>
                        </a:rPr>
                        <a:t>0.4834</a:t>
                      </a:r>
                      <a:endParaRPr lang="en-US" dirty="0"/>
                    </a:p>
                  </a:txBody>
                  <a:tcPr/>
                </a:tc>
                <a:tc>
                  <a:txBody>
                    <a:bodyPr/>
                    <a:lstStyle/>
                    <a:p>
                      <a:r>
                        <a:rPr lang="en-US" sz="1800" kern="1200" dirty="0">
                          <a:solidFill>
                            <a:schemeClr val="dk1"/>
                          </a:solidFill>
                          <a:effectLst/>
                          <a:latin typeface="+mn-lt"/>
                          <a:ea typeface="+mn-ea"/>
                          <a:cs typeface="+mn-cs"/>
                        </a:rPr>
                        <a:t>0.6655</a:t>
                      </a:r>
                      <a:endParaRPr lang="en-US" dirty="0"/>
                    </a:p>
                  </a:txBody>
                  <a:tcPr/>
                </a:tc>
                <a:tc>
                  <a:txBody>
                    <a:bodyPr/>
                    <a:lstStyle/>
                    <a:p>
                      <a:r>
                        <a:rPr lang="en-US" sz="1800" kern="1200" dirty="0">
                          <a:solidFill>
                            <a:schemeClr val="dk1"/>
                          </a:solidFill>
                          <a:effectLst/>
                          <a:latin typeface="+mn-lt"/>
                          <a:ea typeface="+mn-ea"/>
                          <a:cs typeface="+mn-cs"/>
                        </a:rPr>
                        <a:t>0.2832</a:t>
                      </a:r>
                      <a:endParaRPr lang="en-US" dirty="0"/>
                    </a:p>
                  </a:txBody>
                  <a:tcPr/>
                </a:tc>
                <a:tc>
                  <a:txBody>
                    <a:bodyPr/>
                    <a:lstStyle/>
                    <a:p>
                      <a:r>
                        <a:rPr lang="en-US" sz="1800" kern="1200" dirty="0">
                          <a:solidFill>
                            <a:schemeClr val="dk1"/>
                          </a:solidFill>
                          <a:effectLst/>
                          <a:latin typeface="+mn-lt"/>
                          <a:ea typeface="+mn-ea"/>
                          <a:cs typeface="+mn-cs"/>
                        </a:rPr>
                        <a:t>0.6554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0.0320</a:t>
                      </a:r>
                    </a:p>
                  </a:txBody>
                  <a:tcPr/>
                </a:tc>
                <a:extLst>
                  <a:ext uri="{0D108BD9-81ED-4DB2-BD59-A6C34878D82A}">
                    <a16:rowId xmlns:a16="http://schemas.microsoft.com/office/drawing/2014/main" val="1229898636"/>
                  </a:ext>
                </a:extLst>
              </a:tr>
              <a:tr h="370840">
                <a:tc>
                  <a:txBody>
                    <a:bodyPr/>
                    <a:lstStyle/>
                    <a:p>
                      <a:endParaRPr lang="en-US"/>
                    </a:p>
                  </a:txBody>
                  <a:tcPr/>
                </a:tc>
                <a:tc>
                  <a:txBody>
                    <a:bodyPr/>
                    <a:lstStyle/>
                    <a:p>
                      <a:r>
                        <a:rPr lang="en-US" dirty="0"/>
                        <a:t>Med </a:t>
                      </a:r>
                      <a:r>
                        <a:rPr lang="en-US" dirty="0" err="1"/>
                        <a:t>Cov</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0.8065</a:t>
                      </a:r>
                      <a:endParaRPr lang="en-US" dirty="0"/>
                    </a:p>
                  </a:txBody>
                  <a:tcPr/>
                </a:tc>
                <a:tc>
                  <a:txBody>
                    <a:bodyPr/>
                    <a:lstStyle/>
                    <a:p>
                      <a:r>
                        <a:rPr lang="en-US" sz="1800" kern="1200" dirty="0">
                          <a:solidFill>
                            <a:schemeClr val="dk1"/>
                          </a:solidFill>
                          <a:effectLst/>
                          <a:latin typeface="+mn-lt"/>
                          <a:ea typeface="+mn-ea"/>
                          <a:cs typeface="+mn-cs"/>
                        </a:rPr>
                        <a:t>0.8069</a:t>
                      </a:r>
                      <a:endParaRPr lang="en-US" dirty="0"/>
                    </a:p>
                  </a:txBody>
                  <a:tcPr/>
                </a:tc>
                <a:tc>
                  <a:txBody>
                    <a:bodyPr/>
                    <a:lstStyle/>
                    <a:p>
                      <a:r>
                        <a:rPr lang="en-US" sz="1800" kern="1200" dirty="0">
                          <a:solidFill>
                            <a:schemeClr val="dk1"/>
                          </a:solidFill>
                          <a:effectLst/>
                          <a:latin typeface="+mn-lt"/>
                          <a:ea typeface="+mn-ea"/>
                          <a:cs typeface="+mn-cs"/>
                        </a:rPr>
                        <a:t>0.9589</a:t>
                      </a:r>
                      <a:endParaRPr lang="en-US" dirty="0"/>
                    </a:p>
                  </a:txBody>
                  <a:tcPr/>
                </a:tc>
                <a:tc>
                  <a:txBody>
                    <a:bodyPr/>
                    <a:lstStyle/>
                    <a:p>
                      <a:r>
                        <a:rPr lang="en-US" sz="1800" kern="1200" dirty="0">
                          <a:solidFill>
                            <a:schemeClr val="dk1"/>
                          </a:solidFill>
                          <a:effectLst/>
                          <a:latin typeface="+mn-lt"/>
                          <a:ea typeface="+mn-ea"/>
                          <a:cs typeface="+mn-cs"/>
                        </a:rPr>
                        <a:t>0.6263</a:t>
                      </a:r>
                      <a:endParaRPr lang="en-US" dirty="0"/>
                    </a:p>
                  </a:txBody>
                  <a:tcPr/>
                </a:tc>
                <a:tc>
                  <a:txBody>
                    <a:bodyPr/>
                    <a:lstStyle/>
                    <a:p>
                      <a:r>
                        <a:rPr lang="en-US" sz="1800" kern="1200" dirty="0">
                          <a:solidFill>
                            <a:schemeClr val="dk1"/>
                          </a:solidFill>
                          <a:effectLst/>
                          <a:latin typeface="+mn-lt"/>
                          <a:ea typeface="+mn-ea"/>
                          <a:cs typeface="+mn-cs"/>
                        </a:rPr>
                        <a:t>0.9589</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0.0153</a:t>
                      </a:r>
                    </a:p>
                  </a:txBody>
                  <a:tcPr/>
                </a:tc>
                <a:extLst>
                  <a:ext uri="{0D108BD9-81ED-4DB2-BD59-A6C34878D82A}">
                    <a16:rowId xmlns:a16="http://schemas.microsoft.com/office/drawing/2014/main" val="2987011676"/>
                  </a:ext>
                </a:extLst>
              </a:tr>
            </a:tbl>
          </a:graphicData>
        </a:graphic>
      </p:graphicFrame>
    </p:spTree>
    <p:extLst>
      <p:ext uri="{BB962C8B-B14F-4D97-AF65-F5344CB8AC3E}">
        <p14:creationId xmlns:p14="http://schemas.microsoft.com/office/powerpoint/2010/main" val="788888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8339-A5D6-9742-806E-678455BB4D82}"/>
              </a:ext>
            </a:extLst>
          </p:cNvPr>
          <p:cNvSpPr>
            <a:spLocks noGrp="1"/>
          </p:cNvSpPr>
          <p:nvPr>
            <p:ph type="title"/>
          </p:nvPr>
        </p:nvSpPr>
        <p:spPr/>
        <p:txBody>
          <a:bodyPr/>
          <a:lstStyle/>
          <a:p>
            <a:r>
              <a:rPr lang="en-US" dirty="0"/>
              <a:t>Phase 2</a:t>
            </a:r>
          </a:p>
        </p:txBody>
      </p:sp>
      <p:sp>
        <p:nvSpPr>
          <p:cNvPr id="3" name="Content Placeholder 2">
            <a:extLst>
              <a:ext uri="{FF2B5EF4-FFF2-40B4-BE49-F238E27FC236}">
                <a16:creationId xmlns:a16="http://schemas.microsoft.com/office/drawing/2014/main" id="{5E997755-9434-F24B-9CE5-404EA6FA053A}"/>
              </a:ext>
            </a:extLst>
          </p:cNvPr>
          <p:cNvSpPr>
            <a:spLocks noGrp="1"/>
          </p:cNvSpPr>
          <p:nvPr>
            <p:ph idx="1"/>
          </p:nvPr>
        </p:nvSpPr>
        <p:spPr/>
        <p:txBody>
          <a:bodyPr>
            <a:normAutofit/>
          </a:bodyPr>
          <a:lstStyle/>
          <a:p>
            <a:r>
              <a:rPr lang="en-US" dirty="0"/>
              <a:t>Focus on TA3 evaluation (evaluation by assessment)</a:t>
            </a:r>
          </a:p>
          <a:p>
            <a:r>
              <a:rPr lang="en-US" dirty="0"/>
              <a:t>NIST conduct small diagnostic evaluations of TA1 and TA2, </a:t>
            </a:r>
          </a:p>
          <a:p>
            <a:pPr lvl="1"/>
            <a:r>
              <a:rPr lang="en-US" dirty="0"/>
              <a:t>Diagnostic TA1/TA2 score won’t measure everything needed by TA3</a:t>
            </a:r>
          </a:p>
          <a:p>
            <a:pPr lvl="1"/>
            <a:r>
              <a:rPr lang="en-US" dirty="0"/>
              <a:t>TA1 and TA2 should focus on supporting TA3 rather than </a:t>
            </a:r>
            <a:r>
              <a:rPr lang="en-US" b="1" i="1" dirty="0"/>
              <a:t>only</a:t>
            </a:r>
            <a:r>
              <a:rPr lang="en-US" dirty="0"/>
              <a:t> optimizing diagnostic TA1/TA2 scores</a:t>
            </a:r>
          </a:p>
          <a:p>
            <a:r>
              <a:rPr lang="en-US" dirty="0"/>
              <a:t>Explore evaluation of TA1/TA2 by gold standard annotation instead of assessment</a:t>
            </a:r>
          </a:p>
          <a:p>
            <a:endParaRPr lang="en-US" dirty="0"/>
          </a:p>
        </p:txBody>
      </p:sp>
    </p:spTree>
    <p:extLst>
      <p:ext uri="{BB962C8B-B14F-4D97-AF65-F5344CB8AC3E}">
        <p14:creationId xmlns:p14="http://schemas.microsoft.com/office/powerpoint/2010/main" val="28493177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D7048-28B8-8449-BC44-D3FBC2E04A16}"/>
              </a:ext>
            </a:extLst>
          </p:cNvPr>
          <p:cNvSpPr>
            <a:spLocks noGrp="1"/>
          </p:cNvSpPr>
          <p:nvPr>
            <p:ph type="title"/>
          </p:nvPr>
        </p:nvSpPr>
        <p:spPr>
          <a:xfrm>
            <a:off x="838199" y="365125"/>
            <a:ext cx="11228883" cy="1325563"/>
          </a:xfrm>
        </p:spPr>
        <p:txBody>
          <a:bodyPr/>
          <a:lstStyle/>
          <a:p>
            <a:r>
              <a:rPr lang="en-US" dirty="0"/>
              <a:t>TA1/TA2 evaluation by gold standard annotation?</a:t>
            </a:r>
          </a:p>
        </p:txBody>
      </p:sp>
      <p:sp>
        <p:nvSpPr>
          <p:cNvPr id="3" name="Content Placeholder 2">
            <a:extLst>
              <a:ext uri="{FF2B5EF4-FFF2-40B4-BE49-F238E27FC236}">
                <a16:creationId xmlns:a16="http://schemas.microsoft.com/office/drawing/2014/main" id="{46EE9B93-A910-5E42-8326-72FC261B0A45}"/>
              </a:ext>
            </a:extLst>
          </p:cNvPr>
          <p:cNvSpPr>
            <a:spLocks noGrp="1"/>
          </p:cNvSpPr>
          <p:nvPr>
            <p:ph idx="1"/>
          </p:nvPr>
        </p:nvSpPr>
        <p:spPr/>
        <p:txBody>
          <a:bodyPr>
            <a:normAutofit fontScale="92500" lnSpcReduction="10000"/>
          </a:bodyPr>
          <a:lstStyle/>
          <a:p>
            <a:r>
              <a:rPr lang="en-US" dirty="0"/>
              <a:t>LDC exhaustively annotate document, for some TBD definition of “exhaustive”</a:t>
            </a:r>
          </a:p>
          <a:p>
            <a:pPr lvl="1"/>
            <a:r>
              <a:rPr lang="en-US" dirty="0"/>
              <a:t>Every mention for every type in the annotation ontology for every modality; + </a:t>
            </a:r>
            <a:r>
              <a:rPr lang="en-US" dirty="0" err="1"/>
              <a:t>coref</a:t>
            </a:r>
            <a:r>
              <a:rPr lang="en-US" dirty="0"/>
              <a:t>?  Not feasible.</a:t>
            </a:r>
          </a:p>
          <a:p>
            <a:pPr lvl="1"/>
            <a:r>
              <a:rPr lang="en-US" dirty="0"/>
              <a:t>Restrict annotation types for video</a:t>
            </a:r>
          </a:p>
          <a:p>
            <a:pPr lvl="1"/>
            <a:r>
              <a:rPr lang="en-US" dirty="0"/>
              <a:t>Restrict annotation to certain segments of video</a:t>
            </a:r>
          </a:p>
          <a:p>
            <a:r>
              <a:rPr lang="en-US" dirty="0"/>
              <a:t>Exhaustive annotation could be done only for a small number of documents</a:t>
            </a:r>
          </a:p>
          <a:p>
            <a:pPr lvl="1"/>
            <a:r>
              <a:rPr lang="en-US" dirty="0"/>
              <a:t>Cross-doc extraction and </a:t>
            </a:r>
            <a:r>
              <a:rPr lang="en-US" dirty="0" err="1"/>
              <a:t>coref</a:t>
            </a:r>
            <a:r>
              <a:rPr lang="en-US" dirty="0"/>
              <a:t> (small number of docs) requires either:</a:t>
            </a:r>
          </a:p>
          <a:p>
            <a:pPr lvl="2"/>
            <a:r>
              <a:rPr lang="en-US" dirty="0"/>
              <a:t>TA2 is given small number docs and produced KB over only those docs</a:t>
            </a:r>
          </a:p>
          <a:p>
            <a:pPr lvl="2"/>
            <a:r>
              <a:rPr lang="en-US" dirty="0"/>
              <a:t>TA2 is given full eval source corpus and returns at least one justification per entity (or edge) per document (rather than pick and choose most confident documents)</a:t>
            </a:r>
          </a:p>
          <a:p>
            <a:r>
              <a:rPr lang="en-US" dirty="0"/>
              <a:t>Replicable</a:t>
            </a:r>
          </a:p>
          <a:p>
            <a:endParaRPr lang="en-US" dirty="0"/>
          </a:p>
        </p:txBody>
      </p:sp>
    </p:spTree>
    <p:extLst>
      <p:ext uri="{BB962C8B-B14F-4D97-AF65-F5344CB8AC3E}">
        <p14:creationId xmlns:p14="http://schemas.microsoft.com/office/powerpoint/2010/main" val="22109803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1D388-BDDA-D04B-B04F-A1B7C6D3DC45}"/>
              </a:ext>
            </a:extLst>
          </p:cNvPr>
          <p:cNvSpPr>
            <a:spLocks noGrp="1"/>
          </p:cNvSpPr>
          <p:nvPr>
            <p:ph type="title"/>
          </p:nvPr>
        </p:nvSpPr>
        <p:spPr/>
        <p:txBody>
          <a:bodyPr/>
          <a:lstStyle/>
          <a:p>
            <a:r>
              <a:rPr lang="en-US" dirty="0"/>
              <a:t>TA3 Evaluation by assessment</a:t>
            </a:r>
          </a:p>
        </p:txBody>
      </p:sp>
      <p:sp>
        <p:nvSpPr>
          <p:cNvPr id="3" name="Content Placeholder 2">
            <a:extLst>
              <a:ext uri="{FF2B5EF4-FFF2-40B4-BE49-F238E27FC236}">
                <a16:creationId xmlns:a16="http://schemas.microsoft.com/office/drawing/2014/main" id="{E3EA202F-6787-464B-B04B-4380110C4F02}"/>
              </a:ext>
            </a:extLst>
          </p:cNvPr>
          <p:cNvSpPr>
            <a:spLocks noGrp="1"/>
          </p:cNvSpPr>
          <p:nvPr>
            <p:ph idx="1"/>
          </p:nvPr>
        </p:nvSpPr>
        <p:spPr>
          <a:xfrm>
            <a:off x="688769" y="1825625"/>
            <a:ext cx="10665031" cy="4351338"/>
          </a:xfrm>
        </p:spPr>
        <p:txBody>
          <a:bodyPr/>
          <a:lstStyle/>
          <a:p>
            <a:r>
              <a:rPr lang="en-US" dirty="0"/>
              <a:t>How can evaluation framework be modified to help TA3?</a:t>
            </a:r>
          </a:p>
          <a:p>
            <a:pPr lvl="1"/>
            <a:r>
              <a:rPr lang="en-US" dirty="0"/>
              <a:t>Statement of information need</a:t>
            </a:r>
          </a:p>
          <a:p>
            <a:pPr lvl="2"/>
            <a:r>
              <a:rPr lang="en-US" dirty="0"/>
              <a:t>More detailed frames per SIN, each applicable to fewer prevailing theories?</a:t>
            </a:r>
          </a:p>
          <a:p>
            <a:pPr lvl="2"/>
            <a:r>
              <a:rPr lang="en-US" dirty="0"/>
              <a:t>Additional entry point descriptors (e.g., name strings beyond strings in the reference KB)?</a:t>
            </a:r>
          </a:p>
          <a:p>
            <a:pPr lvl="1"/>
            <a:r>
              <a:rPr lang="en-US" dirty="0"/>
              <a:t>Prevailing theories</a:t>
            </a:r>
          </a:p>
          <a:p>
            <a:pPr lvl="2"/>
            <a:r>
              <a:rPr lang="en-US" dirty="0"/>
              <a:t>Ensure KEs in prevailing theories are justified in evaluation documents for coverage metric?</a:t>
            </a:r>
          </a:p>
          <a:p>
            <a:pPr lvl="1"/>
            <a:r>
              <a:rPr lang="en-US" dirty="0"/>
              <a:t>Replace coverage metric with something else?</a:t>
            </a:r>
          </a:p>
          <a:p>
            <a:pPr lvl="1"/>
            <a:r>
              <a:rPr lang="en-US" dirty="0"/>
              <a:t>Don’t remove incorrect edges – Assess hypotheses holistically, in context of </a:t>
            </a:r>
            <a:r>
              <a:rPr lang="en-US" b="1" i="1" dirty="0"/>
              <a:t>all</a:t>
            </a:r>
            <a:r>
              <a:rPr lang="en-US" dirty="0"/>
              <a:t> edges? (Edge justifications could still be pre-assessed as correct/incorrect if that would help assessors.)</a:t>
            </a:r>
          </a:p>
          <a:p>
            <a:endParaRPr lang="en-US" dirty="0"/>
          </a:p>
        </p:txBody>
      </p:sp>
    </p:spTree>
    <p:extLst>
      <p:ext uri="{BB962C8B-B14F-4D97-AF65-F5344CB8AC3E}">
        <p14:creationId xmlns:p14="http://schemas.microsoft.com/office/powerpoint/2010/main" val="4044043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p:txBody>
          <a:bodyPr>
            <a:normAutofit/>
          </a:bodyPr>
          <a:lstStyle/>
          <a:p>
            <a:pPr eaLnBrk="1" hangingPunct="1"/>
            <a:r>
              <a:rPr lang="en-US" altLang="x-none" dirty="0"/>
              <a:t>Queries and Assessments</a:t>
            </a:r>
          </a:p>
        </p:txBody>
      </p:sp>
      <p:sp>
        <p:nvSpPr>
          <p:cNvPr id="40962" name="Rectangle 2"/>
          <p:cNvSpPr>
            <a:spLocks noGrp="1" noChangeArrowheads="1"/>
          </p:cNvSpPr>
          <p:nvPr>
            <p:ph idx="1"/>
          </p:nvPr>
        </p:nvSpPr>
        <p:spPr>
          <a:xfrm>
            <a:off x="838201" y="1690688"/>
            <a:ext cx="10799618" cy="4351338"/>
          </a:xfrm>
        </p:spPr>
        <p:txBody>
          <a:bodyPr>
            <a:normAutofit fontScale="70000" lnSpcReduction="20000"/>
          </a:bodyPr>
          <a:lstStyle/>
          <a:p>
            <a:r>
              <a:rPr lang="en-US" sz="4000" dirty="0"/>
              <a:t>Entry point entity: don’t restrict descriptors to KB IDs ?</a:t>
            </a:r>
          </a:p>
          <a:p>
            <a:pPr lvl="1"/>
            <a:r>
              <a:rPr lang="en-US" sz="3600" dirty="0" err="1"/>
              <a:t>Namestring</a:t>
            </a:r>
            <a:r>
              <a:rPr lang="en-US" sz="3600" dirty="0"/>
              <a:t> + document ID (only works for TA1 under current AIF)</a:t>
            </a:r>
          </a:p>
          <a:p>
            <a:pPr lvl="1"/>
            <a:r>
              <a:rPr lang="en-US" sz="3600" dirty="0"/>
              <a:t>mention spans (limited number from LDC)</a:t>
            </a:r>
          </a:p>
          <a:p>
            <a:pPr lvl="1"/>
            <a:r>
              <a:rPr lang="en-US" sz="3600" dirty="0"/>
              <a:t>image (requires TA to provide function computing similarity between query image and </a:t>
            </a:r>
            <a:r>
              <a:rPr lang="en-US" sz="3600" dirty="0" err="1"/>
              <a:t>aida:Entity</a:t>
            </a:r>
            <a:r>
              <a:rPr lang="en-US" sz="3600" dirty="0"/>
              <a:t> or </a:t>
            </a:r>
            <a:r>
              <a:rPr lang="en-US" sz="3600" dirty="0" err="1"/>
              <a:t>aida:SameAsCluster</a:t>
            </a:r>
            <a:r>
              <a:rPr lang="en-US" sz="3600" dirty="0"/>
              <a:t> of entities)</a:t>
            </a:r>
          </a:p>
          <a:p>
            <a:pPr lvl="1"/>
            <a:endParaRPr lang="en-US" sz="4000" dirty="0"/>
          </a:p>
          <a:p>
            <a:r>
              <a:rPr lang="en-US" sz="4000" dirty="0"/>
              <a:t>Assessment: need more information about intended entity in justification</a:t>
            </a:r>
          </a:p>
          <a:p>
            <a:pPr lvl="1"/>
            <a:r>
              <a:rPr lang="en-US" sz="3600" dirty="0"/>
              <a:t>show object type for assessment of graph responses</a:t>
            </a:r>
          </a:p>
          <a:p>
            <a:pPr lvl="1"/>
            <a:r>
              <a:rPr lang="en-US" sz="3600" dirty="0"/>
              <a:t>not-so-lenient assessment: Require localization (</a:t>
            </a:r>
            <a:r>
              <a:rPr lang="en-US" sz="3600" dirty="0" err="1"/>
              <a:t>boundingbox</a:t>
            </a:r>
            <a:r>
              <a:rPr lang="en-US" sz="3600" dirty="0"/>
              <a:t> / precise text spans, start/end times in speech/video) if document element ID contains more than one entity of the given type</a:t>
            </a:r>
          </a:p>
          <a:p>
            <a:pPr lvl="1"/>
            <a:r>
              <a:rPr lang="en-US" sz="3600" dirty="0"/>
              <a:t>require tag for group vs individual entities</a:t>
            </a:r>
          </a:p>
          <a:p>
            <a:pPr lvl="1"/>
            <a:endParaRPr lang="en-US" sz="2800" dirty="0"/>
          </a:p>
        </p:txBody>
      </p:sp>
    </p:spTree>
    <p:extLst>
      <p:ext uri="{BB962C8B-B14F-4D97-AF65-F5344CB8AC3E}">
        <p14:creationId xmlns:p14="http://schemas.microsoft.com/office/powerpoint/2010/main" val="357436298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p:txBody>
          <a:bodyPr>
            <a:normAutofit/>
          </a:bodyPr>
          <a:lstStyle/>
          <a:p>
            <a:pPr eaLnBrk="1" hangingPunct="1"/>
            <a:r>
              <a:rPr lang="en-US" altLang="x-none" dirty="0"/>
              <a:t>AIF</a:t>
            </a:r>
          </a:p>
        </p:txBody>
      </p:sp>
      <p:sp>
        <p:nvSpPr>
          <p:cNvPr id="40962" name="Rectangle 2"/>
          <p:cNvSpPr>
            <a:spLocks noGrp="1" noChangeArrowheads="1"/>
          </p:cNvSpPr>
          <p:nvPr>
            <p:ph idx="1"/>
          </p:nvPr>
        </p:nvSpPr>
        <p:spPr>
          <a:xfrm>
            <a:off x="838200" y="1690688"/>
            <a:ext cx="11025249" cy="4351338"/>
          </a:xfrm>
        </p:spPr>
        <p:txBody>
          <a:bodyPr>
            <a:normAutofit/>
          </a:bodyPr>
          <a:lstStyle/>
          <a:p>
            <a:pPr lvl="1"/>
            <a:r>
              <a:rPr lang="en-US" sz="2800" dirty="0"/>
              <a:t>Allow more than one </a:t>
            </a:r>
            <a:r>
              <a:rPr lang="en-US" sz="2800" dirty="0" err="1"/>
              <a:t>informativeJustification</a:t>
            </a:r>
            <a:r>
              <a:rPr lang="en-US" sz="2800" dirty="0"/>
              <a:t> per </a:t>
            </a:r>
            <a:r>
              <a:rPr lang="en-US" sz="2800" dirty="0" err="1"/>
              <a:t>aida:Entity</a:t>
            </a:r>
            <a:r>
              <a:rPr lang="en-US" sz="2800" dirty="0"/>
              <a:t> ?</a:t>
            </a:r>
          </a:p>
          <a:p>
            <a:pPr lvl="2"/>
            <a:r>
              <a:rPr lang="en-US" sz="2400" dirty="0"/>
              <a:t>Alternative, modify AIF to require designation of one object justification (to show to LDC) per predicate justification in argument assertion.</a:t>
            </a:r>
          </a:p>
          <a:p>
            <a:pPr lvl="1"/>
            <a:r>
              <a:rPr lang="en-US" sz="2800" dirty="0">
                <a:sym typeface="Wingdings" pitchFamily="2" charset="2"/>
              </a:rPr>
              <a:t>More standardized AIF?</a:t>
            </a:r>
          </a:p>
          <a:p>
            <a:pPr lvl="1"/>
            <a:r>
              <a:rPr lang="en-US" sz="2800" dirty="0">
                <a:sym typeface="Wingdings" pitchFamily="2" charset="2"/>
              </a:rPr>
              <a:t>Forget AIF? </a:t>
            </a:r>
          </a:p>
          <a:p>
            <a:pPr lvl="2"/>
            <a:r>
              <a:rPr lang="en-US" sz="2400" dirty="0">
                <a:sym typeface="Wingdings" pitchFamily="2" charset="2"/>
              </a:rPr>
              <a:t>Each TA implement API for consumers to query KB (in AIF, or some other format) without directly traversing KB in that format?</a:t>
            </a:r>
          </a:p>
          <a:p>
            <a:pPr lvl="2"/>
            <a:r>
              <a:rPr lang="en-US" sz="2400" dirty="0">
                <a:sym typeface="Wingdings" pitchFamily="2" charset="2"/>
              </a:rPr>
              <a:t>High-level queries (not SPARQL), similar to “simplified xml queries from M9”</a:t>
            </a:r>
          </a:p>
          <a:p>
            <a:pPr lvl="2"/>
            <a:r>
              <a:rPr lang="en-US" sz="2400" dirty="0">
                <a:sym typeface="Wingdings" pitchFamily="2" charset="2"/>
              </a:rPr>
              <a:t>For NIST, response to 4 high-level queries would be output of SPARQL queries after </a:t>
            </a:r>
            <a:r>
              <a:rPr lang="en-US" sz="2400" dirty="0" err="1">
                <a:sym typeface="Wingdings" pitchFamily="2" charset="2"/>
              </a:rPr>
              <a:t>resonses</a:t>
            </a:r>
            <a:r>
              <a:rPr lang="en-US" sz="2400" dirty="0">
                <a:sym typeface="Wingdings" pitchFamily="2" charset="2"/>
              </a:rPr>
              <a:t> are ranked and filtered using confidence aggregator</a:t>
            </a:r>
          </a:p>
          <a:p>
            <a:pPr lvl="1"/>
            <a:endParaRPr lang="en-US" sz="2800" dirty="0"/>
          </a:p>
        </p:txBody>
      </p:sp>
    </p:spTree>
    <p:extLst>
      <p:ext uri="{BB962C8B-B14F-4D97-AF65-F5344CB8AC3E}">
        <p14:creationId xmlns:p14="http://schemas.microsoft.com/office/powerpoint/2010/main" val="2259251705"/>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88224B-02FE-9B4A-B6A9-C1D7A46786F3}"/>
              </a:ext>
            </a:extLst>
          </p:cNvPr>
          <p:cNvSpPr txBox="1"/>
          <p:nvPr/>
        </p:nvSpPr>
        <p:spPr>
          <a:xfrm>
            <a:off x="3675089" y="2551837"/>
            <a:ext cx="4841822" cy="1938992"/>
          </a:xfrm>
          <a:prstGeom prst="rect">
            <a:avLst/>
          </a:prstGeom>
          <a:noFill/>
        </p:spPr>
        <p:txBody>
          <a:bodyPr wrap="square" rtlCol="0">
            <a:spAutoFit/>
          </a:bodyPr>
          <a:lstStyle/>
          <a:p>
            <a:pPr algn="ctr"/>
            <a:r>
              <a:rPr lang="en-US" sz="4800" i="1" dirty="0"/>
              <a:t>Let’s talk!</a:t>
            </a:r>
          </a:p>
          <a:p>
            <a:pPr algn="ctr"/>
            <a:endParaRPr lang="en-US" sz="3600" i="1" dirty="0"/>
          </a:p>
          <a:p>
            <a:pPr algn="ctr"/>
            <a:r>
              <a:rPr lang="en-US" sz="3600" dirty="0" err="1"/>
              <a:t>hoa.dang@nist.gov</a:t>
            </a:r>
            <a:endParaRPr lang="en-US" sz="3600" dirty="0"/>
          </a:p>
        </p:txBody>
      </p:sp>
    </p:spTree>
    <p:extLst>
      <p:ext uri="{BB962C8B-B14F-4D97-AF65-F5344CB8AC3E}">
        <p14:creationId xmlns:p14="http://schemas.microsoft.com/office/powerpoint/2010/main" val="14410773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4F6AC-3D17-2945-8548-B48D833F78BA}"/>
              </a:ext>
            </a:extLst>
          </p:cNvPr>
          <p:cNvSpPr>
            <a:spLocks noGrp="1"/>
          </p:cNvSpPr>
          <p:nvPr>
            <p:ph type="title"/>
          </p:nvPr>
        </p:nvSpPr>
        <p:spPr/>
        <p:txBody>
          <a:bodyPr/>
          <a:lstStyle/>
          <a:p>
            <a:r>
              <a:rPr lang="en-US" dirty="0"/>
              <a:t>Evaluation by gold standard annotation</a:t>
            </a:r>
          </a:p>
        </p:txBody>
      </p:sp>
      <p:sp>
        <p:nvSpPr>
          <p:cNvPr id="3" name="Content Placeholder 2">
            <a:extLst>
              <a:ext uri="{FF2B5EF4-FFF2-40B4-BE49-F238E27FC236}">
                <a16:creationId xmlns:a16="http://schemas.microsoft.com/office/drawing/2014/main" id="{EFF5DF6D-532C-E94F-B7D7-1F68ACC5D09B}"/>
              </a:ext>
            </a:extLst>
          </p:cNvPr>
          <p:cNvSpPr>
            <a:spLocks noGrp="1"/>
          </p:cNvSpPr>
          <p:nvPr>
            <p:ph idx="1"/>
          </p:nvPr>
        </p:nvSpPr>
        <p:spPr/>
        <p:txBody>
          <a:bodyPr/>
          <a:lstStyle/>
          <a:p>
            <a:endParaRPr lang="en-US" dirty="0"/>
          </a:p>
          <a:p>
            <a:r>
              <a:rPr lang="en-US" dirty="0"/>
              <a:t>Estimate Precision, Recall of submissions against LDC’s annotations</a:t>
            </a:r>
          </a:p>
          <a:p>
            <a:pPr lvl="1"/>
            <a:r>
              <a:rPr lang="en-US" dirty="0"/>
              <a:t>Map LDC spans and submitted spans to equivalence classes (EC):</a:t>
            </a:r>
          </a:p>
          <a:p>
            <a:pPr lvl="2"/>
            <a:r>
              <a:rPr lang="en-US" dirty="0"/>
              <a:t>Image span (possibly with bounding box) -&gt;  entire image (document element)</a:t>
            </a:r>
          </a:p>
          <a:p>
            <a:pPr lvl="2"/>
            <a:r>
              <a:rPr lang="en-US" dirty="0"/>
              <a:t>Video span (possibly with bounding box) -&gt; video shot</a:t>
            </a:r>
          </a:p>
          <a:p>
            <a:pPr lvl="2"/>
            <a:r>
              <a:rPr lang="en-US" dirty="0"/>
              <a:t>Text span -&gt; enclosing “sentence” (as defined by automatic segmentation distributed with corpus)</a:t>
            </a:r>
          </a:p>
          <a:p>
            <a:pPr lvl="1"/>
            <a:r>
              <a:rPr lang="en-US" dirty="0"/>
              <a:t>EC is relevant if it contains a span returned by LDC</a:t>
            </a:r>
          </a:p>
        </p:txBody>
      </p:sp>
    </p:spTree>
    <p:extLst>
      <p:ext uri="{BB962C8B-B14F-4D97-AF65-F5344CB8AC3E}">
        <p14:creationId xmlns:p14="http://schemas.microsoft.com/office/powerpoint/2010/main" val="1966193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E721-3F70-2649-9E6C-9B007D198A31}"/>
              </a:ext>
            </a:extLst>
          </p:cNvPr>
          <p:cNvSpPr>
            <a:spLocks noGrp="1"/>
          </p:cNvSpPr>
          <p:nvPr>
            <p:ph type="title"/>
          </p:nvPr>
        </p:nvSpPr>
        <p:spPr/>
        <p:txBody>
          <a:bodyPr/>
          <a:lstStyle/>
          <a:p>
            <a:r>
              <a:rPr lang="en-US" dirty="0"/>
              <a:t>Conceptual knowledge graph and KEs</a:t>
            </a:r>
          </a:p>
        </p:txBody>
      </p:sp>
      <p:pic>
        <p:nvPicPr>
          <p:cNvPr id="6" name="Content Placeholder 5">
            <a:extLst>
              <a:ext uri="{FF2B5EF4-FFF2-40B4-BE49-F238E27FC236}">
                <a16:creationId xmlns:a16="http://schemas.microsoft.com/office/drawing/2014/main" id="{98162556-70EA-204E-BBEE-C7FF67DA84D2}"/>
              </a:ext>
            </a:extLst>
          </p:cNvPr>
          <p:cNvPicPr>
            <a:picLocks noGrp="1" noChangeAspect="1"/>
          </p:cNvPicPr>
          <p:nvPr>
            <p:ph idx="1"/>
          </p:nvPr>
        </p:nvPicPr>
        <p:blipFill rotWithShape="1">
          <a:blip r:embed="rId3">
            <a:extLst>
              <a:ext uri="{96DAC541-7B7A-43D3-8B79-37D633B846F1}">
                <asvg:svgBlip xmlns:asvg="http://schemas.microsoft.com/office/drawing/2016/SVG/main" r:embed="rId4"/>
              </a:ext>
            </a:extLst>
          </a:blip>
          <a:srcRect l="26279" t="25874" r="34286" b="24863"/>
          <a:stretch/>
        </p:blipFill>
        <p:spPr>
          <a:xfrm>
            <a:off x="1707835" y="1553827"/>
            <a:ext cx="8365313" cy="5531747"/>
          </a:xfrm>
        </p:spPr>
      </p:pic>
      <p:grpSp>
        <p:nvGrpSpPr>
          <p:cNvPr id="11" name="Group 10">
            <a:extLst>
              <a:ext uri="{FF2B5EF4-FFF2-40B4-BE49-F238E27FC236}">
                <a16:creationId xmlns:a16="http://schemas.microsoft.com/office/drawing/2014/main" id="{41D6CF07-8DCD-0E49-A34C-577CE1B3F251}"/>
              </a:ext>
            </a:extLst>
          </p:cNvPr>
          <p:cNvGrpSpPr/>
          <p:nvPr/>
        </p:nvGrpSpPr>
        <p:grpSpPr>
          <a:xfrm>
            <a:off x="213604" y="5507284"/>
            <a:ext cx="1221900" cy="1203805"/>
            <a:chOff x="6124073" y="2294256"/>
            <a:chExt cx="1221900" cy="1203805"/>
          </a:xfrm>
        </p:grpSpPr>
        <p:sp>
          <p:nvSpPr>
            <p:cNvPr id="12" name="Parallelogram 11">
              <a:extLst>
                <a:ext uri="{FF2B5EF4-FFF2-40B4-BE49-F238E27FC236}">
                  <a16:creationId xmlns:a16="http://schemas.microsoft.com/office/drawing/2014/main" id="{778C2B35-E7EC-CC40-9A59-746EDA9D4663}"/>
                </a:ext>
              </a:extLst>
            </p:cNvPr>
            <p:cNvSpPr/>
            <p:nvPr/>
          </p:nvSpPr>
          <p:spPr>
            <a:xfrm>
              <a:off x="6124073" y="2364622"/>
              <a:ext cx="272331" cy="228600"/>
            </a:xfrm>
            <a:prstGeom prst="parallelogram">
              <a:avLst/>
            </a:prstGeom>
            <a:solidFill>
              <a:srgbClr val="99FF99"/>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FEBC8D3-8CA2-1C4D-9DB8-13738FE99806}"/>
                </a:ext>
              </a:extLst>
            </p:cNvPr>
            <p:cNvSpPr/>
            <p:nvPr/>
          </p:nvSpPr>
          <p:spPr>
            <a:xfrm>
              <a:off x="6124073" y="2644346"/>
              <a:ext cx="228600" cy="228600"/>
            </a:xfrm>
            <a:prstGeom prst="ellipse">
              <a:avLst/>
            </a:prstGeom>
            <a:solidFill>
              <a:srgbClr val="FE98FE"/>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868044F0-85ED-CB42-8858-468F5D118284}"/>
                </a:ext>
              </a:extLst>
            </p:cNvPr>
            <p:cNvSpPr/>
            <p:nvPr/>
          </p:nvSpPr>
          <p:spPr>
            <a:xfrm>
              <a:off x="6124073" y="2924070"/>
              <a:ext cx="274320" cy="228600"/>
            </a:xfrm>
            <a:prstGeom prst="triangle">
              <a:avLst/>
            </a:prstGeom>
            <a:solidFill>
              <a:srgbClr val="F8C695"/>
            </a:solid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iamond 14">
              <a:extLst>
                <a:ext uri="{FF2B5EF4-FFF2-40B4-BE49-F238E27FC236}">
                  <a16:creationId xmlns:a16="http://schemas.microsoft.com/office/drawing/2014/main" id="{C3C61A99-8C7D-4B40-B5AB-A56FECB23354}"/>
                </a:ext>
              </a:extLst>
            </p:cNvPr>
            <p:cNvSpPr/>
            <p:nvPr/>
          </p:nvSpPr>
          <p:spPr>
            <a:xfrm>
              <a:off x="6124073" y="3207013"/>
              <a:ext cx="274320" cy="274320"/>
            </a:xfrm>
            <a:prstGeom prst="diamond">
              <a:avLst/>
            </a:prstGeom>
            <a:solidFill>
              <a:srgbClr val="FF9999"/>
            </a:solidFill>
            <a:ln w="63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6AC50DFF-0407-DA4C-8BBC-AC9306DE5C28}"/>
                </a:ext>
              </a:extLst>
            </p:cNvPr>
            <p:cNvSpPr txBox="1"/>
            <p:nvPr/>
          </p:nvSpPr>
          <p:spPr>
            <a:xfrm>
              <a:off x="6396404" y="2573980"/>
              <a:ext cx="747346" cy="338554"/>
            </a:xfrm>
            <a:prstGeom prst="rect">
              <a:avLst/>
            </a:prstGeom>
            <a:noFill/>
          </p:spPr>
          <p:txBody>
            <a:bodyPr wrap="square" rtlCol="0">
              <a:spAutoFit/>
            </a:bodyPr>
            <a:lstStyle/>
            <a:p>
              <a:r>
                <a:rPr lang="en-US" sz="1600" dirty="0"/>
                <a:t>Entity</a:t>
              </a:r>
            </a:p>
          </p:txBody>
        </p:sp>
        <p:sp>
          <p:nvSpPr>
            <p:cNvPr id="17" name="TextBox 16">
              <a:extLst>
                <a:ext uri="{FF2B5EF4-FFF2-40B4-BE49-F238E27FC236}">
                  <a16:creationId xmlns:a16="http://schemas.microsoft.com/office/drawing/2014/main" id="{AEE0A04D-E443-D047-9091-5F989BE1BBE2}"/>
                </a:ext>
              </a:extLst>
            </p:cNvPr>
            <p:cNvSpPr txBox="1"/>
            <p:nvPr/>
          </p:nvSpPr>
          <p:spPr>
            <a:xfrm>
              <a:off x="6396404" y="3159507"/>
              <a:ext cx="707781" cy="338554"/>
            </a:xfrm>
            <a:prstGeom prst="rect">
              <a:avLst/>
            </a:prstGeom>
            <a:noFill/>
          </p:spPr>
          <p:txBody>
            <a:bodyPr wrap="square" rtlCol="0">
              <a:spAutoFit/>
            </a:bodyPr>
            <a:lstStyle/>
            <a:p>
              <a:r>
                <a:rPr lang="en-US" sz="1600" dirty="0"/>
                <a:t>Event</a:t>
              </a:r>
            </a:p>
          </p:txBody>
        </p:sp>
        <p:sp>
          <p:nvSpPr>
            <p:cNvPr id="18" name="TextBox 17">
              <a:extLst>
                <a:ext uri="{FF2B5EF4-FFF2-40B4-BE49-F238E27FC236}">
                  <a16:creationId xmlns:a16="http://schemas.microsoft.com/office/drawing/2014/main" id="{6D6E2A69-74DE-654F-80AC-569E84A92583}"/>
                </a:ext>
              </a:extLst>
            </p:cNvPr>
            <p:cNvSpPr txBox="1"/>
            <p:nvPr/>
          </p:nvSpPr>
          <p:spPr>
            <a:xfrm>
              <a:off x="6396404" y="2853704"/>
              <a:ext cx="949569" cy="338554"/>
            </a:xfrm>
            <a:prstGeom prst="rect">
              <a:avLst/>
            </a:prstGeom>
            <a:noFill/>
          </p:spPr>
          <p:txBody>
            <a:bodyPr wrap="square" rtlCol="0">
              <a:spAutoFit/>
            </a:bodyPr>
            <a:lstStyle/>
            <a:p>
              <a:r>
                <a:rPr lang="en-US" sz="1600" dirty="0"/>
                <a:t>Relation</a:t>
              </a:r>
            </a:p>
          </p:txBody>
        </p:sp>
        <p:sp>
          <p:nvSpPr>
            <p:cNvPr id="19" name="TextBox 18">
              <a:extLst>
                <a:ext uri="{FF2B5EF4-FFF2-40B4-BE49-F238E27FC236}">
                  <a16:creationId xmlns:a16="http://schemas.microsoft.com/office/drawing/2014/main" id="{DBF611EC-3FF8-764E-B0AD-64FB2B68B0EF}"/>
                </a:ext>
              </a:extLst>
            </p:cNvPr>
            <p:cNvSpPr txBox="1"/>
            <p:nvPr/>
          </p:nvSpPr>
          <p:spPr>
            <a:xfrm>
              <a:off x="6396404" y="2294256"/>
              <a:ext cx="677008" cy="338554"/>
            </a:xfrm>
            <a:prstGeom prst="rect">
              <a:avLst/>
            </a:prstGeom>
            <a:noFill/>
          </p:spPr>
          <p:txBody>
            <a:bodyPr wrap="square" rtlCol="0">
              <a:spAutoFit/>
            </a:bodyPr>
            <a:lstStyle/>
            <a:p>
              <a:r>
                <a:rPr lang="en-US" sz="1600" dirty="0"/>
                <a:t>Filler</a:t>
              </a:r>
            </a:p>
          </p:txBody>
        </p:sp>
      </p:grpSp>
    </p:spTree>
    <p:extLst>
      <p:ext uri="{BB962C8B-B14F-4D97-AF65-F5344CB8AC3E}">
        <p14:creationId xmlns:p14="http://schemas.microsoft.com/office/powerpoint/2010/main" val="223646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80761" cy="1325563"/>
          </a:xfrm>
        </p:spPr>
        <p:txBody>
          <a:bodyPr>
            <a:normAutofit/>
          </a:bodyPr>
          <a:lstStyle/>
          <a:p>
            <a:r>
              <a:rPr lang="en-US" sz="4000" dirty="0"/>
              <a:t>Evaluation Task 1: streaming multimedia extraction</a:t>
            </a:r>
          </a:p>
        </p:txBody>
      </p:sp>
      <p:sp>
        <p:nvSpPr>
          <p:cNvPr id="3" name="Content Placeholder 2"/>
          <p:cNvSpPr>
            <a:spLocks noGrp="1"/>
          </p:cNvSpPr>
          <p:nvPr>
            <p:ph idx="1"/>
          </p:nvPr>
        </p:nvSpPr>
        <p:spPr>
          <a:xfrm>
            <a:off x="3848669" y="1825625"/>
            <a:ext cx="7505131" cy="4351338"/>
          </a:xfrm>
        </p:spPr>
        <p:txBody>
          <a:bodyPr>
            <a:normAutofit fontScale="92500" lnSpcReduction="20000"/>
          </a:bodyPr>
          <a:lstStyle/>
          <a:p>
            <a:r>
              <a:rPr lang="en-US" dirty="0"/>
              <a:t>Extract all events, entities, relations, locations, [time,] and sentiment from </a:t>
            </a:r>
            <a:r>
              <a:rPr lang="en-US" b="1" dirty="0"/>
              <a:t>multimedia </a:t>
            </a:r>
            <a:r>
              <a:rPr lang="en-US" dirty="0"/>
              <a:t>document </a:t>
            </a:r>
            <a:r>
              <a:rPr lang="en-US" b="1" dirty="0"/>
              <a:t>stream</a:t>
            </a:r>
            <a:r>
              <a:rPr lang="en-US" dirty="0"/>
              <a:t> , conditioned on zero or more different contexts, or “what if” </a:t>
            </a:r>
            <a:r>
              <a:rPr lang="en-US" b="1" dirty="0"/>
              <a:t>hypotheses</a:t>
            </a:r>
            <a:endParaRPr lang="en-US" dirty="0"/>
          </a:p>
          <a:p>
            <a:pPr lvl="1"/>
            <a:r>
              <a:rPr lang="en-US" dirty="0"/>
              <a:t>Output a KB for each document with all possible interpretations of KEs, including confidence and provenance (spans)</a:t>
            </a:r>
          </a:p>
          <a:p>
            <a:pPr lvl="1"/>
            <a:r>
              <a:rPr lang="en-US" dirty="0"/>
              <a:t>Mention-level output, including within-document linking</a:t>
            </a:r>
          </a:p>
          <a:p>
            <a:r>
              <a:rPr lang="en-US" dirty="0"/>
              <a:t>Evaluate by queries (with ontology types) and assessment</a:t>
            </a:r>
          </a:p>
          <a:p>
            <a:pPr lvl="1"/>
            <a:r>
              <a:rPr lang="en-US" dirty="0"/>
              <a:t>Queries target entity types and argument roles in prevailing theories</a:t>
            </a:r>
          </a:p>
          <a:p>
            <a:pPr lvl="1"/>
            <a:r>
              <a:rPr lang="en-US" dirty="0"/>
              <a:t>Queries assume within-doc (cross-modal, cross-lingual) </a:t>
            </a:r>
            <a:r>
              <a:rPr lang="en-US" dirty="0" err="1"/>
              <a:t>coref</a:t>
            </a:r>
            <a:r>
              <a:rPr lang="en-US" dirty="0"/>
              <a:t> of entities/fillers, relations, and events</a:t>
            </a:r>
          </a:p>
        </p:txBody>
      </p:sp>
      <p:pic>
        <p:nvPicPr>
          <p:cNvPr id="4" name="Picture 4" descr="aida_framework.jpg">
            <a:extLst>
              <a:ext uri="{FF2B5EF4-FFF2-40B4-BE49-F238E27FC236}">
                <a16:creationId xmlns:a16="http://schemas.microsoft.com/office/drawing/2014/main" id="{1F2E4CD2-E67A-4E1C-A656-BE6FF9E18306}"/>
              </a:ext>
            </a:extLst>
          </p:cNvPr>
          <p:cNvPicPr>
            <a:picLocks noChangeAspect="1"/>
          </p:cNvPicPr>
          <p:nvPr/>
        </p:nvPicPr>
        <p:blipFill rotWithShape="1">
          <a:blip r:embed="rId3"/>
          <a:srcRect r="65344"/>
          <a:stretch/>
        </p:blipFill>
        <p:spPr>
          <a:xfrm>
            <a:off x="212335" y="2350233"/>
            <a:ext cx="3363378" cy="3302122"/>
          </a:xfrm>
          <a:prstGeom prst="rect">
            <a:avLst/>
          </a:prstGeom>
        </p:spPr>
      </p:pic>
    </p:spTree>
    <p:extLst>
      <p:ext uri="{BB962C8B-B14F-4D97-AF65-F5344CB8AC3E}">
        <p14:creationId xmlns:p14="http://schemas.microsoft.com/office/powerpoint/2010/main" val="132791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1b: Extraction Conditioned on Context</a:t>
            </a:r>
          </a:p>
        </p:txBody>
      </p:sp>
      <p:sp>
        <p:nvSpPr>
          <p:cNvPr id="3" name="Content Placeholder 2"/>
          <p:cNvSpPr>
            <a:spLocks noGrp="1"/>
          </p:cNvSpPr>
          <p:nvPr>
            <p:ph idx="1"/>
          </p:nvPr>
        </p:nvSpPr>
        <p:spPr>
          <a:xfrm>
            <a:off x="838200" y="1690688"/>
            <a:ext cx="10515600" cy="4351338"/>
          </a:xfrm>
        </p:spPr>
        <p:txBody>
          <a:bodyPr>
            <a:noAutofit/>
          </a:bodyPr>
          <a:lstStyle/>
          <a:p>
            <a:pPr>
              <a:buClr>
                <a:srgbClr val="9E3611"/>
              </a:buClr>
            </a:pPr>
            <a:r>
              <a:rPr lang="en-US" dirty="0"/>
              <a:t>TA1 must be capable of accepting </a:t>
            </a:r>
            <a:r>
              <a:rPr lang="en-US" b="1" dirty="0">
                <a:solidFill>
                  <a:srgbClr val="C00000"/>
                </a:solidFill>
              </a:rPr>
              <a:t>alternate contexts</a:t>
            </a:r>
            <a:r>
              <a:rPr lang="en-US" dirty="0">
                <a:solidFill>
                  <a:srgbClr val="C00000"/>
                </a:solidFill>
              </a:rPr>
              <a:t> </a:t>
            </a:r>
            <a:r>
              <a:rPr lang="en-US" dirty="0"/>
              <a:t>(“what if” hypotheses) and producing </a:t>
            </a:r>
            <a:r>
              <a:rPr lang="en-US" b="1" dirty="0">
                <a:solidFill>
                  <a:srgbClr val="C00000"/>
                </a:solidFill>
              </a:rPr>
              <a:t>alternate analyses</a:t>
            </a:r>
            <a:r>
              <a:rPr lang="en-US" dirty="0">
                <a:solidFill>
                  <a:srgbClr val="C00000"/>
                </a:solidFill>
              </a:rPr>
              <a:t> </a:t>
            </a:r>
            <a:r>
              <a:rPr lang="en-US" dirty="0"/>
              <a:t>for each context (possibly simply reweighting confidence values).</a:t>
            </a:r>
          </a:p>
          <a:p>
            <a:pPr lvl="1">
              <a:buClr>
                <a:srgbClr val="9E3611"/>
              </a:buClr>
            </a:pPr>
            <a:r>
              <a:rPr lang="en-US" dirty="0"/>
              <a:t>For example, the analysis of a certain image produces knowledge elements representing a </a:t>
            </a:r>
            <a:r>
              <a:rPr lang="en-US" b="1" dirty="0">
                <a:solidFill>
                  <a:srgbClr val="0070C0"/>
                </a:solidFill>
              </a:rPr>
              <a:t>bus on a road</a:t>
            </a:r>
            <a:r>
              <a:rPr lang="en-US" dirty="0"/>
              <a:t>. However, knowledge elements in one or more hypotheses suggest that this is a </a:t>
            </a:r>
            <a:r>
              <a:rPr lang="en-US" b="1" dirty="0">
                <a:solidFill>
                  <a:srgbClr val="0070C0"/>
                </a:solidFill>
              </a:rPr>
              <a:t>river rather than a road</a:t>
            </a:r>
            <a:r>
              <a:rPr lang="en-US" dirty="0"/>
              <a:t>. The analysis  algorithm should use this information for additional analysis of the image with priors favoring a </a:t>
            </a:r>
            <a:r>
              <a:rPr lang="en-US" b="1" dirty="0">
                <a:solidFill>
                  <a:srgbClr val="0070C0"/>
                </a:solidFill>
              </a:rPr>
              <a:t>boat</a:t>
            </a:r>
            <a:r>
              <a:rPr lang="en-US" dirty="0"/>
              <a:t>.</a:t>
            </a:r>
          </a:p>
          <a:p>
            <a:r>
              <a:rPr lang="en-US" dirty="0"/>
              <a:t>Simplifications for 2019:</a:t>
            </a:r>
          </a:p>
          <a:p>
            <a:pPr lvl="1"/>
            <a:r>
              <a:rPr lang="en-US" dirty="0"/>
              <a:t>Context is a small fragment of LDC’s manually-produced prevailing theories; no provenance – just types and reference KB IDs</a:t>
            </a:r>
          </a:p>
          <a:p>
            <a:pPr lvl="1"/>
            <a:r>
              <a:rPr lang="en-US" dirty="0"/>
              <a:t>KEs and confidence values resulting from “what if” hypotheses do not get passed on to TA2 but are evaluated separately</a:t>
            </a:r>
          </a:p>
          <a:p>
            <a:endParaRPr lang="en-US" dirty="0"/>
          </a:p>
        </p:txBody>
      </p:sp>
    </p:spTree>
    <p:extLst>
      <p:ext uri="{BB962C8B-B14F-4D97-AF65-F5344CB8AC3E}">
        <p14:creationId xmlns:p14="http://schemas.microsoft.com/office/powerpoint/2010/main" val="121644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16" y="365126"/>
            <a:ext cx="11210707" cy="1325563"/>
          </a:xfrm>
        </p:spPr>
        <p:txBody>
          <a:bodyPr>
            <a:normAutofit/>
          </a:bodyPr>
          <a:lstStyle/>
          <a:p>
            <a:r>
              <a:rPr lang="en-US" sz="4000" dirty="0"/>
              <a:t>Task 1: New challenges</a:t>
            </a:r>
          </a:p>
        </p:txBody>
      </p:sp>
      <p:sp>
        <p:nvSpPr>
          <p:cNvPr id="3" name="Content Placeholder 2"/>
          <p:cNvSpPr>
            <a:spLocks noGrp="1"/>
          </p:cNvSpPr>
          <p:nvPr>
            <p:ph idx="1"/>
          </p:nvPr>
        </p:nvSpPr>
        <p:spPr>
          <a:xfrm>
            <a:off x="838199" y="1545545"/>
            <a:ext cx="10889343" cy="4351338"/>
          </a:xfrm>
        </p:spPr>
        <p:txBody>
          <a:bodyPr>
            <a:noAutofit/>
          </a:bodyPr>
          <a:lstStyle/>
          <a:p>
            <a:pPr>
              <a:buClr>
                <a:schemeClr val="tx1"/>
              </a:buClr>
            </a:pPr>
            <a:r>
              <a:rPr lang="en-US" dirty="0"/>
              <a:t>Multimedia, Multilingual: Each document can contain a mix of text, speech, image, video; English plus 1-2 foreign languages</a:t>
            </a:r>
          </a:p>
          <a:p>
            <a:r>
              <a:rPr lang="en-US" dirty="0"/>
              <a:t>Extract all entities and label each entity with all its types (</a:t>
            </a:r>
            <a:r>
              <a:rPr lang="en-US" dirty="0" err="1"/>
              <a:t>Politican</a:t>
            </a:r>
            <a:r>
              <a:rPr lang="en-US" dirty="0"/>
              <a:t>, </a:t>
            </a:r>
            <a:r>
              <a:rPr lang="en-US" dirty="0" err="1"/>
              <a:t>MilitaryPersonnel</a:t>
            </a:r>
            <a:r>
              <a:rPr lang="en-US" dirty="0"/>
              <a:t>, Journalist, ….)</a:t>
            </a:r>
          </a:p>
          <a:p>
            <a:pPr lvl="1"/>
            <a:r>
              <a:rPr lang="en-US" dirty="0"/>
              <a:t>not the same as instance search; no query at extraction time. </a:t>
            </a:r>
          </a:p>
          <a:p>
            <a:r>
              <a:rPr lang="en-US" dirty="0"/>
              <a:t>Streaming input</a:t>
            </a:r>
          </a:p>
          <a:p>
            <a:pPr lvl="1"/>
            <a:r>
              <a:rPr lang="en-US" dirty="0"/>
              <a:t>Can’t go back to reanalyze raw docs</a:t>
            </a:r>
          </a:p>
          <a:p>
            <a:r>
              <a:rPr lang="en-US" dirty="0"/>
              <a:t>Multiple hypotheses and interpretations</a:t>
            </a:r>
          </a:p>
          <a:p>
            <a:pPr lvl="1"/>
            <a:r>
              <a:rPr lang="en-US" dirty="0"/>
              <a:t>TA1 outputs all possible extractions and interpretations, not just the most confident one</a:t>
            </a:r>
          </a:p>
          <a:p>
            <a:pPr lvl="1"/>
            <a:r>
              <a:rPr lang="en-US" dirty="0"/>
              <a:t>Task 1b extraction from data items may be conditioned on “what-if” hypothesis</a:t>
            </a:r>
          </a:p>
          <a:p>
            <a:pPr lvl="1"/>
            <a:endParaRPr lang="en-US" dirty="0"/>
          </a:p>
          <a:p>
            <a:pPr lvl="1"/>
            <a:endParaRPr lang="en-US" dirty="0"/>
          </a:p>
        </p:txBody>
      </p:sp>
    </p:spTree>
    <p:extLst>
      <p:ext uri="{BB962C8B-B14F-4D97-AF65-F5344CB8AC3E}">
        <p14:creationId xmlns:p14="http://schemas.microsoft.com/office/powerpoint/2010/main" val="863979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2: Noisy KB Construction</a:t>
            </a:r>
          </a:p>
        </p:txBody>
      </p:sp>
      <p:sp>
        <p:nvSpPr>
          <p:cNvPr id="3" name="Content Placeholder 2"/>
          <p:cNvSpPr>
            <a:spLocks noGrp="1"/>
          </p:cNvSpPr>
          <p:nvPr>
            <p:ph idx="1"/>
          </p:nvPr>
        </p:nvSpPr>
        <p:spPr>
          <a:xfrm>
            <a:off x="3971498" y="1825625"/>
            <a:ext cx="7382301" cy="4351338"/>
          </a:xfrm>
        </p:spPr>
        <p:txBody>
          <a:bodyPr>
            <a:normAutofit fontScale="92500"/>
          </a:bodyPr>
          <a:lstStyle/>
          <a:p>
            <a:r>
              <a:rPr lang="en-US" dirty="0"/>
              <a:t>Build TA2 KB by aggregating all KEs from TA1</a:t>
            </a:r>
          </a:p>
          <a:p>
            <a:pPr lvl="1"/>
            <a:r>
              <a:rPr lang="en-US" dirty="0"/>
              <a:t>Output is TA2 KB including cross-doc </a:t>
            </a:r>
            <a:r>
              <a:rPr lang="en-US" dirty="0" err="1"/>
              <a:t>coref</a:t>
            </a:r>
            <a:endParaRPr lang="en-US" dirty="0"/>
          </a:p>
          <a:p>
            <a:pPr lvl="1"/>
            <a:r>
              <a:rPr lang="en-US" dirty="0"/>
              <a:t>Also link entities to external reference KB of entities (mostly PER, ORG, GPE)</a:t>
            </a:r>
          </a:p>
          <a:p>
            <a:pPr lvl="1"/>
            <a:r>
              <a:rPr lang="en-US" dirty="0"/>
              <a:t>Will contain conflicting information</a:t>
            </a:r>
          </a:p>
          <a:p>
            <a:r>
              <a:rPr lang="en-US" dirty="0"/>
              <a:t>Evaluated by queries (with entry points) and assessment</a:t>
            </a:r>
          </a:p>
          <a:p>
            <a:pPr lvl="1"/>
            <a:r>
              <a:rPr lang="en-US" dirty="0"/>
              <a:t>Queries target entities and event or relation roles and arguments needed to produce prevailing theories</a:t>
            </a:r>
          </a:p>
          <a:p>
            <a:pPr lvl="1"/>
            <a:r>
              <a:rPr lang="en-US" dirty="0"/>
              <a:t>Queries assume within-doc (cross-modal, cross-lingual) and cross-doc </a:t>
            </a:r>
            <a:r>
              <a:rPr lang="en-US" dirty="0" err="1"/>
              <a:t>coref</a:t>
            </a:r>
            <a:r>
              <a:rPr lang="en-US" dirty="0"/>
              <a:t> of entities/fillers, relations, and events, </a:t>
            </a:r>
            <a:r>
              <a:rPr lang="en-US" dirty="0">
                <a:solidFill>
                  <a:srgbClr val="FF0000"/>
                </a:solidFill>
              </a:rPr>
              <a:t>AND linking of entities to reference KB</a:t>
            </a:r>
          </a:p>
          <a:p>
            <a:pPr lvl="1"/>
            <a:endParaRPr lang="en-US" dirty="0"/>
          </a:p>
        </p:txBody>
      </p:sp>
      <p:pic>
        <p:nvPicPr>
          <p:cNvPr id="4" name="Picture 4" descr="aida_framework.jpg">
            <a:extLst>
              <a:ext uri="{FF2B5EF4-FFF2-40B4-BE49-F238E27FC236}">
                <a16:creationId xmlns:a16="http://schemas.microsoft.com/office/drawing/2014/main" id="{1F2E4CD2-E67A-4E1C-A656-BE6FF9E18306}"/>
              </a:ext>
            </a:extLst>
          </p:cNvPr>
          <p:cNvPicPr>
            <a:picLocks noChangeAspect="1"/>
          </p:cNvPicPr>
          <p:nvPr/>
        </p:nvPicPr>
        <p:blipFill rotWithShape="1">
          <a:blip r:embed="rId2"/>
          <a:srcRect l="32124" r="37079"/>
          <a:stretch/>
        </p:blipFill>
        <p:spPr>
          <a:xfrm>
            <a:off x="322730" y="2350233"/>
            <a:ext cx="3116506" cy="3302122"/>
          </a:xfrm>
          <a:prstGeom prst="rect">
            <a:avLst/>
          </a:prstGeom>
        </p:spPr>
      </p:pic>
    </p:spTree>
    <p:extLst>
      <p:ext uri="{BB962C8B-B14F-4D97-AF65-F5344CB8AC3E}">
        <p14:creationId xmlns:p14="http://schemas.microsoft.com/office/powerpoint/2010/main" val="1540890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78233</TotalTime>
  <Words>4810</Words>
  <Application>Microsoft Macintosh PowerPoint</Application>
  <PresentationFormat>Widescreen</PresentationFormat>
  <Paragraphs>796</Paragraphs>
  <Slides>49</Slides>
  <Notes>37</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Gill Sans</vt:lpstr>
      <vt:lpstr>Office Theme</vt:lpstr>
      <vt:lpstr>Overview of the Streaming Multimedia Knowledge Base Population Track</vt:lpstr>
      <vt:lpstr>Outline</vt:lpstr>
      <vt:lpstr>DARPA AIDA Evaluation in TAC/TRECVID SM-KBP</vt:lpstr>
      <vt:lpstr>ACTIVE INTERPRETATION OF DISPARATE ALTERNATIVES (AIDA)</vt:lpstr>
      <vt:lpstr>Conceptual knowledge graph and KEs</vt:lpstr>
      <vt:lpstr>Evaluation Task 1: streaming multimedia extraction</vt:lpstr>
      <vt:lpstr>Task 1b: Extraction Conditioned on Context</vt:lpstr>
      <vt:lpstr>Task 1: New challenges</vt:lpstr>
      <vt:lpstr>Task 2: Noisy KB Construction</vt:lpstr>
      <vt:lpstr>Task 2: New challenges</vt:lpstr>
      <vt:lpstr>Task 3: Generating Coherent Hypotheses</vt:lpstr>
      <vt:lpstr>Task 3: New challenges</vt:lpstr>
      <vt:lpstr>Knowledge Representation: Ontology and AIF</vt:lpstr>
      <vt:lpstr>AIDA Interchange Format</vt:lpstr>
      <vt:lpstr>Conceptual knowledge graph and KEs</vt:lpstr>
      <vt:lpstr>Conceptual knowledge graph and KEs</vt:lpstr>
      <vt:lpstr>PowerPoint Presentation</vt:lpstr>
      <vt:lpstr>PowerPoint Presentation</vt:lpstr>
      <vt:lpstr>PowerPoint Presentation</vt:lpstr>
      <vt:lpstr>PowerPoint Presentation</vt:lpstr>
      <vt:lpstr>PowerPoint Presentation</vt:lpstr>
      <vt:lpstr>SM-KBP 2019 Evaluation Resources from LDC</vt:lpstr>
      <vt:lpstr>Evaluation by Queries and Assessment of Responses</vt:lpstr>
      <vt:lpstr>TA1/TA2 Queries for entities</vt:lpstr>
      <vt:lpstr>TA1/TA2 Graph Queries for edges</vt:lpstr>
      <vt:lpstr>PowerPoint Presentation</vt:lpstr>
      <vt:lpstr>PowerPoint Presentation</vt:lpstr>
      <vt:lpstr>PowerPoint Presentation</vt:lpstr>
      <vt:lpstr>PowerPoint Presentation</vt:lpstr>
      <vt:lpstr>PowerPoint Presentation</vt:lpstr>
      <vt:lpstr>TA1 Class Queries Evaluation</vt:lpstr>
      <vt:lpstr>TA2 Zerohop Queries Evaluation</vt:lpstr>
      <vt:lpstr>TA1 Graph Queries Evaluation</vt:lpstr>
      <vt:lpstr>TA2 Graph Queries Evaluation: Strategy 1</vt:lpstr>
      <vt:lpstr>TA2 Graph Queries Evaluation: Strategy 2</vt:lpstr>
      <vt:lpstr>TA3 Statement of Information Need (SIN)</vt:lpstr>
      <vt:lpstr>Who was targeted during the attack at Kramatorsk Airport on April 15, 2014?  Who were the combatants during the attack at Kramatorsk Airport on April 15, 2014? Who carried out the attack on a separatist roadblock in Sloviansk on April 20, 2014?</vt:lpstr>
      <vt:lpstr>TA3 Evaluation</vt:lpstr>
      <vt:lpstr>Participants and submissions</vt:lpstr>
      <vt:lpstr>TA1 Evaluation Results</vt:lpstr>
      <vt:lpstr>TA2 Evaluation Results</vt:lpstr>
      <vt:lpstr>TA3 Evaluation Results</vt:lpstr>
      <vt:lpstr>Phase 2</vt:lpstr>
      <vt:lpstr>TA1/TA2 evaluation by gold standard annotation?</vt:lpstr>
      <vt:lpstr>TA3 Evaluation by assessment</vt:lpstr>
      <vt:lpstr>Queries and Assessments</vt:lpstr>
      <vt:lpstr>AIF</vt:lpstr>
      <vt:lpstr>PowerPoint Presentation</vt:lpstr>
      <vt:lpstr>Evaluation by gold standard annotation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Discussion</dc:title>
  <dc:creator>Dang, Hoa T. (Fed)</dc:creator>
  <cp:lastModifiedBy>Dang, Hoa T. (Fed)</cp:lastModifiedBy>
  <cp:revision>1120</cp:revision>
  <cp:lastPrinted>2017-11-15T19:07:45Z</cp:lastPrinted>
  <dcterms:created xsi:type="dcterms:W3CDTF">2016-10-07T06:49:35Z</dcterms:created>
  <dcterms:modified xsi:type="dcterms:W3CDTF">2019-11-14T13:47:52Z</dcterms:modified>
</cp:coreProperties>
</file>