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416" r:id="rId2"/>
    <p:sldId id="363" r:id="rId3"/>
    <p:sldId id="41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14"/>
    <p:restoredTop sz="85170"/>
  </p:normalViewPr>
  <p:slideViewPr>
    <p:cSldViewPr snapToGrid="0" snapToObjects="1">
      <p:cViewPr varScale="1">
        <p:scale>
          <a:sx n="108" d="100"/>
          <a:sy n="108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1" d="100"/>
        <a:sy n="131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280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0AAB4-49EA-CB44-ACA6-73D72B71D887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1F1FE-1AF3-D64C-B83F-A0193798D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12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FECF4-DEC9-2A41-8947-8D1BDE7AC2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52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3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3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819" y="5953051"/>
            <a:ext cx="1904181" cy="80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80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7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4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3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8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5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D0C0-CF0D-A04A-9EA3-B9E8E292421D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ED0C0-CF0D-A04A-9EA3-B9E8E292421D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06B73-879E-7149-81B9-18DBE5179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0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2598420" y="548640"/>
            <a:ext cx="6903720" cy="1188720"/>
          </a:xfrm>
        </p:spPr>
        <p:txBody>
          <a:bodyPr/>
          <a:lstStyle/>
          <a:p>
            <a:pPr algn="ctr" eaLnBrk="1" hangingPunct="1"/>
            <a:r>
              <a:rPr lang="en-US" altLang="en-US" sz="3600" dirty="0"/>
              <a:t>Text Analysis Conference</a:t>
            </a:r>
            <a:br>
              <a:rPr lang="en-US" altLang="en-US" sz="3600" dirty="0"/>
            </a:br>
            <a:r>
              <a:rPr lang="en-US" altLang="en-US" sz="3600" dirty="0"/>
              <a:t>TAC 2019</a:t>
            </a:r>
            <a:endParaRPr lang="en-US" altLang="en-US" sz="3600" dirty="0">
              <a:ea typeface="ヒラギノ角ゴ Pro W6" charset="-128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2038350" y="5692140"/>
            <a:ext cx="5932170" cy="76581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980" dirty="0"/>
              <a:t>Hoa Trang Dang</a:t>
            </a:r>
            <a:endParaRPr lang="en-US" altLang="en-US" sz="1980" b="1" dirty="0">
              <a:ea typeface="ヒラギノ角ゴ Pro W6" charset="-128"/>
            </a:endParaRPr>
          </a:p>
          <a:p>
            <a:pPr marL="0" indent="0">
              <a:buNone/>
            </a:pPr>
            <a:r>
              <a:rPr lang="en-US" altLang="en-US" sz="1980" i="1" dirty="0"/>
              <a:t>U.S. National Institute of Standards and Technology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20" y="2125980"/>
            <a:ext cx="2883218" cy="216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3292796" y="4526280"/>
            <a:ext cx="5679279" cy="994410"/>
            <a:chOff x="22" y="0"/>
            <a:chExt cx="3974" cy="696"/>
          </a:xfrm>
        </p:grpSpPr>
        <p:pic>
          <p:nvPicPr>
            <p:cNvPr id="40965" name="Picture 5"/>
            <p:cNvPicPr>
              <a:picLocks noChangeAspect="1" noChangeArrowheads="1"/>
            </p:cNvPicPr>
            <p:nvPr/>
          </p:nvPicPr>
          <p:blipFill>
            <a:blip r:embed="rId3">
              <a:alphaModFix amt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5" y="200"/>
              <a:ext cx="118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74901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6" name="Rectangle 6"/>
            <p:cNvSpPr>
              <a:spLocks/>
            </p:cNvSpPr>
            <p:nvPr/>
          </p:nvSpPr>
          <p:spPr bwMode="auto">
            <a:xfrm>
              <a:off x="22" y="212"/>
              <a:ext cx="148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ts val="338"/>
                </a:spcBef>
                <a:buClr>
                  <a:srgbClr val="A04DA3"/>
                </a:buClr>
                <a:buFont typeface="Georgia" charset="0"/>
                <a:buChar char="•"/>
                <a:defRPr sz="3100">
                  <a:solidFill>
                    <a:schemeClr val="tx1"/>
                  </a:solidFill>
                  <a:latin typeface="Georgia" charset="0"/>
                  <a:ea typeface="ＭＳ Ｐゴシック" charset="-128"/>
                </a:defRPr>
              </a:lvl1pPr>
              <a:lvl2pPr marL="742950" indent="-285750">
                <a:spcBef>
                  <a:spcPts val="338"/>
                </a:spcBef>
                <a:buClr>
                  <a:schemeClr val="accent2"/>
                </a:buClr>
                <a:buFont typeface="Georgia" charset="0"/>
                <a:buChar char="▫"/>
                <a:defRPr sz="2900">
                  <a:solidFill>
                    <a:schemeClr val="accent2"/>
                  </a:solidFill>
                  <a:latin typeface="Georgia" charset="0"/>
                  <a:ea typeface="ＭＳ Ｐゴシック" charset="-128"/>
                </a:defRPr>
              </a:lvl2pPr>
              <a:lvl3pPr marL="1143000" indent="-228600">
                <a:spcBef>
                  <a:spcPts val="338"/>
                </a:spcBef>
                <a:buClr>
                  <a:schemeClr val="accent1"/>
                </a:buClr>
                <a:buFont typeface="Wingdings 2" charset="2"/>
                <a:buChar char=""/>
                <a:defRPr sz="2700">
                  <a:solidFill>
                    <a:schemeClr val="accent1"/>
                  </a:solidFill>
                  <a:latin typeface="Georgia" charset="0"/>
                  <a:ea typeface="ＭＳ Ｐゴシック" charset="-128"/>
                </a:defRPr>
              </a:lvl3pPr>
              <a:lvl4pPr marL="1600200" indent="-228600">
                <a:spcBef>
                  <a:spcPts val="338"/>
                </a:spcBef>
                <a:buClr>
                  <a:schemeClr val="accent1"/>
                </a:buClr>
                <a:buFont typeface="Wingdings 2" charset="2"/>
                <a:buChar char=""/>
                <a:defRPr sz="2400">
                  <a:solidFill>
                    <a:schemeClr val="accent1"/>
                  </a:solidFill>
                  <a:latin typeface="Georgia" charset="0"/>
                  <a:ea typeface="ＭＳ Ｐゴシック" charset="-128"/>
                </a:defRPr>
              </a:lvl4pPr>
              <a:lvl5pPr marL="2057400" indent="-228600">
                <a:spcBef>
                  <a:spcPts val="338"/>
                </a:spcBef>
                <a:buClr>
                  <a:srgbClr val="A04DA3"/>
                </a:buClr>
                <a:buFont typeface="Georgia" charset="0"/>
                <a:buChar char="▫"/>
                <a:defRPr sz="2200">
                  <a:solidFill>
                    <a:srgbClr val="A04DA3"/>
                  </a:solidFill>
                  <a:latin typeface="Georgi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ts val="338"/>
                </a:spcBef>
                <a:spcAft>
                  <a:spcPct val="0"/>
                </a:spcAft>
                <a:buClr>
                  <a:srgbClr val="A04DA3"/>
                </a:buClr>
                <a:buFont typeface="Georgia" charset="0"/>
                <a:buChar char="▫"/>
                <a:defRPr sz="2200">
                  <a:solidFill>
                    <a:srgbClr val="A04DA3"/>
                  </a:solidFill>
                  <a:latin typeface="Georgi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ts val="338"/>
                </a:spcBef>
                <a:spcAft>
                  <a:spcPct val="0"/>
                </a:spcAft>
                <a:buClr>
                  <a:srgbClr val="A04DA3"/>
                </a:buClr>
                <a:buFont typeface="Georgia" charset="0"/>
                <a:buChar char="▫"/>
                <a:defRPr sz="2200">
                  <a:solidFill>
                    <a:srgbClr val="A04DA3"/>
                  </a:solidFill>
                  <a:latin typeface="Georgi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ts val="338"/>
                </a:spcBef>
                <a:spcAft>
                  <a:spcPct val="0"/>
                </a:spcAft>
                <a:buClr>
                  <a:srgbClr val="A04DA3"/>
                </a:buClr>
                <a:buFont typeface="Georgia" charset="0"/>
                <a:buChar char="▫"/>
                <a:defRPr sz="2200">
                  <a:solidFill>
                    <a:srgbClr val="A04DA3"/>
                  </a:solidFill>
                  <a:latin typeface="Georgi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ts val="338"/>
                </a:spcBef>
                <a:spcAft>
                  <a:spcPct val="0"/>
                </a:spcAft>
                <a:buClr>
                  <a:srgbClr val="A04DA3"/>
                </a:buClr>
                <a:buFont typeface="Georgia" charset="0"/>
                <a:buChar char="▫"/>
                <a:defRPr sz="2200">
                  <a:solidFill>
                    <a:srgbClr val="A04DA3"/>
                  </a:solidFill>
                  <a:latin typeface="Georgia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880" dirty="0">
                  <a:latin typeface="Gill Sans" charset="0"/>
                  <a:ea typeface="ヒラギノ角ゴ Pro W3" charset="-128"/>
                </a:rPr>
                <a:t>Sponsored by:</a:t>
              </a:r>
            </a:p>
          </p:txBody>
        </p:sp>
        <p:pic>
          <p:nvPicPr>
            <p:cNvPr id="40967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0" y="0"/>
              <a:ext cx="696" cy="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2973050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x-none" dirty="0"/>
              <a:t>TA3 Panel Questions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1025249" cy="4351338"/>
          </a:xfrm>
        </p:spPr>
        <p:txBody>
          <a:bodyPr>
            <a:normAutofit/>
          </a:bodyPr>
          <a:lstStyle/>
          <a:p>
            <a:r>
              <a:rPr lang="en-US" dirty="0"/>
              <a:t>What are the challenges for TA3, how were they addressed in 2019?</a:t>
            </a:r>
            <a:endParaRPr lang="en-US" sz="3200" dirty="0"/>
          </a:p>
          <a:p>
            <a:r>
              <a:rPr lang="en-US" dirty="0"/>
              <a:t>What can TA1/TA2 do to help with hypothesis creation?</a:t>
            </a:r>
            <a:endParaRPr lang="en-US" sz="3200" dirty="0"/>
          </a:p>
          <a:p>
            <a:r>
              <a:rPr lang="en-US" dirty="0"/>
              <a:t>What else can LDC provide in the way of annotation/assessment, to help with hypothesis creation?</a:t>
            </a:r>
          </a:p>
          <a:p>
            <a:endParaRPr lang="en-US" dirty="0"/>
          </a:p>
          <a:p>
            <a:r>
              <a:rPr lang="en-US" dirty="0"/>
              <a:t>What can NIST do to help with hypothesis creation and report more meaningful/useful metrics?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122409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1D388-BDDA-D04B-B04F-A1B7C6D3D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TA3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A202F-6787-464B-B04B-4380110C4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769" y="1825625"/>
            <a:ext cx="10665031" cy="4351338"/>
          </a:xfrm>
        </p:spPr>
        <p:txBody>
          <a:bodyPr/>
          <a:lstStyle/>
          <a:p>
            <a:r>
              <a:rPr lang="en-US" dirty="0"/>
              <a:t>How can evaluation framework be modified</a:t>
            </a:r>
          </a:p>
          <a:p>
            <a:pPr lvl="1"/>
            <a:r>
              <a:rPr lang="en-US" dirty="0"/>
              <a:t>Statement of information need</a:t>
            </a:r>
          </a:p>
          <a:p>
            <a:pPr lvl="2"/>
            <a:r>
              <a:rPr lang="en-US" dirty="0"/>
              <a:t>More detailed frames per SIN, each applicable to fewer prevailing theories?</a:t>
            </a:r>
          </a:p>
          <a:p>
            <a:pPr lvl="2"/>
            <a:r>
              <a:rPr lang="en-US" dirty="0"/>
              <a:t>Additional entry point descriptors (e.g., name strings beyond strings in the reference KB)?</a:t>
            </a:r>
          </a:p>
          <a:p>
            <a:pPr lvl="1"/>
            <a:r>
              <a:rPr lang="en-US" dirty="0"/>
              <a:t>Prevailing theories</a:t>
            </a:r>
          </a:p>
          <a:p>
            <a:pPr lvl="2"/>
            <a:r>
              <a:rPr lang="en-US" dirty="0"/>
              <a:t>Ensure KEs in prevailing theories are justified in evaluation documents for coverage metric?</a:t>
            </a:r>
          </a:p>
          <a:p>
            <a:pPr lvl="1"/>
            <a:r>
              <a:rPr lang="en-US" dirty="0"/>
              <a:t>Replace coverage metric with something else?</a:t>
            </a:r>
          </a:p>
          <a:p>
            <a:pPr lvl="1"/>
            <a:r>
              <a:rPr lang="en-US" dirty="0"/>
              <a:t>Don’t remove incorrect edges – Assess hypotheses holistically, in context of </a:t>
            </a:r>
            <a:r>
              <a:rPr lang="en-US" b="1" i="1" dirty="0"/>
              <a:t>all</a:t>
            </a:r>
            <a:r>
              <a:rPr lang="en-US" dirty="0"/>
              <a:t> edges? (Edge justifications could still be pre-assessed as correct/incorrect if that would help assessors.)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422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72914</TotalTime>
  <Words>186</Words>
  <Application>Microsoft Macintosh PowerPoint</Application>
  <PresentationFormat>Widescreen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Gill Sans</vt:lpstr>
      <vt:lpstr>Office Theme</vt:lpstr>
      <vt:lpstr>Text Analysis Conference TAC 2019</vt:lpstr>
      <vt:lpstr>TA3 Panel Questions</vt:lpstr>
      <vt:lpstr>TA3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Discussion</dc:title>
  <dc:creator>Dang, Hoa T. (Fed)</dc:creator>
  <cp:lastModifiedBy>Dang, Hoa T. (Fed)</cp:lastModifiedBy>
  <cp:revision>844</cp:revision>
  <cp:lastPrinted>2017-11-15T19:07:45Z</cp:lastPrinted>
  <dcterms:created xsi:type="dcterms:W3CDTF">2016-10-07T06:49:35Z</dcterms:created>
  <dcterms:modified xsi:type="dcterms:W3CDTF">2019-11-14T15:43:29Z</dcterms:modified>
</cp:coreProperties>
</file>