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16" r:id="rId2"/>
    <p:sldId id="363" r:id="rId3"/>
    <p:sldId id="424" r:id="rId4"/>
    <p:sldId id="364" r:id="rId5"/>
    <p:sldId id="417" r:id="rId6"/>
    <p:sldId id="430" r:id="rId7"/>
    <p:sldId id="425" r:id="rId8"/>
    <p:sldId id="426" r:id="rId9"/>
    <p:sldId id="428" r:id="rId10"/>
    <p:sldId id="427" r:id="rId11"/>
    <p:sldId id="42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4"/>
    <p:restoredTop sz="85170"/>
  </p:normalViewPr>
  <p:slideViewPr>
    <p:cSldViewPr snapToGrid="0" snapToObjects="1">
      <p:cViewPr varScale="1">
        <p:scale>
          <a:sx n="108" d="100"/>
          <a:sy n="108" d="100"/>
        </p:scale>
        <p:origin x="840" y="192"/>
      </p:cViewPr>
      <p:guideLst/>
    </p:cSldViewPr>
  </p:slideViewPr>
  <p:notesTextViewPr>
    <p:cViewPr>
      <p:scale>
        <a:sx n="1" d="1"/>
        <a:sy n="1" d="1"/>
      </p:scale>
      <p:origin x="0" y="0"/>
    </p:cViewPr>
  </p:notesTextViewPr>
  <p:sorterViewPr>
    <p:cViewPr>
      <p:scale>
        <a:sx n="131" d="100"/>
        <a:sy n="131" d="100"/>
      </p:scale>
      <p:origin x="0" y="0"/>
    </p:cViewPr>
  </p:sorterViewPr>
  <p:notesViewPr>
    <p:cSldViewPr snapToGrid="0" snapToObjects="1">
      <p:cViewPr varScale="1">
        <p:scale>
          <a:sx n="85" d="100"/>
          <a:sy n="85" d="100"/>
        </p:scale>
        <p:origin x="328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0AAB4-49EA-CB44-ACA6-73D72B71D887}" type="datetimeFigureOut">
              <a:rPr lang="en-US" smtClean="0"/>
              <a:t>11/14/19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1F1FE-1AF3-D64C-B83F-A0193798DC5D}" type="slidenum">
              <a:rPr lang="en-US" smtClean="0"/>
              <a:t>‹#›</a:t>
            </a:fld>
            <a:endParaRPr lang="en-US"/>
          </a:p>
        </p:txBody>
      </p:sp>
    </p:spTree>
    <p:extLst>
      <p:ext uri="{BB962C8B-B14F-4D97-AF65-F5344CB8AC3E}">
        <p14:creationId xmlns:p14="http://schemas.microsoft.com/office/powerpoint/2010/main" val="1847512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ECF4-DEC9-2A41-8947-8D1BDE7AC25B}" type="slidenum">
              <a:rPr lang="en-US" smtClean="0"/>
              <a:pPr/>
              <a:t>2</a:t>
            </a:fld>
            <a:endParaRPr lang="en-US"/>
          </a:p>
        </p:txBody>
      </p:sp>
    </p:spTree>
    <p:extLst>
      <p:ext uri="{BB962C8B-B14F-4D97-AF65-F5344CB8AC3E}">
        <p14:creationId xmlns:p14="http://schemas.microsoft.com/office/powerpoint/2010/main" val="179115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Scores don’t tell the whole story.</a:t>
            </a:r>
          </a:p>
          <a:p>
            <a:r>
              <a:rPr lang="en-US" dirty="0"/>
              <a:t>Encourage wide range of techniques, different ways of phrasing a problem </a:t>
            </a:r>
          </a:p>
        </p:txBody>
      </p:sp>
      <p:sp>
        <p:nvSpPr>
          <p:cNvPr id="4" name="Slide Number Placeholder 3"/>
          <p:cNvSpPr>
            <a:spLocks noGrp="1"/>
          </p:cNvSpPr>
          <p:nvPr>
            <p:ph type="sldNum" sz="quarter" idx="10"/>
          </p:nvPr>
        </p:nvSpPr>
        <p:spPr/>
        <p:txBody>
          <a:bodyPr/>
          <a:lstStyle/>
          <a:p>
            <a:fld id="{7AFFECF4-DEC9-2A41-8947-8D1BDE7AC25B}" type="slidenum">
              <a:rPr lang="en-US" smtClean="0"/>
              <a:pPr/>
              <a:t>3</a:t>
            </a:fld>
            <a:endParaRPr lang="en-US"/>
          </a:p>
        </p:txBody>
      </p:sp>
    </p:spTree>
    <p:extLst>
      <p:ext uri="{BB962C8B-B14F-4D97-AF65-F5344CB8AC3E}">
        <p14:creationId xmlns:p14="http://schemas.microsoft.com/office/powerpoint/2010/main" val="302228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features of TAC are best illustrated in our evaluations for Knowledge Base Population</a:t>
            </a:r>
          </a:p>
        </p:txBody>
      </p:sp>
      <p:sp>
        <p:nvSpPr>
          <p:cNvPr id="4" name="Slide Number Placeholder 3"/>
          <p:cNvSpPr>
            <a:spLocks noGrp="1"/>
          </p:cNvSpPr>
          <p:nvPr>
            <p:ph type="sldNum" sz="quarter" idx="10"/>
          </p:nvPr>
        </p:nvSpPr>
        <p:spPr/>
        <p:txBody>
          <a:bodyPr/>
          <a:lstStyle/>
          <a:p>
            <a:fld id="{7AFFECF4-DEC9-2A41-8947-8D1BDE7AC25B}" type="slidenum">
              <a:rPr lang="en-US" smtClean="0"/>
              <a:pPr/>
              <a:t>4</a:t>
            </a:fld>
            <a:endParaRPr lang="en-US"/>
          </a:p>
        </p:txBody>
      </p:sp>
    </p:spTree>
    <p:extLst>
      <p:ext uri="{BB962C8B-B14F-4D97-AF65-F5344CB8AC3E}">
        <p14:creationId xmlns:p14="http://schemas.microsoft.com/office/powerpoint/2010/main" val="256265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7ED0C0-CF0D-A04A-9EA3-B9E8E292421D}"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76383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ED0C0-CF0D-A04A-9EA3-B9E8E292421D}"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35226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ED0C0-CF0D-A04A-9EA3-B9E8E292421D}"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210963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ED0C0-CF0D-A04A-9EA3-B9E8E292421D}"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06B73-879E-7149-81B9-18DBE517912C}"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7819" y="5953051"/>
            <a:ext cx="1904181" cy="806597"/>
          </a:xfrm>
          <a:prstGeom prst="rect">
            <a:avLst/>
          </a:prstGeom>
        </p:spPr>
      </p:pic>
    </p:spTree>
    <p:extLst>
      <p:ext uri="{BB962C8B-B14F-4D97-AF65-F5344CB8AC3E}">
        <p14:creationId xmlns:p14="http://schemas.microsoft.com/office/powerpoint/2010/main" val="181180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ED0C0-CF0D-A04A-9EA3-B9E8E292421D}"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125967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7ED0C0-CF0D-A04A-9EA3-B9E8E292421D}"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142364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7ED0C0-CF0D-A04A-9EA3-B9E8E292421D}" type="datetimeFigureOut">
              <a:rPr lang="en-US" smtClean="0"/>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211133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7ED0C0-CF0D-A04A-9EA3-B9E8E292421D}" type="datetimeFigureOut">
              <a:rPr lang="en-US" smtClean="0"/>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10752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ED0C0-CF0D-A04A-9EA3-B9E8E292421D}" type="datetimeFigureOut">
              <a:rPr lang="en-US" smtClean="0"/>
              <a:t>11/14/19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117318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7ED0C0-CF0D-A04A-9EA3-B9E8E292421D}"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159795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7ED0C0-CF0D-A04A-9EA3-B9E8E292421D}"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41375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ED0C0-CF0D-A04A-9EA3-B9E8E292421D}" type="datetimeFigureOut">
              <a:rPr lang="en-US" smtClean="0"/>
              <a:t>11/14/19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06B73-879E-7149-81B9-18DBE517912C}" type="slidenum">
              <a:rPr lang="en-US" smtClean="0"/>
              <a:t>‹#›</a:t>
            </a:fld>
            <a:endParaRPr lang="en-US"/>
          </a:p>
        </p:txBody>
      </p:sp>
    </p:spTree>
    <p:extLst>
      <p:ext uri="{BB962C8B-B14F-4D97-AF65-F5344CB8AC3E}">
        <p14:creationId xmlns:p14="http://schemas.microsoft.com/office/powerpoint/2010/main" val="838109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bliomecha.altervista.org/blog/work-in-progres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ibliomecha.altervista.org/blog/work-in-progress/"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commons.wikimedia.org/wiki/File:WORKERS.jpg"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2598420" y="548640"/>
            <a:ext cx="6903720" cy="1188720"/>
          </a:xfrm>
        </p:spPr>
        <p:txBody>
          <a:bodyPr/>
          <a:lstStyle/>
          <a:p>
            <a:pPr algn="ctr" eaLnBrk="1" hangingPunct="1"/>
            <a:r>
              <a:rPr lang="en-US" altLang="en-US" sz="3600" dirty="0"/>
              <a:t>Text Analysis Conference</a:t>
            </a:r>
            <a:br>
              <a:rPr lang="en-US" altLang="en-US" sz="3600" dirty="0"/>
            </a:br>
            <a:r>
              <a:rPr lang="en-US" altLang="en-US" sz="3600" dirty="0"/>
              <a:t>TAC 2019</a:t>
            </a:r>
            <a:endParaRPr lang="en-US" altLang="en-US" sz="3600" dirty="0">
              <a:ea typeface="ヒラギノ角ゴ Pro W6" charset="-128"/>
            </a:endParaRPr>
          </a:p>
        </p:txBody>
      </p:sp>
      <p:sp>
        <p:nvSpPr>
          <p:cNvPr id="40962" name="Rectangle 2"/>
          <p:cNvSpPr>
            <a:spLocks noGrp="1" noChangeArrowheads="1"/>
          </p:cNvSpPr>
          <p:nvPr>
            <p:ph idx="1"/>
          </p:nvPr>
        </p:nvSpPr>
        <p:spPr>
          <a:xfrm>
            <a:off x="2038350" y="5692140"/>
            <a:ext cx="5932170" cy="765810"/>
          </a:xfrm>
        </p:spPr>
        <p:txBody>
          <a:bodyPr/>
          <a:lstStyle/>
          <a:p>
            <a:pPr marL="0" indent="0">
              <a:buNone/>
            </a:pPr>
            <a:r>
              <a:rPr lang="en-US" altLang="en-US" sz="1980" dirty="0"/>
              <a:t>Hoa Trang Dang</a:t>
            </a:r>
            <a:endParaRPr lang="en-US" altLang="en-US" sz="1980" b="1" dirty="0">
              <a:ea typeface="ヒラギノ角ゴ Pro W6" charset="-128"/>
            </a:endParaRPr>
          </a:p>
          <a:p>
            <a:pPr marL="0" indent="0">
              <a:buNone/>
            </a:pPr>
            <a:r>
              <a:rPr lang="en-US" altLang="en-US" sz="1980" i="1" dirty="0"/>
              <a:t>U.S. National Institute of Standards and Technology</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820" y="2125980"/>
            <a:ext cx="2883218" cy="216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4" name="Group 4"/>
          <p:cNvGrpSpPr>
            <a:grpSpLocks/>
          </p:cNvGrpSpPr>
          <p:nvPr/>
        </p:nvGrpSpPr>
        <p:grpSpPr bwMode="auto">
          <a:xfrm>
            <a:off x="3292796" y="4526280"/>
            <a:ext cx="5679279" cy="994410"/>
            <a:chOff x="22" y="0"/>
            <a:chExt cx="3974" cy="696"/>
          </a:xfrm>
        </p:grpSpPr>
        <p:pic>
          <p:nvPicPr>
            <p:cNvPr id="40965" name="Picture 5"/>
            <p:cNvPicPr>
              <a:picLocks noChangeAspect="1" noChangeArrowheads="1"/>
            </p:cNvPicPr>
            <p:nvPr/>
          </p:nvPicPr>
          <p:blipFill>
            <a:blip r:embed="rId3">
              <a:alphaModFix amt="75000"/>
              <a:extLst>
                <a:ext uri="{28A0092B-C50C-407E-A947-70E740481C1C}">
                  <a14:useLocalDpi xmlns:a14="http://schemas.microsoft.com/office/drawing/2010/main" val="0"/>
                </a:ext>
              </a:extLst>
            </a:blip>
            <a:srcRect/>
            <a:stretch>
              <a:fillRect/>
            </a:stretch>
          </p:blipFill>
          <p:spPr bwMode="auto">
            <a:xfrm>
              <a:off x="1775" y="200"/>
              <a:ext cx="1185" cy="328"/>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p:cNvSpPr>
              <a:spLocks/>
            </p:cNvSpPr>
            <p:nvPr/>
          </p:nvSpPr>
          <p:spPr bwMode="auto">
            <a:xfrm>
              <a:off x="22" y="212"/>
              <a:ext cx="148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ts val="338"/>
                </a:spcBef>
                <a:buClr>
                  <a:srgbClr val="A04DA3"/>
                </a:buClr>
                <a:buFont typeface="Georgia" charset="0"/>
                <a:buChar char="•"/>
                <a:defRPr sz="3100">
                  <a:solidFill>
                    <a:schemeClr val="tx1"/>
                  </a:solidFill>
                  <a:latin typeface="Georgia" charset="0"/>
                  <a:ea typeface="ＭＳ Ｐゴシック" charset="-128"/>
                </a:defRPr>
              </a:lvl1pPr>
              <a:lvl2pPr marL="742950" indent="-285750">
                <a:spcBef>
                  <a:spcPts val="338"/>
                </a:spcBef>
                <a:buClr>
                  <a:schemeClr val="accent2"/>
                </a:buClr>
                <a:buFont typeface="Georgia" charset="0"/>
                <a:buChar char="▫"/>
                <a:defRPr sz="2900">
                  <a:solidFill>
                    <a:schemeClr val="accent2"/>
                  </a:solidFill>
                  <a:latin typeface="Georgia" charset="0"/>
                  <a:ea typeface="ＭＳ Ｐゴシック" charset="-128"/>
                </a:defRPr>
              </a:lvl2pPr>
              <a:lvl3pPr marL="1143000" indent="-228600">
                <a:spcBef>
                  <a:spcPts val="338"/>
                </a:spcBef>
                <a:buClr>
                  <a:schemeClr val="accent1"/>
                </a:buClr>
                <a:buFont typeface="Wingdings 2" charset="2"/>
                <a:buChar char=""/>
                <a:defRPr sz="2700">
                  <a:solidFill>
                    <a:schemeClr val="accent1"/>
                  </a:solidFill>
                  <a:latin typeface="Georgia" charset="0"/>
                  <a:ea typeface="ＭＳ Ｐゴシック" charset="-128"/>
                </a:defRPr>
              </a:lvl3pPr>
              <a:lvl4pPr marL="1600200" indent="-228600">
                <a:spcBef>
                  <a:spcPts val="338"/>
                </a:spcBef>
                <a:buClr>
                  <a:schemeClr val="accent1"/>
                </a:buClr>
                <a:buFont typeface="Wingdings 2" charset="2"/>
                <a:buChar char=""/>
                <a:defRPr sz="2400">
                  <a:solidFill>
                    <a:schemeClr val="accent1"/>
                  </a:solidFill>
                  <a:latin typeface="Georgia" charset="0"/>
                  <a:ea typeface="ＭＳ Ｐゴシック" charset="-128"/>
                </a:defRPr>
              </a:lvl4pPr>
              <a:lvl5pPr marL="2057400" indent="-228600">
                <a:spcBef>
                  <a:spcPts val="338"/>
                </a:spcBef>
                <a:buClr>
                  <a:srgbClr val="A04DA3"/>
                </a:buClr>
                <a:buFont typeface="Georgia" charset="0"/>
                <a:buChar char="▫"/>
                <a:defRPr sz="22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buChar char="▫"/>
                <a:defRPr sz="22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buChar char="▫"/>
                <a:defRPr sz="22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buChar char="▫"/>
                <a:defRPr sz="22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buChar char="▫"/>
                <a:defRPr sz="2200">
                  <a:solidFill>
                    <a:srgbClr val="A04DA3"/>
                  </a:solidFill>
                  <a:latin typeface="Georgia" charset="0"/>
                  <a:ea typeface="ＭＳ Ｐゴシック" charset="-128"/>
                </a:defRPr>
              </a:lvl9pPr>
            </a:lstStyle>
            <a:p>
              <a:pPr algn="ctr" eaLnBrk="1" hangingPunct="1">
                <a:spcBef>
                  <a:spcPct val="0"/>
                </a:spcBef>
                <a:buClrTx/>
                <a:buFontTx/>
                <a:buNone/>
              </a:pPr>
              <a:r>
                <a:rPr lang="en-US" altLang="en-US" sz="2880" dirty="0">
                  <a:latin typeface="Gill Sans" charset="0"/>
                  <a:ea typeface="ヒラギノ角ゴ Pro W3" charset="-128"/>
                </a:rPr>
                <a:t>Sponsored by:</a:t>
              </a:r>
            </a:p>
          </p:txBody>
        </p:sp>
        <p:pic>
          <p:nvPicPr>
            <p:cNvPr id="409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 y="0"/>
              <a:ext cx="696"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297305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BD74-50EC-074E-9E47-4D7BD0431019}"/>
              </a:ext>
            </a:extLst>
          </p:cNvPr>
          <p:cNvSpPr>
            <a:spLocks noGrp="1"/>
          </p:cNvSpPr>
          <p:nvPr>
            <p:ph type="title"/>
          </p:nvPr>
        </p:nvSpPr>
        <p:spPr/>
        <p:txBody>
          <a:bodyPr/>
          <a:lstStyle/>
          <a:p>
            <a:r>
              <a:rPr lang="en-US" dirty="0"/>
              <a:t>EDL: Fine-grained Entity Extraction</a:t>
            </a:r>
          </a:p>
        </p:txBody>
      </p:sp>
      <p:sp>
        <p:nvSpPr>
          <p:cNvPr id="3" name="Content Placeholder 2">
            <a:extLst>
              <a:ext uri="{FF2B5EF4-FFF2-40B4-BE49-F238E27FC236}">
                <a16:creationId xmlns:a16="http://schemas.microsoft.com/office/drawing/2014/main" id="{5EB6AA28-5B15-AC4D-AB45-F33DA1BDB7A7}"/>
              </a:ext>
            </a:extLst>
          </p:cNvPr>
          <p:cNvSpPr>
            <a:spLocks noGrp="1"/>
          </p:cNvSpPr>
          <p:nvPr>
            <p:ph idx="1"/>
          </p:nvPr>
        </p:nvSpPr>
        <p:spPr/>
        <p:txBody>
          <a:bodyPr>
            <a:normAutofit fontScale="92500" lnSpcReduction="20000"/>
          </a:bodyPr>
          <a:lstStyle/>
          <a:p>
            <a:pPr marL="0" indent="0">
              <a:buNone/>
            </a:pPr>
            <a:endParaRPr lang="en-US" dirty="0"/>
          </a:p>
          <a:p>
            <a:r>
              <a:rPr lang="en-US" dirty="0"/>
              <a:t>100+ SM-KBP entity types</a:t>
            </a:r>
          </a:p>
          <a:p>
            <a:r>
              <a:rPr lang="en-US" dirty="0"/>
              <a:t>Intersects with SM-KBP task</a:t>
            </a:r>
          </a:p>
          <a:p>
            <a:pPr lvl="1"/>
            <a:r>
              <a:rPr lang="en-US" dirty="0"/>
              <a:t>Exhaustive annotation of all name mentions of all entities (not just a few mentions of each entity)</a:t>
            </a:r>
          </a:p>
          <a:p>
            <a:pPr lvl="1"/>
            <a:r>
              <a:rPr lang="en-US" dirty="0"/>
              <a:t>Annotate only English text, not multi-lingual multimedia documents</a:t>
            </a:r>
          </a:p>
          <a:p>
            <a:pPr lvl="1"/>
            <a:r>
              <a:rPr lang="en-US" dirty="0"/>
              <a:t>No linking or coreference (yet)</a:t>
            </a:r>
          </a:p>
          <a:p>
            <a:pPr lvl="1"/>
            <a:endParaRPr lang="en-US" dirty="0"/>
          </a:p>
          <a:p>
            <a:r>
              <a:rPr lang="en-US" dirty="0"/>
              <a:t>Low resources: limited number of annotations for each entity type</a:t>
            </a:r>
          </a:p>
          <a:p>
            <a:pPr marL="0" indent="0">
              <a:buNone/>
            </a:pPr>
            <a:r>
              <a:rPr lang="en-US" dirty="0"/>
              <a:t>              +</a:t>
            </a:r>
          </a:p>
          <a:p>
            <a:r>
              <a:rPr lang="en-US" dirty="0"/>
              <a:t>Human in the loop: feedback based on user model of how an analyst might interact with system to provide feedback to improve system</a:t>
            </a:r>
          </a:p>
          <a:p>
            <a:endParaRPr lang="en-US" dirty="0"/>
          </a:p>
        </p:txBody>
      </p:sp>
    </p:spTree>
    <p:extLst>
      <p:ext uri="{BB962C8B-B14F-4D97-AF65-F5344CB8AC3E}">
        <p14:creationId xmlns:p14="http://schemas.microsoft.com/office/powerpoint/2010/main" val="129978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1981200" y="548641"/>
            <a:ext cx="8229600" cy="1067277"/>
          </a:xfrm>
        </p:spPr>
        <p:txBody>
          <a:bodyPr>
            <a:normAutofit/>
          </a:bodyPr>
          <a:lstStyle/>
          <a:p>
            <a:pPr eaLnBrk="1" hangingPunct="1"/>
            <a:r>
              <a:rPr lang="en-US" altLang="en-US" dirty="0"/>
              <a:t>TAC 2020</a:t>
            </a:r>
          </a:p>
        </p:txBody>
      </p:sp>
      <p:sp>
        <p:nvSpPr>
          <p:cNvPr id="60418" name="Rectangle 2"/>
          <p:cNvSpPr>
            <a:spLocks noGrp="1" noChangeArrowheads="1"/>
          </p:cNvSpPr>
          <p:nvPr>
            <p:ph idx="1"/>
          </p:nvPr>
        </p:nvSpPr>
        <p:spPr>
          <a:xfrm>
            <a:off x="1479479" y="1715194"/>
            <a:ext cx="8232557" cy="4324827"/>
          </a:xfrm>
        </p:spPr>
        <p:txBody>
          <a:bodyPr/>
          <a:lstStyle/>
          <a:p>
            <a:pPr marL="374332" lvl="2" indent="0">
              <a:buClr>
                <a:srgbClr val="A04DA3"/>
              </a:buClr>
              <a:buNone/>
              <a:defRPr/>
            </a:pPr>
            <a:endParaRPr lang="en-US" sz="2400" dirty="0">
              <a:ea typeface="ＭＳ Ｐゴシック" charset="0"/>
            </a:endParaRPr>
          </a:p>
          <a:p>
            <a:pPr marL="630079" lvl="2" indent="-255747">
              <a:buClr>
                <a:srgbClr val="A04DA3"/>
              </a:buClr>
              <a:buFont typeface="Georgia" charset="0"/>
              <a:buChar char="•"/>
              <a:defRPr/>
            </a:pPr>
            <a:r>
              <a:rPr lang="en-US" sz="2800" dirty="0">
                <a:ea typeface="ＭＳ Ｐゴシック" charset="0"/>
              </a:rPr>
              <a:t>Drug-Drug Interaction from Drug Labels (DDI)</a:t>
            </a:r>
          </a:p>
          <a:p>
            <a:pPr marL="630079" lvl="2" indent="-255747">
              <a:buClr>
                <a:srgbClr val="A04DA3"/>
              </a:buClr>
              <a:buFont typeface="Georgia" charset="0"/>
              <a:buChar char="•"/>
              <a:defRPr/>
            </a:pPr>
            <a:r>
              <a:rPr lang="en-US" sz="2800" dirty="0">
                <a:ea typeface="ＭＳ Ｐゴシック" charset="0"/>
              </a:rPr>
              <a:t>Entity Discovery and Linking (EDL)</a:t>
            </a:r>
          </a:p>
          <a:p>
            <a:pPr marL="630079" lvl="2" indent="-255747">
              <a:buClr>
                <a:srgbClr val="A04DA3"/>
              </a:buClr>
              <a:buFont typeface="Georgia" charset="0"/>
              <a:buChar char="•"/>
              <a:defRPr/>
            </a:pPr>
            <a:r>
              <a:rPr lang="en-US" sz="2800" dirty="0">
                <a:ea typeface="ＭＳ Ｐゴシック" charset="0"/>
              </a:rPr>
              <a:t>Streaming Multimedia KBP (SM-KBP)</a:t>
            </a:r>
          </a:p>
        </p:txBody>
      </p:sp>
    </p:spTree>
    <p:extLst>
      <p:ext uri="{BB962C8B-B14F-4D97-AF65-F5344CB8AC3E}">
        <p14:creationId xmlns:p14="http://schemas.microsoft.com/office/powerpoint/2010/main" val="3024267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normAutofit/>
          </a:bodyPr>
          <a:lstStyle/>
          <a:p>
            <a:pPr eaLnBrk="1" hangingPunct="1"/>
            <a:r>
              <a:rPr lang="en-US" altLang="x-none" dirty="0"/>
              <a:t>Outline</a:t>
            </a:r>
          </a:p>
        </p:txBody>
      </p:sp>
      <p:sp>
        <p:nvSpPr>
          <p:cNvPr id="40962" name="Rectangle 2"/>
          <p:cNvSpPr>
            <a:spLocks noGrp="1" noChangeArrowheads="1"/>
          </p:cNvSpPr>
          <p:nvPr>
            <p:ph idx="1"/>
          </p:nvPr>
        </p:nvSpPr>
        <p:spPr>
          <a:xfrm>
            <a:off x="838200" y="2241261"/>
            <a:ext cx="10515600" cy="4351338"/>
          </a:xfrm>
        </p:spPr>
        <p:txBody>
          <a:bodyPr>
            <a:normAutofit/>
          </a:bodyPr>
          <a:lstStyle/>
          <a:p>
            <a:pPr eaLnBrk="1" hangingPunct="1"/>
            <a:r>
              <a:rPr lang="en-US" altLang="x-none" dirty="0"/>
              <a:t>Intro to Text Analysis Conference (TAC)</a:t>
            </a:r>
          </a:p>
          <a:p>
            <a:pPr eaLnBrk="1" hangingPunct="1"/>
            <a:r>
              <a:rPr lang="en-US" altLang="x-none" dirty="0"/>
              <a:t>TAC 2019 tracks</a:t>
            </a:r>
          </a:p>
          <a:p>
            <a:pPr lvl="1"/>
            <a:r>
              <a:rPr lang="en-US" altLang="x-none" sz="2800" dirty="0"/>
              <a:t>Drug-Drug Interaction Extraction from Drug Labels (DDI)</a:t>
            </a:r>
          </a:p>
          <a:p>
            <a:pPr lvl="1"/>
            <a:r>
              <a:rPr lang="en-US" altLang="x-none" sz="2800" dirty="0"/>
              <a:t>Streaming Multimedia Knowledge Base Population (SM-KBP)</a:t>
            </a:r>
          </a:p>
          <a:p>
            <a:pPr lvl="1"/>
            <a:r>
              <a:rPr lang="en-US" altLang="x-none" sz="2800" dirty="0"/>
              <a:t>Entity Discovery and Linking (EDL): Fine-grained entity typing</a:t>
            </a:r>
          </a:p>
          <a:p>
            <a:pPr lvl="1"/>
            <a:endParaRPr lang="en-US" altLang="x-none" sz="2800" dirty="0"/>
          </a:p>
        </p:txBody>
      </p:sp>
    </p:spTree>
    <p:extLst>
      <p:ext uri="{BB962C8B-B14F-4D97-AF65-F5344CB8AC3E}">
        <p14:creationId xmlns:p14="http://schemas.microsoft.com/office/powerpoint/2010/main" val="40612240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normAutofit/>
          </a:bodyPr>
          <a:lstStyle/>
          <a:p>
            <a:pPr eaLnBrk="1" hangingPunct="1"/>
            <a:r>
              <a:rPr lang="en-US" altLang="x-none" dirty="0"/>
              <a:t>TAC Goals</a:t>
            </a:r>
          </a:p>
        </p:txBody>
      </p:sp>
      <p:sp>
        <p:nvSpPr>
          <p:cNvPr id="40962" name="Rectangle 2"/>
          <p:cNvSpPr>
            <a:spLocks noGrp="1" noChangeArrowheads="1"/>
          </p:cNvSpPr>
          <p:nvPr>
            <p:ph idx="1"/>
          </p:nvPr>
        </p:nvSpPr>
        <p:spPr>
          <a:xfrm>
            <a:off x="838200" y="1690688"/>
            <a:ext cx="10515600" cy="4351338"/>
          </a:xfrm>
        </p:spPr>
        <p:txBody>
          <a:bodyPr>
            <a:normAutofit fontScale="92500" lnSpcReduction="10000"/>
          </a:bodyPr>
          <a:lstStyle/>
          <a:p>
            <a:pPr eaLnBrk="1" hangingPunct="1"/>
            <a:r>
              <a:rPr lang="en-US" altLang="x-none" dirty="0"/>
              <a:t>To promote research in NLP based on large common test collections</a:t>
            </a:r>
          </a:p>
          <a:p>
            <a:pPr eaLnBrk="1" hangingPunct="1"/>
            <a:r>
              <a:rPr lang="en-US" altLang="x-none" dirty="0"/>
              <a:t>To improve evaluation methodologies and measures for NLP</a:t>
            </a:r>
          </a:p>
          <a:p>
            <a:pPr eaLnBrk="1" hangingPunct="1"/>
            <a:r>
              <a:rPr lang="en-US" altLang="x-none" dirty="0"/>
              <a:t>To build test collections that evolve to meet the evaluation needs of state-of-the-art NLP systems</a:t>
            </a:r>
          </a:p>
          <a:p>
            <a:pPr eaLnBrk="1" hangingPunct="1"/>
            <a:r>
              <a:rPr lang="en-US" altLang="x-none" dirty="0"/>
              <a:t>To increase communication among industry, academia, and government by creating an open forum for the exchange of research ideas</a:t>
            </a:r>
          </a:p>
          <a:p>
            <a:pPr eaLnBrk="1" hangingPunct="1"/>
            <a:r>
              <a:rPr lang="en-US" altLang="x-none" dirty="0"/>
              <a:t>To speed transfer of technology from research labs into commercial products</a:t>
            </a:r>
          </a:p>
          <a:p>
            <a:pPr marL="0" indent="0" eaLnBrk="1" hangingPunct="1">
              <a:buNone/>
            </a:pPr>
            <a:endParaRPr lang="en-US" altLang="x-none" i="1" dirty="0"/>
          </a:p>
          <a:p>
            <a:pPr marL="0" indent="0" eaLnBrk="1" hangingPunct="1">
              <a:buNone/>
            </a:pPr>
            <a:r>
              <a:rPr lang="en-US" altLang="x-none" i="1" dirty="0"/>
              <a:t>   This is not a competition – we learn and advance together.</a:t>
            </a:r>
          </a:p>
        </p:txBody>
      </p:sp>
    </p:spTree>
    <p:extLst>
      <p:ext uri="{BB962C8B-B14F-4D97-AF65-F5344CB8AC3E}">
        <p14:creationId xmlns:p14="http://schemas.microsoft.com/office/powerpoint/2010/main" val="34345436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normAutofit/>
          </a:bodyPr>
          <a:lstStyle/>
          <a:p>
            <a:pPr eaLnBrk="1" hangingPunct="1"/>
            <a:r>
              <a:rPr lang="en-US" altLang="x-none" dirty="0"/>
              <a:t>Features of TAC</a:t>
            </a:r>
          </a:p>
        </p:txBody>
      </p:sp>
      <p:sp>
        <p:nvSpPr>
          <p:cNvPr id="41986" name="Rectangle 2"/>
          <p:cNvSpPr>
            <a:spLocks noGrp="1" noChangeArrowheads="1"/>
          </p:cNvSpPr>
          <p:nvPr>
            <p:ph idx="1"/>
          </p:nvPr>
        </p:nvSpPr>
        <p:spPr/>
        <p:txBody>
          <a:bodyPr>
            <a:noAutofit/>
          </a:bodyPr>
          <a:lstStyle/>
          <a:p>
            <a:pPr eaLnBrk="1" hangingPunct="1"/>
            <a:r>
              <a:rPr lang="en-US" altLang="x-none" dirty="0"/>
              <a:t>Component evaluations situated within context of end-user tasks (e.g., summarization, knowledge base population)</a:t>
            </a:r>
          </a:p>
          <a:p>
            <a:pPr lvl="1" eaLnBrk="1" hangingPunct="1"/>
            <a:r>
              <a:rPr lang="en-US" altLang="x-none" sz="2800" dirty="0"/>
              <a:t>opportunity to test components in end-user tasks</a:t>
            </a:r>
          </a:p>
          <a:p>
            <a:pPr eaLnBrk="1" hangingPunct="1"/>
            <a:r>
              <a:rPr lang="en-US" altLang="x-none" dirty="0"/>
              <a:t>Test common techniques across tracks</a:t>
            </a:r>
          </a:p>
          <a:p>
            <a:pPr eaLnBrk="1" hangingPunct="1"/>
            <a:r>
              <a:rPr lang="en-US" altLang="en-US" dirty="0"/>
              <a:t>“</a:t>
            </a:r>
            <a:r>
              <a:rPr lang="en-US" altLang="x-none" dirty="0"/>
              <a:t>Small</a:t>
            </a:r>
            <a:r>
              <a:rPr lang="en-US" altLang="en-US" dirty="0"/>
              <a:t>”</a:t>
            </a:r>
            <a:r>
              <a:rPr lang="en-US" altLang="x-none" dirty="0"/>
              <a:t> number of tracks</a:t>
            </a:r>
          </a:p>
          <a:p>
            <a:pPr lvl="1" eaLnBrk="1" hangingPunct="1"/>
            <a:r>
              <a:rPr lang="en-US" altLang="x-none" sz="2800" dirty="0"/>
              <a:t>critical mass of participants per track</a:t>
            </a:r>
          </a:p>
          <a:p>
            <a:pPr lvl="1" eaLnBrk="1" hangingPunct="1"/>
            <a:r>
              <a:rPr lang="en-US" altLang="x-none" sz="2800" dirty="0"/>
              <a:t>sufficient resources per track (data, annotation/assessing, technical support)</a:t>
            </a:r>
          </a:p>
          <a:p>
            <a:pPr eaLnBrk="1" hangingPunct="1"/>
            <a:r>
              <a:rPr lang="en-US" altLang="x-none" dirty="0"/>
              <a:t>Leverage shared resources across tracks (organizational infrastructure, data, annotation/assessing, tools)</a:t>
            </a:r>
          </a:p>
        </p:txBody>
      </p:sp>
    </p:spTree>
    <p:extLst>
      <p:ext uri="{BB962C8B-B14F-4D97-AF65-F5344CB8AC3E}">
        <p14:creationId xmlns:p14="http://schemas.microsoft.com/office/powerpoint/2010/main" val="26717651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92842" y="459480"/>
            <a:ext cx="10515600" cy="1325563"/>
          </a:xfrm>
        </p:spPr>
        <p:txBody>
          <a:bodyPr>
            <a:normAutofit/>
          </a:bodyPr>
          <a:lstStyle/>
          <a:p>
            <a:pPr eaLnBrk="1" hangingPunct="1"/>
            <a:r>
              <a:rPr lang="en-US" altLang="en-US" dirty="0"/>
              <a:t>Working Workshop</a:t>
            </a:r>
          </a:p>
        </p:txBody>
      </p:sp>
      <p:sp>
        <p:nvSpPr>
          <p:cNvPr id="44034" name="Rectangle 2"/>
          <p:cNvSpPr>
            <a:spLocks noGrp="1" noChangeArrowheads="1"/>
          </p:cNvSpPr>
          <p:nvPr>
            <p:ph idx="1"/>
          </p:nvPr>
        </p:nvSpPr>
        <p:spPr>
          <a:xfrm>
            <a:off x="5665887" y="1517254"/>
            <a:ext cx="6345382" cy="4486275"/>
          </a:xfrm>
        </p:spPr>
        <p:txBody>
          <a:bodyPr>
            <a:normAutofit/>
          </a:bodyPr>
          <a:lstStyle/>
          <a:p>
            <a:r>
              <a:rPr lang="en-US" altLang="en-US" dirty="0"/>
              <a:t>Geared towards track participants</a:t>
            </a:r>
          </a:p>
          <a:p>
            <a:pPr lvl="1"/>
            <a:r>
              <a:rPr lang="en-US" altLang="en-US" sz="2800" dirty="0"/>
              <a:t>Share lessons learned</a:t>
            </a:r>
          </a:p>
          <a:p>
            <a:pPr lvl="1"/>
            <a:r>
              <a:rPr lang="en-US" altLang="en-US" sz="2800" dirty="0"/>
              <a:t>Investigate intriguing/unexpected evaluation results</a:t>
            </a:r>
          </a:p>
          <a:p>
            <a:pPr lvl="1" eaLnBrk="1" hangingPunct="1"/>
            <a:r>
              <a:rPr lang="en-US" altLang="en-US" sz="2800" dirty="0"/>
              <a:t>Improve evaluation specifications and infrastructure</a:t>
            </a:r>
          </a:p>
          <a:p>
            <a:r>
              <a:rPr lang="en-US" altLang="en-US" dirty="0"/>
              <a:t>Extensive time for discussion/planning</a:t>
            </a:r>
          </a:p>
          <a:p>
            <a:r>
              <a:rPr lang="en-US" altLang="en-US" dirty="0"/>
              <a:t>What support is needed to improve system performance?</a:t>
            </a:r>
          </a:p>
          <a:p>
            <a:pPr eaLnBrk="1" hangingPunct="1"/>
            <a:endParaRPr lang="en-US" altLang="en-US" sz="2160" dirty="0"/>
          </a:p>
        </p:txBody>
      </p:sp>
      <p:pic>
        <p:nvPicPr>
          <p:cNvPr id="8" name="Picture 7" descr="Work in Progress! | MECHAFILES">
            <a:extLst>
              <a:ext uri="{FF2B5EF4-FFF2-40B4-BE49-F238E27FC236}">
                <a16:creationId xmlns:a16="http://schemas.microsoft.com/office/drawing/2014/main" id="{A5F70F4E-B220-1C4D-8632-75D912D0D3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2842" y="2498725"/>
            <a:ext cx="4860933" cy="3237013"/>
          </a:xfrm>
          <a:prstGeom prst="rect">
            <a:avLst/>
          </a:prstGeom>
        </p:spPr>
      </p:pic>
    </p:spTree>
    <p:extLst>
      <p:ext uri="{BB962C8B-B14F-4D97-AF65-F5344CB8AC3E}">
        <p14:creationId xmlns:p14="http://schemas.microsoft.com/office/powerpoint/2010/main" val="42589251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92842" y="459480"/>
            <a:ext cx="10515600" cy="1325563"/>
          </a:xfrm>
        </p:spPr>
        <p:txBody>
          <a:bodyPr>
            <a:normAutofit/>
          </a:bodyPr>
          <a:lstStyle/>
          <a:p>
            <a:pPr eaLnBrk="1" hangingPunct="1"/>
            <a:r>
              <a:rPr lang="en-US" altLang="en-US" dirty="0"/>
              <a:t>Working Workshop</a:t>
            </a:r>
          </a:p>
        </p:txBody>
      </p:sp>
      <p:pic>
        <p:nvPicPr>
          <p:cNvPr id="8" name="Picture 7" descr="Work in Progress! | MECHAFILES">
            <a:extLst>
              <a:ext uri="{FF2B5EF4-FFF2-40B4-BE49-F238E27FC236}">
                <a16:creationId xmlns:a16="http://schemas.microsoft.com/office/drawing/2014/main" id="{A5F70F4E-B220-1C4D-8632-75D912D0D3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2842" y="2498725"/>
            <a:ext cx="4860933" cy="3237013"/>
          </a:xfrm>
          <a:prstGeom prst="rect">
            <a:avLst/>
          </a:prstGeom>
        </p:spPr>
      </p:pic>
      <p:pic>
        <p:nvPicPr>
          <p:cNvPr id="19" name="Picture 18" descr="File:WORKERS.jpg - Wikimedia Commons">
            <a:extLst>
              <a:ext uri="{FF2B5EF4-FFF2-40B4-BE49-F238E27FC236}">
                <a16:creationId xmlns:a16="http://schemas.microsoft.com/office/drawing/2014/main" id="{E34C5560-3A8A-654D-878E-71F7B2B8CA5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10800000" flipV="1">
            <a:off x="492842" y="132649"/>
            <a:ext cx="8967134" cy="6725351"/>
          </a:xfrm>
          <a:prstGeom prst="rect">
            <a:avLst/>
          </a:prstGeom>
        </p:spPr>
      </p:pic>
      <p:sp>
        <p:nvSpPr>
          <p:cNvPr id="2" name="Content Placeholder 1">
            <a:extLst>
              <a:ext uri="{FF2B5EF4-FFF2-40B4-BE49-F238E27FC236}">
                <a16:creationId xmlns:a16="http://schemas.microsoft.com/office/drawing/2014/main" id="{A33835EF-3812-9F45-B65D-CAF1008B721E}"/>
              </a:ext>
            </a:extLst>
          </p:cNvPr>
          <p:cNvSpPr>
            <a:spLocks noGrp="1"/>
          </p:cNvSpPr>
          <p:nvPr>
            <p:ph idx="1"/>
          </p:nvPr>
        </p:nvSpPr>
        <p:spPr>
          <a:xfrm>
            <a:off x="-450273" y="246856"/>
            <a:ext cx="10515600" cy="4351338"/>
          </a:xfrm>
        </p:spPr>
        <p:txBody>
          <a:bodyPr/>
          <a:lstStyle/>
          <a:p>
            <a:endParaRPr lang="en-US" dirty="0"/>
          </a:p>
        </p:txBody>
      </p:sp>
    </p:spTree>
    <p:extLst>
      <p:ext uri="{BB962C8B-B14F-4D97-AF65-F5344CB8AC3E}">
        <p14:creationId xmlns:p14="http://schemas.microsoft.com/office/powerpoint/2010/main" val="16445022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A04D-2159-894D-952E-0BE5370FD367}"/>
              </a:ext>
            </a:extLst>
          </p:cNvPr>
          <p:cNvSpPr>
            <a:spLocks noGrp="1"/>
          </p:cNvSpPr>
          <p:nvPr>
            <p:ph type="title"/>
          </p:nvPr>
        </p:nvSpPr>
        <p:spPr/>
        <p:txBody>
          <a:bodyPr/>
          <a:lstStyle/>
          <a:p>
            <a:r>
              <a:rPr lang="en-US" dirty="0"/>
              <a:t>TAC 2019 Track Participants – THANK YOU</a:t>
            </a:r>
          </a:p>
        </p:txBody>
      </p:sp>
      <p:sp>
        <p:nvSpPr>
          <p:cNvPr id="3" name="Content Placeholder 2">
            <a:extLst>
              <a:ext uri="{FF2B5EF4-FFF2-40B4-BE49-F238E27FC236}">
                <a16:creationId xmlns:a16="http://schemas.microsoft.com/office/drawing/2014/main" id="{824A9EB6-E031-3445-AF4A-08DE4EA258DB}"/>
              </a:ext>
            </a:extLst>
          </p:cNvPr>
          <p:cNvSpPr>
            <a:spLocks noGrp="1"/>
          </p:cNvSpPr>
          <p:nvPr>
            <p:ph idx="1"/>
          </p:nvPr>
        </p:nvSpPr>
        <p:spPr/>
        <p:txBody>
          <a:bodyPr>
            <a:normAutofit lnSpcReduction="10000"/>
          </a:bodyPr>
          <a:lstStyle/>
          <a:p>
            <a:r>
              <a:rPr lang="en-US" dirty="0"/>
              <a:t>DDI Track Coordinators</a:t>
            </a:r>
          </a:p>
          <a:p>
            <a:pPr lvl="1"/>
            <a:r>
              <a:rPr lang="en-US" dirty="0"/>
              <a:t>NIH/NLM (Travis Goodwin and Dina </a:t>
            </a:r>
            <a:r>
              <a:rPr lang="en-US" dirty="0" err="1"/>
              <a:t>Demner-Fushman</a:t>
            </a:r>
            <a:r>
              <a:rPr lang="en-US" dirty="0"/>
              <a:t>)</a:t>
            </a:r>
          </a:p>
          <a:p>
            <a:r>
              <a:rPr lang="en-US" dirty="0"/>
              <a:t>EDL Track Coordinators</a:t>
            </a:r>
          </a:p>
          <a:p>
            <a:pPr lvl="1"/>
            <a:r>
              <a:rPr lang="en-US" dirty="0"/>
              <a:t>Heng Ji (UIUC) and </a:t>
            </a:r>
            <a:r>
              <a:rPr lang="en-US" dirty="0" err="1"/>
              <a:t>Avi</a:t>
            </a:r>
            <a:r>
              <a:rPr lang="en-US" dirty="0"/>
              <a:t> Sil (IBM)</a:t>
            </a:r>
          </a:p>
          <a:p>
            <a:r>
              <a:rPr lang="en-US" dirty="0"/>
              <a:t>SM-KBP Organizers</a:t>
            </a:r>
          </a:p>
          <a:p>
            <a:pPr lvl="1"/>
            <a:r>
              <a:rPr lang="en-US" dirty="0"/>
              <a:t>NIST (</a:t>
            </a:r>
            <a:r>
              <a:rPr lang="en-US" dirty="0" err="1"/>
              <a:t>Hoa</a:t>
            </a:r>
            <a:r>
              <a:rPr lang="en-US" dirty="0"/>
              <a:t> Dang, Shahzad Rajput, George </a:t>
            </a:r>
            <a:r>
              <a:rPr lang="en-US" dirty="0" err="1"/>
              <a:t>Awad</a:t>
            </a:r>
            <a:r>
              <a:rPr lang="en-US" dirty="0"/>
              <a:t>, </a:t>
            </a:r>
            <a:r>
              <a:rPr lang="en-US" dirty="0" err="1"/>
              <a:t>Asad</a:t>
            </a:r>
            <a:r>
              <a:rPr lang="en-US" dirty="0"/>
              <a:t> Butt, Oleg </a:t>
            </a:r>
            <a:r>
              <a:rPr lang="en-US" dirty="0" err="1"/>
              <a:t>Aulov</a:t>
            </a:r>
            <a:r>
              <a:rPr lang="en-US" dirty="0"/>
              <a:t>)</a:t>
            </a:r>
          </a:p>
          <a:p>
            <a:pPr lvl="1"/>
            <a:r>
              <a:rPr lang="en-US" dirty="0"/>
              <a:t>LDC (Stephanie Strassel, Jennifer Tracey, Jeremy </a:t>
            </a:r>
            <a:r>
              <a:rPr lang="en-US" dirty="0" err="1"/>
              <a:t>Getman</a:t>
            </a:r>
            <a:r>
              <a:rPr lang="en-US" dirty="0"/>
              <a:t>, ….)</a:t>
            </a:r>
          </a:p>
          <a:p>
            <a:pPr lvl="1"/>
            <a:r>
              <a:rPr lang="en-US" dirty="0"/>
              <a:t>Next Century (Craig Watson, </a:t>
            </a:r>
            <a:r>
              <a:rPr lang="en-US"/>
              <a:t>Eddie Curley, Patrick Sharkey,…)</a:t>
            </a:r>
            <a:endParaRPr lang="en-US" dirty="0"/>
          </a:p>
          <a:p>
            <a:pPr lvl="1"/>
            <a:r>
              <a:rPr lang="en-US" dirty="0"/>
              <a:t>MITRE (Jason Duncan)</a:t>
            </a:r>
          </a:p>
          <a:p>
            <a:pPr lvl="1"/>
            <a:r>
              <a:rPr lang="en-US" dirty="0"/>
              <a:t>DARPA (</a:t>
            </a:r>
            <a:r>
              <a:rPr lang="en-US" dirty="0" err="1"/>
              <a:t>Boyan</a:t>
            </a:r>
            <a:r>
              <a:rPr lang="en-US" dirty="0"/>
              <a:t> </a:t>
            </a:r>
            <a:r>
              <a:rPr lang="en-US" dirty="0" err="1"/>
              <a:t>Onyshkevych</a:t>
            </a:r>
            <a:r>
              <a:rPr lang="en-US" dirty="0"/>
              <a:t>, Joseph Olive, Caitlin Christianson)</a:t>
            </a:r>
          </a:p>
          <a:p>
            <a:r>
              <a:rPr lang="en-US" dirty="0"/>
              <a:t>22 teams participating</a:t>
            </a:r>
          </a:p>
        </p:txBody>
      </p:sp>
    </p:spTree>
    <p:extLst>
      <p:ext uri="{BB962C8B-B14F-4D97-AF65-F5344CB8AC3E}">
        <p14:creationId xmlns:p14="http://schemas.microsoft.com/office/powerpoint/2010/main" val="356893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C78A-D23A-0040-8CC5-BE01CC306FAB}"/>
              </a:ext>
            </a:extLst>
          </p:cNvPr>
          <p:cNvSpPr>
            <a:spLocks noGrp="1"/>
          </p:cNvSpPr>
          <p:nvPr>
            <p:ph type="title"/>
          </p:nvPr>
        </p:nvSpPr>
        <p:spPr/>
        <p:txBody>
          <a:bodyPr>
            <a:normAutofit/>
          </a:bodyPr>
          <a:lstStyle/>
          <a:p>
            <a:r>
              <a:rPr lang="en-US" sz="4000" dirty="0"/>
              <a:t>Drug-Drug Interaction Extraction from Drug Labels</a:t>
            </a:r>
          </a:p>
        </p:txBody>
      </p:sp>
      <p:sp>
        <p:nvSpPr>
          <p:cNvPr id="3" name="Content Placeholder 2">
            <a:extLst>
              <a:ext uri="{FF2B5EF4-FFF2-40B4-BE49-F238E27FC236}">
                <a16:creationId xmlns:a16="http://schemas.microsoft.com/office/drawing/2014/main" id="{F3C834E3-2E36-354D-9EE1-B2012246582A}"/>
              </a:ext>
            </a:extLst>
          </p:cNvPr>
          <p:cNvSpPr>
            <a:spLocks noGrp="1"/>
          </p:cNvSpPr>
          <p:nvPr>
            <p:ph idx="1"/>
          </p:nvPr>
        </p:nvSpPr>
        <p:spPr/>
        <p:txBody>
          <a:bodyPr>
            <a:normAutofit fontScale="92500" lnSpcReduction="20000"/>
          </a:bodyPr>
          <a:lstStyle/>
          <a:p>
            <a:r>
              <a:rPr lang="en-US" dirty="0"/>
              <a:t>Task 1: Extract Mentions of Interacting Drugs/Substances and specific interactions at sentence level. This is similar to many NLP named entity recognition (NER) evaluations.</a:t>
            </a:r>
          </a:p>
          <a:p>
            <a:r>
              <a:rPr lang="en-US" dirty="0"/>
              <a:t>Task 2: Identify interactions at sentence level, including: the interacting drugs, the specific interaction types (pharmacokinetic, pharmacodynamic or unspecified), and the outcomes of pharmacokinetic and pharmacodynamic interactions. This is similar to many NLP relation identification evaluations.</a:t>
            </a:r>
          </a:p>
          <a:p>
            <a:r>
              <a:rPr lang="en-US" dirty="0"/>
              <a:t>Task 3: Normalization task. Normalize the interacting substance, drug classes, consequences of the interaction (if it is a medical condition), and pharmacokinetic effects.</a:t>
            </a:r>
          </a:p>
          <a:p>
            <a:r>
              <a:rPr lang="en-US" dirty="0"/>
              <a:t>Task 4: Generate a global list of distinct interactions for the label in normalized form.</a:t>
            </a:r>
          </a:p>
          <a:p>
            <a:endParaRPr lang="en-US" dirty="0"/>
          </a:p>
        </p:txBody>
      </p:sp>
    </p:spTree>
    <p:extLst>
      <p:ext uri="{BB962C8B-B14F-4D97-AF65-F5344CB8AC3E}">
        <p14:creationId xmlns:p14="http://schemas.microsoft.com/office/powerpoint/2010/main" val="146324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DB3F-2C5D-5440-BB71-9608C601B403}"/>
              </a:ext>
            </a:extLst>
          </p:cNvPr>
          <p:cNvSpPr>
            <a:spLocks noGrp="1"/>
          </p:cNvSpPr>
          <p:nvPr>
            <p:ph type="title"/>
          </p:nvPr>
        </p:nvSpPr>
        <p:spPr/>
        <p:txBody>
          <a:bodyPr/>
          <a:lstStyle/>
          <a:p>
            <a:r>
              <a:rPr lang="en-US" dirty="0"/>
              <a:t>Streaming Multimedia KBP</a:t>
            </a:r>
          </a:p>
        </p:txBody>
      </p:sp>
      <p:sp>
        <p:nvSpPr>
          <p:cNvPr id="3" name="Content Placeholder 2">
            <a:extLst>
              <a:ext uri="{FF2B5EF4-FFF2-40B4-BE49-F238E27FC236}">
                <a16:creationId xmlns:a16="http://schemas.microsoft.com/office/drawing/2014/main" id="{73059ED5-4E07-8F4E-945A-F7ECEF470853}"/>
              </a:ext>
            </a:extLst>
          </p:cNvPr>
          <p:cNvSpPr>
            <a:spLocks noGrp="1"/>
          </p:cNvSpPr>
          <p:nvPr>
            <p:ph idx="1"/>
          </p:nvPr>
        </p:nvSpPr>
        <p:spPr/>
        <p:txBody>
          <a:bodyPr>
            <a:normAutofit fontScale="85000" lnSpcReduction="20000"/>
          </a:bodyPr>
          <a:lstStyle/>
          <a:p>
            <a:r>
              <a:rPr lang="en-US" dirty="0"/>
              <a:t>DARPA AIDA (Active Interpretation of Disparate Alternatives) program evaluation</a:t>
            </a:r>
          </a:p>
          <a:p>
            <a:r>
              <a:rPr lang="en-US" dirty="0"/>
              <a:t>Goal is to develop a multi-hypothesis semantic engine that generates explicit alternative interpretations of events, situations, and trends from a variety of unstructured sources, for use in noisy, conflicting, and potentially deceptive information environments. </a:t>
            </a:r>
          </a:p>
          <a:p>
            <a:r>
              <a:rPr lang="en-US" dirty="0"/>
              <a:t>Task 1: TA1 extracts knowledge elements from a stream of heterogeneous documents containing multilingual multimedia sources</a:t>
            </a:r>
          </a:p>
          <a:p>
            <a:r>
              <a:rPr lang="en-US" dirty="0"/>
              <a:t>Task 2: TA2 aggregates the knowledge elements (from TA1) from multiple documents without access to the raw documents themselves (maintaining multiple interpretations and confidence values for KEs extracted or inferred from the documents)</a:t>
            </a:r>
          </a:p>
          <a:p>
            <a:r>
              <a:rPr lang="en-US" dirty="0"/>
              <a:t>Task 3: TA3 develops semantically coherent hypotheses, each of which represents an interpretation of the document stream. </a:t>
            </a:r>
          </a:p>
        </p:txBody>
      </p:sp>
    </p:spTree>
    <p:extLst>
      <p:ext uri="{BB962C8B-B14F-4D97-AF65-F5344CB8AC3E}">
        <p14:creationId xmlns:p14="http://schemas.microsoft.com/office/powerpoint/2010/main" val="1772763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72010</TotalTime>
  <Words>755</Words>
  <Application>Microsoft Macintosh PowerPoint</Application>
  <PresentationFormat>Widescreen</PresentationFormat>
  <Paragraphs>79</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Georgia</vt:lpstr>
      <vt:lpstr>Gill Sans</vt:lpstr>
      <vt:lpstr>Office Theme</vt:lpstr>
      <vt:lpstr>Text Analysis Conference TAC 2019</vt:lpstr>
      <vt:lpstr>Outline</vt:lpstr>
      <vt:lpstr>TAC Goals</vt:lpstr>
      <vt:lpstr>Features of TAC</vt:lpstr>
      <vt:lpstr>Working Workshop</vt:lpstr>
      <vt:lpstr>Working Workshop</vt:lpstr>
      <vt:lpstr>TAC 2019 Track Participants – THANK YOU</vt:lpstr>
      <vt:lpstr>Drug-Drug Interaction Extraction from Drug Labels</vt:lpstr>
      <vt:lpstr>Streaming Multimedia KBP</vt:lpstr>
      <vt:lpstr>EDL: Fine-grained Entity Extraction</vt:lpstr>
      <vt:lpstr>TAC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Discussion</dc:title>
  <dc:creator>Dang, Hoa T. (Fed)</dc:creator>
  <cp:lastModifiedBy>Dang, Hoa T. (Fed)</cp:lastModifiedBy>
  <cp:revision>832</cp:revision>
  <cp:lastPrinted>2017-11-15T19:07:45Z</cp:lastPrinted>
  <dcterms:created xsi:type="dcterms:W3CDTF">2016-10-07T06:49:35Z</dcterms:created>
  <dcterms:modified xsi:type="dcterms:W3CDTF">2019-11-14T15:47:17Z</dcterms:modified>
</cp:coreProperties>
</file>