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76" r:id="rId6"/>
    <p:sldId id="260" r:id="rId7"/>
    <p:sldId id="278" r:id="rId8"/>
    <p:sldId id="261" r:id="rId9"/>
    <p:sldId id="262" r:id="rId10"/>
    <p:sldId id="277" r:id="rId11"/>
    <p:sldId id="263" r:id="rId12"/>
    <p:sldId id="264" r:id="rId13"/>
    <p:sldId id="266" r:id="rId14"/>
    <p:sldId id="267" r:id="rId15"/>
    <p:sldId id="279" r:id="rId16"/>
    <p:sldId id="268" r:id="rId17"/>
    <p:sldId id="269" r:id="rId18"/>
    <p:sldId id="270" r:id="rId19"/>
    <p:sldId id="271" r:id="rId20"/>
    <p:sldId id="272" r:id="rId21"/>
    <p:sldId id="273" r:id="rId22"/>
    <p:sldId id="274" r:id="rId23"/>
    <p:sldId id="275" r:id="rId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324" autoAdjust="0"/>
  </p:normalViewPr>
  <p:slideViewPr>
    <p:cSldViewPr>
      <p:cViewPr>
        <p:scale>
          <a:sx n="75" d="100"/>
          <a:sy n="75" d="100"/>
        </p:scale>
        <p:origin x="-105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885618-F52B-439D-BD1F-C0C9AB817606}" type="datetimeFigureOut">
              <a:rPr lang="zh-CN" altLang="en-US" smtClean="0"/>
              <a:pPr/>
              <a:t>2012/11/6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6A540D-37ED-4E00-87EE-4A495A0161C0}"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228600" indent="-228600">
              <a:buAutoNum type="arabicPeriod"/>
            </a:pPr>
            <a:r>
              <a:rPr lang="en-US" altLang="zh-CN" dirty="0" smtClean="0"/>
              <a:t>Hello everyone, my name is Yan</a:t>
            </a:r>
            <a:r>
              <a:rPr lang="en-US" altLang="zh-CN" baseline="0" dirty="0" smtClean="0"/>
              <a:t>, I’m from the lab of PRIS in BUPT.</a:t>
            </a:r>
          </a:p>
          <a:p>
            <a:pPr marL="228600" indent="-228600">
              <a:buAutoNum type="arabicPeriod"/>
            </a:pPr>
            <a:r>
              <a:rPr lang="en-US" altLang="zh-CN" baseline="0" dirty="0" smtClean="0"/>
              <a:t>What I’d like to mainly describe today is an enhanced pattern bootstrapping system designed for this year’s slot filling task.</a:t>
            </a:r>
          </a:p>
        </p:txBody>
      </p:sp>
      <p:sp>
        <p:nvSpPr>
          <p:cNvPr id="4" name="灯片编号占位符 3"/>
          <p:cNvSpPr>
            <a:spLocks noGrp="1"/>
          </p:cNvSpPr>
          <p:nvPr>
            <p:ph type="sldNum" sz="quarter" idx="10"/>
          </p:nvPr>
        </p:nvSpPr>
        <p:spPr/>
        <p:txBody>
          <a:bodyPr/>
          <a:lstStyle/>
          <a:p>
            <a:fld id="{D66A540D-37ED-4E00-87EE-4A495A0161C0}"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228600" indent="-228600">
              <a:buAutoNum type="arabicPeriod"/>
            </a:pPr>
            <a:r>
              <a:rPr lang="en-US" altLang="zh-CN" baseline="0" dirty="0" smtClean="0"/>
              <a:t>We need to filter out the low-quality generated patterns to avoid too much noise and improve precision.</a:t>
            </a:r>
          </a:p>
          <a:p>
            <a:pPr marL="228600" indent="-228600">
              <a:buAutoNum type="arabicPeriod"/>
            </a:pPr>
            <a:r>
              <a:rPr lang="en-US" altLang="zh-CN" baseline="0" dirty="0" smtClean="0"/>
              <a:t>We evaluate the quality of patterns according to their frequencies and the trigger phrases.</a:t>
            </a:r>
          </a:p>
          <a:p>
            <a:pPr marL="228600" indent="-228600">
              <a:buAutoNum type="arabicPeriod"/>
            </a:pPr>
            <a:r>
              <a:rPr lang="en-US" altLang="zh-CN" baseline="0" dirty="0" smtClean="0"/>
              <a:t>In particular, we keep the high-frequency patterns containing important trigger phrases. For example, “president, died and native” in previous examples are all trigger words.</a:t>
            </a:r>
          </a:p>
          <a:p>
            <a:pPr marL="228600" indent="-228600">
              <a:buAutoNum type="arabicPeriod"/>
            </a:pPr>
            <a:r>
              <a:rPr lang="en-US" altLang="zh-CN" baseline="0" dirty="0" smtClean="0"/>
              <a:t>The remaining patterns are used to extract new entity-value pairs and we just do the iteration twice.</a:t>
            </a:r>
            <a:endParaRPr lang="zh-CN" altLang="en-US" dirty="0"/>
          </a:p>
        </p:txBody>
      </p:sp>
      <p:sp>
        <p:nvSpPr>
          <p:cNvPr id="4" name="灯片编号占位符 3"/>
          <p:cNvSpPr>
            <a:spLocks noGrp="1"/>
          </p:cNvSpPr>
          <p:nvPr>
            <p:ph type="sldNum" sz="quarter" idx="10"/>
          </p:nvPr>
        </p:nvSpPr>
        <p:spPr/>
        <p:txBody>
          <a:bodyPr/>
          <a:lstStyle/>
          <a:p>
            <a:fld id="{D66A540D-37ED-4E00-87EE-4A495A0161C0}" type="slidenum">
              <a:rPr lang="zh-CN" altLang="en-US" smtClean="0"/>
              <a:pPr/>
              <a:t>14</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228600" indent="-228600">
              <a:buAutoNum type="arabicPeriod"/>
            </a:pPr>
            <a:r>
              <a:rPr lang="en-US" altLang="zh-CN" dirty="0" smtClean="0"/>
              <a:t>We match the query-relevant documents</a:t>
            </a:r>
            <a:r>
              <a:rPr lang="en-US" altLang="zh-CN" baseline="0" dirty="0" smtClean="0"/>
              <a:t> with patterns generated by the bootstrapping module for each slot. And </a:t>
            </a:r>
            <a:r>
              <a:rPr lang="en-US" altLang="zh-CN" dirty="0" smtClean="0"/>
              <a:t>the</a:t>
            </a:r>
            <a:r>
              <a:rPr lang="en-US" altLang="zh-CN" baseline="0" dirty="0" smtClean="0"/>
              <a:t> extracted candidate fillers need to be normalized to improve precision.</a:t>
            </a:r>
          </a:p>
          <a:p>
            <a:pPr marL="228600" indent="-228600">
              <a:buAutoNum type="arabicPeriod"/>
            </a:pPr>
            <a:r>
              <a:rPr lang="en-US" altLang="zh-CN" sz="1200" kern="1200" dirty="0" smtClean="0">
                <a:solidFill>
                  <a:schemeClr val="tx1"/>
                </a:solidFill>
                <a:latin typeface="+mn-lt"/>
                <a:ea typeface="+mn-ea"/>
                <a:cs typeface="+mn-cs"/>
              </a:rPr>
              <a:t>For the slots of DATE type, We use </a:t>
            </a:r>
            <a:r>
              <a:rPr lang="en-US" altLang="zh-CN" sz="1200" kern="1200" dirty="0" err="1" smtClean="0">
                <a:solidFill>
                  <a:schemeClr val="tx1"/>
                </a:solidFill>
                <a:latin typeface="+mn-lt"/>
                <a:ea typeface="+mn-ea"/>
                <a:cs typeface="+mn-cs"/>
              </a:rPr>
              <a:t>SUTime</a:t>
            </a:r>
            <a:r>
              <a:rPr lang="en-US" altLang="zh-CN" sz="1200" kern="1200" dirty="0" smtClean="0">
                <a:solidFill>
                  <a:schemeClr val="tx1"/>
                </a:solidFill>
                <a:latin typeface="+mn-lt"/>
                <a:ea typeface="+mn-ea"/>
                <a:cs typeface="+mn-cs"/>
              </a:rPr>
              <a:t> module of the Stanford </a:t>
            </a:r>
            <a:r>
              <a:rPr lang="en-US" altLang="zh-CN" sz="1200" kern="1200" dirty="0" err="1" smtClean="0">
                <a:solidFill>
                  <a:schemeClr val="tx1"/>
                </a:solidFill>
                <a:latin typeface="+mn-lt"/>
                <a:ea typeface="+mn-ea"/>
                <a:cs typeface="+mn-cs"/>
              </a:rPr>
              <a:t>CoreNLP</a:t>
            </a:r>
            <a:r>
              <a:rPr lang="en-US" altLang="zh-CN" sz="1200" kern="1200" dirty="0" smtClean="0">
                <a:solidFill>
                  <a:schemeClr val="tx1"/>
                </a:solidFill>
                <a:latin typeface="+mn-lt"/>
                <a:ea typeface="+mn-ea"/>
                <a:cs typeface="+mn-cs"/>
              </a:rPr>
              <a:t> to identify temporal expressions in the text and normalize them to the required TIMEX2 format</a:t>
            </a:r>
            <a:r>
              <a:rPr lang="en-US" altLang="zh-CN" sz="1200" kern="1200" baseline="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altLang="zh-CN" sz="1200" i="0" kern="1200" dirty="0" smtClean="0">
                <a:solidFill>
                  <a:schemeClr val="tx1"/>
                </a:solidFill>
                <a:latin typeface="+mn-lt"/>
                <a:ea typeface="+mn-ea"/>
                <a:cs typeface="+mn-cs"/>
              </a:rPr>
              <a:t>For</a:t>
            </a:r>
            <a:r>
              <a:rPr lang="en-US" altLang="zh-CN" sz="1200" i="0" kern="1200" baseline="0" dirty="0" smtClean="0">
                <a:solidFill>
                  <a:schemeClr val="tx1"/>
                </a:solidFill>
                <a:latin typeface="+mn-lt"/>
                <a:ea typeface="+mn-ea"/>
                <a:cs typeface="+mn-cs"/>
              </a:rPr>
              <a:t> the PER slots of</a:t>
            </a:r>
            <a:r>
              <a:rPr lang="en-US" altLang="zh-CN" sz="1200" i="1" kern="1200" dirty="0" smtClean="0">
                <a:solidFill>
                  <a:schemeClr val="tx1"/>
                </a:solidFill>
                <a:latin typeface="+mn-lt"/>
                <a:ea typeface="+mn-ea"/>
                <a:cs typeface="+mn-cs"/>
              </a:rPr>
              <a:t> spouses</a:t>
            </a:r>
            <a:r>
              <a:rPr lang="en-US" altLang="zh-CN" sz="1200" kern="1200" dirty="0" smtClean="0">
                <a:solidFill>
                  <a:schemeClr val="tx1"/>
                </a:solidFill>
                <a:latin typeface="+mn-lt"/>
                <a:ea typeface="+mn-ea"/>
                <a:cs typeface="+mn-cs"/>
              </a:rPr>
              <a:t>, </a:t>
            </a:r>
            <a:r>
              <a:rPr lang="en-US" altLang="zh-CN" sz="1200" i="1" kern="1200" dirty="0" smtClean="0">
                <a:solidFill>
                  <a:schemeClr val="tx1"/>
                </a:solidFill>
                <a:latin typeface="+mn-lt"/>
                <a:ea typeface="+mn-ea"/>
                <a:cs typeface="+mn-cs"/>
              </a:rPr>
              <a:t>children</a:t>
            </a:r>
            <a:r>
              <a:rPr lang="en-US" altLang="zh-CN" sz="1200" kern="1200" dirty="0" smtClean="0">
                <a:solidFill>
                  <a:schemeClr val="tx1"/>
                </a:solidFill>
                <a:latin typeface="+mn-lt"/>
                <a:ea typeface="+mn-ea"/>
                <a:cs typeface="+mn-cs"/>
              </a:rPr>
              <a:t> and</a:t>
            </a:r>
            <a:r>
              <a:rPr lang="en-US" altLang="zh-CN" sz="1200" kern="1200" baseline="0" dirty="0" smtClean="0">
                <a:solidFill>
                  <a:schemeClr val="tx1"/>
                </a:solidFill>
                <a:latin typeface="+mn-lt"/>
                <a:ea typeface="+mn-ea"/>
                <a:cs typeface="+mn-cs"/>
              </a:rPr>
              <a:t> </a:t>
            </a:r>
            <a:r>
              <a:rPr lang="en-US" altLang="zh-CN" sz="1200" i="1" kern="1200" dirty="0" smtClean="0">
                <a:solidFill>
                  <a:schemeClr val="tx1"/>
                </a:solidFill>
                <a:latin typeface="+mn-lt"/>
                <a:ea typeface="+mn-ea"/>
                <a:cs typeface="+mn-cs"/>
              </a:rPr>
              <a:t>parents</a:t>
            </a:r>
            <a:r>
              <a:rPr lang="en-US" altLang="zh-CN" sz="1200" i="0" kern="1200" dirty="0" smtClean="0">
                <a:solidFill>
                  <a:schemeClr val="tx1"/>
                </a:solidFill>
                <a:latin typeface="+mn-lt"/>
                <a:ea typeface="+mn-ea"/>
                <a:cs typeface="+mn-cs"/>
              </a:rPr>
              <a:t>,</a:t>
            </a:r>
            <a:r>
              <a:rPr lang="en-US" altLang="zh-CN" sz="1200" kern="1200" dirty="0" smtClean="0">
                <a:solidFill>
                  <a:schemeClr val="tx1"/>
                </a:solidFill>
                <a:latin typeface="+mn-lt"/>
                <a:ea typeface="+mn-ea"/>
                <a:cs typeface="+mn-cs"/>
              </a:rPr>
              <a:t> we searched last names from the context and make the fillers more detailed and less ambiguous. For example, if there</a:t>
            </a:r>
            <a:r>
              <a:rPr lang="en-US" altLang="zh-CN" sz="1200" kern="1200" baseline="0" dirty="0" smtClean="0">
                <a:solidFill>
                  <a:schemeClr val="tx1"/>
                </a:solidFill>
                <a:latin typeface="+mn-lt"/>
                <a:ea typeface="+mn-ea"/>
                <a:cs typeface="+mn-cs"/>
              </a:rPr>
              <a:t> is a context like</a:t>
            </a:r>
            <a:r>
              <a:rPr lang="en-US" altLang="zh-CN" sz="1200" kern="1200" dirty="0" smtClean="0">
                <a:solidFill>
                  <a:schemeClr val="tx1"/>
                </a:solidFill>
                <a:latin typeface="+mn-lt"/>
                <a:ea typeface="+mn-ea"/>
                <a:cs typeface="+mn-cs"/>
              </a:rPr>
              <a:t> “John Doe’s first wife, Ruth”, then “Ruth Doe” is regarded as a better filler than “Ruth” for </a:t>
            </a:r>
            <a:r>
              <a:rPr lang="en-US" altLang="zh-CN" sz="1200" i="1" kern="1200" dirty="0" smtClean="0">
                <a:solidFill>
                  <a:schemeClr val="tx1"/>
                </a:solidFill>
                <a:latin typeface="+mn-lt"/>
                <a:ea typeface="+mn-ea"/>
                <a:cs typeface="+mn-cs"/>
              </a:rPr>
              <a:t>PER: spouse</a:t>
            </a:r>
            <a:r>
              <a:rPr lang="en-US" altLang="zh-CN" sz="1200" kern="1200" dirty="0" smtClean="0">
                <a:solidFill>
                  <a:schemeClr val="tx1"/>
                </a:solidFill>
                <a:latin typeface="+mn-lt"/>
                <a:ea typeface="+mn-ea"/>
                <a:cs typeface="+mn-cs"/>
              </a:rPr>
              <a:t> of the target entity “John Doe”.</a:t>
            </a:r>
            <a:endParaRPr lang="zh-CN" altLang="zh-CN" sz="1200" kern="1200" dirty="0" smtClean="0">
              <a:solidFill>
                <a:schemeClr val="tx1"/>
              </a:solidFill>
              <a:latin typeface="+mn-lt"/>
              <a:ea typeface="+mn-ea"/>
              <a:cs typeface="+mn-cs"/>
            </a:endParaRPr>
          </a:p>
          <a:p>
            <a:pPr marL="228600" indent="-228600">
              <a:buAutoNum type="arabicPeriod"/>
            </a:pPr>
            <a:endParaRPr lang="zh-CN" altLang="en-US" dirty="0"/>
          </a:p>
        </p:txBody>
      </p:sp>
      <p:sp>
        <p:nvSpPr>
          <p:cNvPr id="4" name="灯片编号占位符 3"/>
          <p:cNvSpPr>
            <a:spLocks noGrp="1"/>
          </p:cNvSpPr>
          <p:nvPr>
            <p:ph type="sldNum" sz="quarter" idx="10"/>
          </p:nvPr>
        </p:nvSpPr>
        <p:spPr/>
        <p:txBody>
          <a:bodyPr/>
          <a:lstStyle/>
          <a:p>
            <a:fld id="{D66A540D-37ED-4E00-87EE-4A495A0161C0}" type="slidenum">
              <a:rPr lang="zh-CN" altLang="en-US" smtClean="0"/>
              <a:pPr/>
              <a:t>16</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altLang="zh-CN" sz="1200" kern="1200" dirty="0" smtClean="0">
                <a:solidFill>
                  <a:schemeClr val="tx1"/>
                </a:solidFill>
                <a:latin typeface="+mn-lt"/>
                <a:ea typeface="+mn-ea"/>
                <a:cs typeface="+mn-cs"/>
              </a:rPr>
              <a:t>To identify LOCATION slot fillers into countries, states/provinces and cities, we apply a list from Wikipedia, which contained all countries</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and states or provinces. Fillers not in the gazetteer are classified as city-level.</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altLang="zh-CN" sz="1200" kern="1200" dirty="0" smtClean="0">
                <a:solidFill>
                  <a:schemeClr val="tx1"/>
                </a:solidFill>
                <a:latin typeface="+mn-lt"/>
                <a:ea typeface="+mn-ea"/>
                <a:cs typeface="+mn-cs"/>
              </a:rPr>
              <a:t>For fillers of the </a:t>
            </a:r>
            <a:r>
              <a:rPr lang="en-US" altLang="zh-CN" sz="1200" i="1" kern="1200" dirty="0" smtClean="0">
                <a:solidFill>
                  <a:schemeClr val="tx1"/>
                </a:solidFill>
                <a:latin typeface="+mn-lt"/>
                <a:ea typeface="+mn-ea"/>
                <a:cs typeface="+mn-cs"/>
              </a:rPr>
              <a:t>PER: title</a:t>
            </a:r>
            <a:r>
              <a:rPr lang="en-US" altLang="zh-CN" sz="1200" kern="1200" dirty="0" smtClean="0">
                <a:solidFill>
                  <a:schemeClr val="tx1"/>
                </a:solidFill>
                <a:latin typeface="+mn-lt"/>
                <a:ea typeface="+mn-ea"/>
                <a:cs typeface="+mn-cs"/>
              </a:rPr>
              <a:t>, we add three types of modifiers</a:t>
            </a:r>
            <a:r>
              <a:rPr lang="en-US" altLang="zh-CN" sz="1200" kern="1200" baseline="0" dirty="0" smtClean="0">
                <a:solidFill>
                  <a:schemeClr val="tx1"/>
                </a:solidFill>
                <a:latin typeface="+mn-lt"/>
                <a:ea typeface="+mn-ea"/>
                <a:cs typeface="+mn-cs"/>
              </a:rPr>
              <a:t> including adjectival modifiers, </a:t>
            </a:r>
            <a:r>
              <a:rPr lang="en-US" altLang="zh-CN" sz="1200" kern="1200" dirty="0" smtClean="0">
                <a:solidFill>
                  <a:schemeClr val="tx1"/>
                </a:solidFill>
                <a:latin typeface="+mn-lt"/>
                <a:ea typeface="+mn-ea"/>
                <a:cs typeface="+mn-cs"/>
              </a:rPr>
              <a:t>noun compound modifiers and prepositional modifiers.</a:t>
            </a:r>
            <a:endParaRPr lang="zh-CN" altLang="zh-CN" sz="1200" kern="1200" dirty="0" smtClean="0">
              <a:solidFill>
                <a:schemeClr val="tx1"/>
              </a:solidFill>
              <a:latin typeface="+mn-lt"/>
              <a:ea typeface="+mn-ea"/>
              <a:cs typeface="+mn-cs"/>
            </a:endParaRPr>
          </a:p>
        </p:txBody>
      </p:sp>
      <p:sp>
        <p:nvSpPr>
          <p:cNvPr id="4" name="灯片编号占位符 3"/>
          <p:cNvSpPr>
            <a:spLocks noGrp="1"/>
          </p:cNvSpPr>
          <p:nvPr>
            <p:ph type="sldNum" sz="quarter" idx="10"/>
          </p:nvPr>
        </p:nvSpPr>
        <p:spPr/>
        <p:txBody>
          <a:bodyPr/>
          <a:lstStyle/>
          <a:p>
            <a:fld id="{D66A540D-37ED-4E00-87EE-4A495A0161C0}" type="slidenum">
              <a:rPr lang="zh-CN" altLang="en-US" smtClean="0"/>
              <a:pPr/>
              <a:t>17</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228600" indent="-228600">
              <a:buAutoNum type="arabicPeriod"/>
            </a:pPr>
            <a:r>
              <a:rPr lang="en-US" altLang="zh-CN" sz="1200" kern="1200" dirty="0" smtClean="0">
                <a:solidFill>
                  <a:schemeClr val="tx1"/>
                </a:solidFill>
                <a:latin typeface="+mn-lt"/>
                <a:ea typeface="+mn-ea"/>
                <a:cs typeface="+mn-cs"/>
              </a:rPr>
              <a:t>This table shows our best evaluation results with the precision about 0.68,</a:t>
            </a:r>
            <a:r>
              <a:rPr lang="en-US" altLang="zh-CN" sz="1200" kern="1200" baseline="0" dirty="0" smtClean="0">
                <a:solidFill>
                  <a:schemeClr val="tx1"/>
                </a:solidFill>
                <a:latin typeface="+mn-lt"/>
                <a:ea typeface="+mn-ea"/>
                <a:cs typeface="+mn-cs"/>
              </a:rPr>
              <a:t> recall 0.42 and F1 0.52</a:t>
            </a:r>
            <a:r>
              <a:rPr lang="en-US" altLang="zh-CN" sz="1200" kern="1200" dirty="0" smtClean="0">
                <a:solidFill>
                  <a:schemeClr val="tx1"/>
                </a:solidFill>
                <a:latin typeface="+mn-lt"/>
                <a:ea typeface="+mn-ea"/>
                <a:cs typeface="+mn-cs"/>
              </a:rPr>
              <a:t>.</a:t>
            </a:r>
          </a:p>
          <a:p>
            <a:pPr marL="228600" indent="-228600">
              <a:buAutoNum type="arabicPeriod"/>
            </a:pPr>
            <a:r>
              <a:rPr lang="en-US" altLang="zh-CN" sz="1200" kern="1200" dirty="0" smtClean="0">
                <a:solidFill>
                  <a:schemeClr val="tx1"/>
                </a:solidFill>
                <a:latin typeface="+mn-lt"/>
                <a:ea typeface="+mn-ea"/>
                <a:cs typeface="+mn-cs"/>
              </a:rPr>
              <a:t>The evaluation summary statistics are also listed below where the Top-1 team is exactly the</a:t>
            </a:r>
            <a:r>
              <a:rPr lang="en-US" altLang="zh-CN" sz="1200" kern="1200" baseline="0" dirty="0" smtClean="0">
                <a:solidFill>
                  <a:schemeClr val="tx1"/>
                </a:solidFill>
                <a:latin typeface="+mn-lt"/>
                <a:ea typeface="+mn-ea"/>
                <a:cs typeface="+mn-cs"/>
              </a:rPr>
              <a:t> PRIS. It is really a surprise.</a:t>
            </a:r>
          </a:p>
          <a:p>
            <a:pPr marL="228600" indent="-228600">
              <a:buAutoNum type="arabicPeriod"/>
            </a:pPr>
            <a:r>
              <a:rPr lang="en-US" altLang="zh-CN" sz="1200" kern="1200" baseline="0" dirty="0" smtClean="0">
                <a:solidFill>
                  <a:schemeClr val="tx1"/>
                </a:solidFill>
                <a:latin typeface="+mn-lt"/>
                <a:ea typeface="+mn-ea"/>
                <a:cs typeface="+mn-cs"/>
              </a:rPr>
              <a:t>But there is still a long way to reach the manual run provided by LDC.</a:t>
            </a:r>
            <a:endParaRPr lang="zh-CN" altLang="en-US" dirty="0"/>
          </a:p>
        </p:txBody>
      </p:sp>
      <p:sp>
        <p:nvSpPr>
          <p:cNvPr id="4" name="灯片编号占位符 3"/>
          <p:cNvSpPr>
            <a:spLocks noGrp="1"/>
          </p:cNvSpPr>
          <p:nvPr>
            <p:ph type="sldNum" sz="quarter" idx="10"/>
          </p:nvPr>
        </p:nvSpPr>
        <p:spPr/>
        <p:txBody>
          <a:bodyPr/>
          <a:lstStyle/>
          <a:p>
            <a:fld id="{D66A540D-37ED-4E00-87EE-4A495A0161C0}" type="slidenum">
              <a:rPr lang="zh-CN" altLang="en-US" smtClean="0"/>
              <a:pPr/>
              <a:t>18</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228600" indent="-228600">
              <a:buAutoNum type="arabicPeriod"/>
            </a:pPr>
            <a:r>
              <a:rPr lang="en-US" altLang="zh-CN" dirty="0" smtClean="0"/>
              <a:t>Here is the performance analysis for each slot of Person.</a:t>
            </a:r>
          </a:p>
          <a:p>
            <a:pPr marL="228600" indent="-228600">
              <a:buAutoNum type="arabicPeriod"/>
            </a:pPr>
            <a:r>
              <a:rPr lang="en-US" altLang="zh-CN" dirty="0" smtClean="0"/>
              <a:t>The value in the table indicate the number of fillers. </a:t>
            </a:r>
          </a:p>
          <a:p>
            <a:pPr marL="228600" indent="-228600">
              <a:buAutoNum type="arabicPeriod"/>
            </a:pPr>
            <a:r>
              <a:rPr lang="en-US" altLang="zh-CN" dirty="0" smtClean="0"/>
              <a:t>Blue rows represent</a:t>
            </a:r>
            <a:r>
              <a:rPr lang="en-US" altLang="zh-CN" baseline="0" dirty="0" smtClean="0"/>
              <a:t> the slots enjoying high performance of both precision and recall.</a:t>
            </a:r>
          </a:p>
          <a:p>
            <a:pPr marL="228600" indent="-228600">
              <a:buAutoNum type="arabicPeriod"/>
            </a:pPr>
            <a:r>
              <a:rPr lang="en-US" altLang="zh-CN" baseline="0" dirty="0" smtClean="0"/>
              <a:t>Red rows indicate the slots with a high precision.</a:t>
            </a:r>
          </a:p>
          <a:p>
            <a:pPr marL="228600" indent="-228600">
              <a:buAutoNum type="arabicPeriod"/>
            </a:pPr>
            <a:r>
              <a:rPr lang="en-US" altLang="zh-CN" baseline="0" dirty="0" smtClean="0"/>
              <a:t>And the green rows stand for the high-recall slots.</a:t>
            </a:r>
            <a:endParaRPr lang="zh-CN" altLang="en-US" dirty="0"/>
          </a:p>
        </p:txBody>
      </p:sp>
      <p:sp>
        <p:nvSpPr>
          <p:cNvPr id="4" name="灯片编号占位符 3"/>
          <p:cNvSpPr>
            <a:spLocks noGrp="1"/>
          </p:cNvSpPr>
          <p:nvPr>
            <p:ph type="sldNum" sz="quarter" idx="10"/>
          </p:nvPr>
        </p:nvSpPr>
        <p:spPr/>
        <p:txBody>
          <a:bodyPr/>
          <a:lstStyle/>
          <a:p>
            <a:fld id="{D66A540D-37ED-4E00-87EE-4A495A0161C0}" type="slidenum">
              <a:rPr lang="zh-CN" altLang="en-US" smtClean="0"/>
              <a:pPr/>
              <a:t>19</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228600" indent="-228600">
              <a:buAutoNum type="arabicPeriod"/>
            </a:pPr>
            <a:r>
              <a:rPr lang="en-US" altLang="zh-CN" dirty="0" smtClean="0"/>
              <a:t>And here is the cases</a:t>
            </a:r>
            <a:r>
              <a:rPr lang="en-US" altLang="zh-CN" baseline="0" dirty="0" smtClean="0"/>
              <a:t> of the ORG slots.</a:t>
            </a:r>
          </a:p>
          <a:p>
            <a:pPr marL="228600" indent="-228600">
              <a:buAutoNum type="arabicPeriod"/>
            </a:pPr>
            <a:r>
              <a:rPr lang="en-US" altLang="zh-CN" baseline="0" dirty="0" smtClean="0"/>
              <a:t>It can be seen that the general performance for ORG slots is lower than the one of PER slots.</a:t>
            </a:r>
          </a:p>
          <a:p>
            <a:endParaRPr lang="zh-CN" altLang="en-US" dirty="0"/>
          </a:p>
        </p:txBody>
      </p:sp>
      <p:sp>
        <p:nvSpPr>
          <p:cNvPr id="4" name="灯片编号占位符 3"/>
          <p:cNvSpPr>
            <a:spLocks noGrp="1"/>
          </p:cNvSpPr>
          <p:nvPr>
            <p:ph type="sldNum" sz="quarter" idx="10"/>
          </p:nvPr>
        </p:nvSpPr>
        <p:spPr/>
        <p:txBody>
          <a:bodyPr/>
          <a:lstStyle/>
          <a:p>
            <a:fld id="{D66A540D-37ED-4E00-87EE-4A495A0161C0}" type="slidenum">
              <a:rPr lang="zh-CN" altLang="en-US" smtClean="0"/>
              <a:pPr/>
              <a:t>20</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228600" indent="-228600">
              <a:buAutoNum type="arabicPeriod"/>
            </a:pPr>
            <a:r>
              <a:rPr lang="en-US" altLang="zh-CN" dirty="0" smtClean="0"/>
              <a:t>Now</a:t>
            </a:r>
            <a:r>
              <a:rPr lang="en-US" altLang="zh-CN" baseline="0" dirty="0" smtClean="0"/>
              <a:t> let me make a brief conclusion.</a:t>
            </a:r>
          </a:p>
          <a:p>
            <a:pPr marL="228600" indent="-228600">
              <a:buAutoNum type="arabicPeriod"/>
            </a:pPr>
            <a:r>
              <a:rPr lang="en-US" altLang="zh-CN" baseline="0" dirty="0" smtClean="0"/>
              <a:t>As we see in the above tables, </a:t>
            </a:r>
            <a:r>
              <a:rPr lang="zh-CN" altLang="en-US" baseline="0" dirty="0" smtClean="0"/>
              <a:t>第二条</a:t>
            </a:r>
            <a:r>
              <a:rPr lang="en-US" altLang="zh-CN" baseline="0" dirty="0" smtClean="0"/>
              <a:t>.</a:t>
            </a:r>
          </a:p>
          <a:p>
            <a:pPr marL="228600" indent="-228600">
              <a:buAutoNum type="arabicPeriod"/>
            </a:pPr>
            <a:r>
              <a:rPr lang="zh-CN" altLang="en-US" baseline="0" dirty="0" smtClean="0"/>
              <a:t>第三条。</a:t>
            </a:r>
            <a:endParaRPr lang="zh-CN" altLang="en-US" dirty="0"/>
          </a:p>
        </p:txBody>
      </p:sp>
      <p:sp>
        <p:nvSpPr>
          <p:cNvPr id="4" name="灯片编号占位符 3"/>
          <p:cNvSpPr>
            <a:spLocks noGrp="1"/>
          </p:cNvSpPr>
          <p:nvPr>
            <p:ph type="sldNum" sz="quarter" idx="10"/>
          </p:nvPr>
        </p:nvSpPr>
        <p:spPr/>
        <p:txBody>
          <a:bodyPr/>
          <a:lstStyle/>
          <a:p>
            <a:fld id="{D66A540D-37ED-4E00-87EE-4A495A0161C0}" type="slidenum">
              <a:rPr lang="zh-CN" altLang="en-US" smtClean="0"/>
              <a:pPr/>
              <a:t>21</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228600" indent="-228600">
              <a:buAutoNum type="arabicPeriod"/>
            </a:pPr>
            <a:r>
              <a:rPr lang="en-US" altLang="zh-CN" dirty="0" smtClean="0"/>
              <a:t>In</a:t>
            </a:r>
            <a:r>
              <a:rPr lang="en-US" altLang="zh-CN" baseline="0" dirty="0" smtClean="0"/>
              <a:t> the end, I list some tips for our success.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altLang="zh-CN" dirty="0" smtClean="0"/>
              <a:t>Adequate preparation:</a:t>
            </a:r>
            <a:r>
              <a:rPr lang="en-US" altLang="zh-CN" baseline="0" dirty="0" smtClean="0"/>
              <a:t> We actually prepared for the KBP 2012 in early April.</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altLang="zh-CN" baseline="0" dirty="0" smtClean="0"/>
              <a:t>And a harmonious team makes it possible to </a:t>
            </a:r>
            <a:r>
              <a:rPr lang="en-US" altLang="zh-CN" sz="1200" b="0" i="0" kern="1200" dirty="0" smtClean="0">
                <a:solidFill>
                  <a:schemeClr val="tx1"/>
                </a:solidFill>
                <a:latin typeface="+mn-lt"/>
                <a:ea typeface="+mn-ea"/>
                <a:cs typeface="+mn-cs"/>
              </a:rPr>
              <a:t>practice</a:t>
            </a:r>
            <a:r>
              <a:rPr lang="en-US" altLang="zh-CN" sz="1200" b="0" i="0" kern="1200" baseline="0" dirty="0" smtClean="0">
                <a:solidFill>
                  <a:schemeClr val="tx1"/>
                </a:solidFill>
                <a:latin typeface="+mn-lt"/>
                <a:ea typeface="+mn-ea"/>
                <a:cs typeface="+mn-cs"/>
              </a:rPr>
              <a:t> the theory of “one plus one is greater than two”.</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altLang="zh-CN" sz="1200" b="0" i="0" kern="1200" baseline="0" dirty="0" smtClean="0">
                <a:solidFill>
                  <a:schemeClr val="tx1"/>
                </a:solidFill>
                <a:latin typeface="+mn-lt"/>
                <a:ea typeface="+mn-ea"/>
                <a:cs typeface="+mn-cs"/>
              </a:rPr>
              <a:t>Our laboratory builds a very active and disciplined environment to do the research.</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altLang="zh-CN" dirty="0" smtClean="0"/>
              <a:t>The last is the most important. Please</a:t>
            </a:r>
            <a:r>
              <a:rPr lang="en-US" altLang="zh-CN" baseline="0" dirty="0" smtClean="0"/>
              <a:t> keep yourself passionate, patient and hardworking when you are doing things.</a:t>
            </a:r>
            <a:endParaRPr lang="zh-CN" altLang="en-US" dirty="0"/>
          </a:p>
        </p:txBody>
      </p:sp>
      <p:sp>
        <p:nvSpPr>
          <p:cNvPr id="4" name="灯片编号占位符 3"/>
          <p:cNvSpPr>
            <a:spLocks noGrp="1"/>
          </p:cNvSpPr>
          <p:nvPr>
            <p:ph type="sldNum" sz="quarter" idx="10"/>
          </p:nvPr>
        </p:nvSpPr>
        <p:spPr/>
        <p:txBody>
          <a:bodyPr/>
          <a:lstStyle/>
          <a:p>
            <a:fld id="{D66A540D-37ED-4E00-87EE-4A495A0161C0}" type="slidenum">
              <a:rPr lang="zh-CN" altLang="en-US" smtClean="0"/>
              <a:pPr/>
              <a:t>22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1.I will first give a brief introduction</a:t>
            </a:r>
            <a:r>
              <a:rPr lang="en-US" altLang="zh-CN" baseline="0" dirty="0" smtClean="0"/>
              <a:t> of our work.</a:t>
            </a:r>
          </a:p>
          <a:p>
            <a:r>
              <a:rPr lang="en-US" altLang="zh-CN" baseline="0" dirty="0" smtClean="0"/>
              <a:t>2.The pattern bootstrapping, which is the key module of our framework, follows some steps of preprocessing and entity name expansion.</a:t>
            </a:r>
          </a:p>
          <a:p>
            <a:r>
              <a:rPr lang="en-US" altLang="zh-CN" baseline="0" dirty="0" smtClean="0"/>
              <a:t>3.And the post-processing is also very important to ensure the quality of slot fillers.</a:t>
            </a:r>
          </a:p>
          <a:p>
            <a:r>
              <a:rPr lang="en-US" altLang="zh-CN" baseline="0" dirty="0" smtClean="0"/>
              <a:t>4.The evaluation results will show the effectiveness of our system.</a:t>
            </a:r>
          </a:p>
          <a:p>
            <a:r>
              <a:rPr lang="en-US" altLang="zh-CN" baseline="0" dirty="0" smtClean="0"/>
              <a:t>5.Finally, I will give a conclusion.</a:t>
            </a:r>
          </a:p>
        </p:txBody>
      </p:sp>
      <p:sp>
        <p:nvSpPr>
          <p:cNvPr id="4" name="灯片编号占位符 3"/>
          <p:cNvSpPr>
            <a:spLocks noGrp="1"/>
          </p:cNvSpPr>
          <p:nvPr>
            <p:ph type="sldNum" sz="quarter" idx="10"/>
          </p:nvPr>
        </p:nvSpPr>
        <p:spPr/>
        <p:txBody>
          <a:bodyPr/>
          <a:lstStyle/>
          <a:p>
            <a:fld id="{D66A540D-37ED-4E00-87EE-4A495A0161C0}" type="slidenum">
              <a:rPr lang="zh-CN" altLang="en-US" smtClean="0"/>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228600" indent="-228600">
              <a:buAutoNum type="arabicPeriod"/>
            </a:pPr>
            <a:r>
              <a:rPr lang="en-US" altLang="zh-CN" dirty="0" smtClean="0"/>
              <a:t>This is a simple</a:t>
            </a:r>
            <a:r>
              <a:rPr lang="en-US" altLang="zh-CN" baseline="0" dirty="0" smtClean="0"/>
              <a:t> framework illustrating our full workflow.</a:t>
            </a:r>
          </a:p>
          <a:p>
            <a:pPr marL="228600" indent="-228600">
              <a:buAutoNum type="arabicPeriod"/>
            </a:pPr>
            <a:r>
              <a:rPr lang="en-US" altLang="zh-CN" baseline="0" dirty="0" smtClean="0"/>
              <a:t>The pattern bootstrapping module, which is the most important one, is trained in advance and generates a set of patterns for each slot.</a:t>
            </a:r>
          </a:p>
          <a:p>
            <a:pPr marL="228600" indent="-228600">
              <a:buAutoNum type="arabicPeriod"/>
            </a:pPr>
            <a:r>
              <a:rPr lang="en-US" altLang="zh-CN" baseline="0" dirty="0" smtClean="0"/>
              <a:t>The initial query is searched in our index of source data. The top 50 relevant docs are returned to conduct the preprocessing and expansion, which is also needed before training the bootstrapping system.</a:t>
            </a:r>
          </a:p>
          <a:p>
            <a:pPr marL="228600" indent="-228600">
              <a:buAutoNum type="arabicPeriod"/>
            </a:pPr>
            <a:r>
              <a:rPr lang="en-US" altLang="zh-CN" dirty="0" smtClean="0"/>
              <a:t>Then we match the query-relevant documents</a:t>
            </a:r>
            <a:r>
              <a:rPr lang="en-US" altLang="zh-CN" baseline="0" dirty="0" smtClean="0"/>
              <a:t> with patterns generated by the bootstrapping module for each slot.</a:t>
            </a:r>
          </a:p>
          <a:p>
            <a:pPr marL="228600" indent="-228600">
              <a:buAutoNum type="arabicPeriod"/>
            </a:pPr>
            <a:r>
              <a:rPr lang="en-US" altLang="zh-CN" baseline="0" dirty="0" smtClean="0"/>
              <a:t>We finally post-process the extracted candidates to ensure more reasonable fillers.</a:t>
            </a:r>
            <a:endParaRPr lang="zh-CN" altLang="en-US" dirty="0"/>
          </a:p>
        </p:txBody>
      </p:sp>
      <p:sp>
        <p:nvSpPr>
          <p:cNvPr id="4" name="灯片编号占位符 3"/>
          <p:cNvSpPr>
            <a:spLocks noGrp="1"/>
          </p:cNvSpPr>
          <p:nvPr>
            <p:ph type="sldNum" sz="quarter" idx="10"/>
          </p:nvPr>
        </p:nvSpPr>
        <p:spPr/>
        <p:txBody>
          <a:bodyPr/>
          <a:lstStyle/>
          <a:p>
            <a:fld id="{D66A540D-37ED-4E00-87EE-4A495A0161C0}"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228600" indent="-228600">
              <a:buAutoNum type="arabicPeriod"/>
            </a:pPr>
            <a:r>
              <a:rPr lang="en-US" altLang="zh-CN" sz="1200" kern="1200" dirty="0" smtClean="0">
                <a:solidFill>
                  <a:schemeClr val="tx1"/>
                </a:solidFill>
                <a:latin typeface="+mn-lt"/>
                <a:ea typeface="+mn-ea"/>
                <a:cs typeface="+mn-cs"/>
              </a:rPr>
              <a:t>Preprocessing is necessary for both training the bootstrapping system</a:t>
            </a:r>
            <a:r>
              <a:rPr lang="en-US" altLang="zh-CN" sz="1200" kern="1200" baseline="0" dirty="0" smtClean="0">
                <a:solidFill>
                  <a:schemeClr val="tx1"/>
                </a:solidFill>
                <a:latin typeface="+mn-lt"/>
                <a:ea typeface="+mn-ea"/>
                <a:cs typeface="+mn-cs"/>
              </a:rPr>
              <a:t> and extracting the fillers for queries.</a:t>
            </a:r>
            <a:endParaRPr lang="en-US" altLang="zh-CN" sz="1200" kern="1200" dirty="0" smtClean="0">
              <a:solidFill>
                <a:schemeClr val="tx1"/>
              </a:solidFill>
              <a:latin typeface="+mn-lt"/>
              <a:ea typeface="+mn-ea"/>
              <a:cs typeface="+mn-cs"/>
            </a:endParaRPr>
          </a:p>
          <a:p>
            <a:pPr marL="228600" indent="-228600">
              <a:buAutoNum type="arabicPeriod"/>
            </a:pPr>
            <a:r>
              <a:rPr lang="en-US" altLang="zh-CN" sz="1200" kern="1200" dirty="0" smtClean="0">
                <a:solidFill>
                  <a:schemeClr val="tx1"/>
                </a:solidFill>
                <a:latin typeface="+mn-lt"/>
                <a:ea typeface="+mn-ea"/>
                <a:cs typeface="+mn-cs"/>
              </a:rPr>
              <a:t>The Stanford </a:t>
            </a:r>
            <a:r>
              <a:rPr lang="en-US" altLang="zh-CN" sz="1200" kern="1200" dirty="0" err="1" smtClean="0">
                <a:solidFill>
                  <a:schemeClr val="tx1"/>
                </a:solidFill>
                <a:latin typeface="+mn-lt"/>
                <a:ea typeface="+mn-ea"/>
                <a:cs typeface="+mn-cs"/>
              </a:rPr>
              <a:t>CoreNLP</a:t>
            </a:r>
            <a:r>
              <a:rPr lang="en-US" altLang="zh-CN" sz="1200" kern="1200" dirty="0" smtClean="0">
                <a:solidFill>
                  <a:schemeClr val="tx1"/>
                </a:solidFill>
                <a:latin typeface="+mn-lt"/>
                <a:ea typeface="+mn-ea"/>
                <a:cs typeface="+mn-cs"/>
              </a:rPr>
              <a:t> toolkit</a:t>
            </a:r>
            <a:r>
              <a:rPr lang="en-US" altLang="zh-CN" sz="1200" kern="1200" baseline="0" dirty="0" smtClean="0">
                <a:solidFill>
                  <a:schemeClr val="tx1"/>
                </a:solidFill>
                <a:latin typeface="+mn-lt"/>
                <a:ea typeface="+mn-ea"/>
                <a:cs typeface="+mn-cs"/>
              </a:rPr>
              <a:t> is used to do the NLP including: slide</a:t>
            </a:r>
            <a:r>
              <a:rPr lang="zh-CN" altLang="en-US" sz="1200" kern="1200" baseline="0" dirty="0" smtClean="0">
                <a:solidFill>
                  <a:schemeClr val="tx1"/>
                </a:solidFill>
                <a:latin typeface="+mn-lt"/>
                <a:ea typeface="+mn-ea"/>
                <a:cs typeface="+mn-cs"/>
              </a:rPr>
              <a:t>列的五点</a:t>
            </a:r>
            <a:r>
              <a:rPr lang="en-US" altLang="zh-CN" sz="1200" kern="1200" baseline="0" dirty="0" smtClean="0">
                <a:solidFill>
                  <a:schemeClr val="tx1"/>
                </a:solidFill>
                <a:latin typeface="+mn-lt"/>
                <a:ea typeface="+mn-ea"/>
                <a:cs typeface="+mn-cs"/>
              </a:rPr>
              <a:t>.</a:t>
            </a:r>
          </a:p>
          <a:p>
            <a:pPr marL="228600" indent="-228600">
              <a:buAutoNum type="arabicPeriod"/>
            </a:pPr>
            <a:r>
              <a:rPr lang="en-US" altLang="zh-CN" sz="1200" kern="1200" dirty="0" smtClean="0">
                <a:solidFill>
                  <a:schemeClr val="tx1"/>
                </a:solidFill>
                <a:latin typeface="+mn-lt"/>
                <a:ea typeface="+mn-ea"/>
                <a:cs typeface="+mn-cs"/>
              </a:rPr>
              <a:t>All the slots are categorized into 12 domain types showing</a:t>
            </a:r>
            <a:r>
              <a:rPr lang="en-US" altLang="zh-CN" sz="1200" kern="1200" baseline="0" dirty="0" smtClean="0">
                <a:solidFill>
                  <a:schemeClr val="tx1"/>
                </a:solidFill>
                <a:latin typeface="+mn-lt"/>
                <a:ea typeface="+mn-ea"/>
                <a:cs typeface="+mn-cs"/>
              </a:rPr>
              <a:t> as follows.</a:t>
            </a:r>
            <a:endParaRPr lang="zh-CN" altLang="en-US" dirty="0"/>
          </a:p>
        </p:txBody>
      </p:sp>
      <p:sp>
        <p:nvSpPr>
          <p:cNvPr id="4" name="灯片编号占位符 3"/>
          <p:cNvSpPr>
            <a:spLocks noGrp="1"/>
          </p:cNvSpPr>
          <p:nvPr>
            <p:ph type="sldNum" sz="quarter" idx="10"/>
          </p:nvPr>
        </p:nvSpPr>
        <p:spPr/>
        <p:txBody>
          <a:bodyPr/>
          <a:lstStyle/>
          <a:p>
            <a:fld id="{D66A540D-37ED-4E00-87EE-4A495A0161C0}"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66A540D-37ED-4E00-87EE-4A495A0161C0}"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228600" indent="-228600">
              <a:buAutoNum type="arabicPeriod"/>
            </a:pPr>
            <a:r>
              <a:rPr lang="en-US" altLang="zh-CN" dirty="0" smtClean="0"/>
              <a:t>Why it</a:t>
            </a:r>
            <a:r>
              <a:rPr lang="en-US" altLang="zh-CN" baseline="0" dirty="0" smtClean="0"/>
              <a:t> is necessary to expand queries? Because … slide</a:t>
            </a:r>
            <a:r>
              <a:rPr lang="zh-CN" altLang="en-US" baseline="0" dirty="0" smtClean="0"/>
              <a:t>中的第一条</a:t>
            </a:r>
            <a:r>
              <a:rPr lang="en-US" altLang="zh-CN" baseline="0" dirty="0" smtClean="0"/>
              <a:t>.</a:t>
            </a:r>
          </a:p>
          <a:p>
            <a:pPr marL="228600" indent="-228600">
              <a:buAutoNum type="arabicPeriod"/>
            </a:pPr>
            <a:r>
              <a:rPr lang="en-US" altLang="zh-CN" sz="1200" kern="1200" dirty="0" smtClean="0">
                <a:solidFill>
                  <a:schemeClr val="tx1"/>
                </a:solidFill>
                <a:latin typeface="+mn-lt"/>
                <a:ea typeface="+mn-ea"/>
                <a:cs typeface="+mn-cs"/>
              </a:rPr>
              <a:t>we should identify as much mentions of the target entity as possible in its relevant documents, which is very important to improve recall</a:t>
            </a:r>
            <a:r>
              <a:rPr lang="en-US" altLang="zh-CN" sz="1200" kern="1200" baseline="0" dirty="0" smtClean="0">
                <a:solidFill>
                  <a:schemeClr val="tx1"/>
                </a:solidFill>
                <a:latin typeface="+mn-lt"/>
                <a:ea typeface="+mn-ea"/>
                <a:cs typeface="+mn-cs"/>
              </a:rPr>
              <a:t>.</a:t>
            </a:r>
          </a:p>
          <a:p>
            <a:pPr marL="228600" indent="-228600">
              <a:buAutoNum type="arabicPeriod"/>
            </a:pPr>
            <a:r>
              <a:rPr lang="en-US" altLang="zh-CN" dirty="0" smtClean="0"/>
              <a:t>In particular, three</a:t>
            </a:r>
            <a:r>
              <a:rPr lang="en-US" altLang="zh-CN" baseline="0" dirty="0" smtClean="0"/>
              <a:t> ways are used to do the expansion.</a:t>
            </a:r>
          </a:p>
          <a:p>
            <a:pPr marL="228600" indent="-228600">
              <a:buAutoNum type="arabicPeriod"/>
            </a:pPr>
            <a:r>
              <a:rPr lang="en-US" altLang="zh-CN" baseline="0" dirty="0" smtClean="0"/>
              <a:t>The first thing needed to do is the </a:t>
            </a:r>
            <a:r>
              <a:rPr lang="en-US" altLang="zh-CN" baseline="0" dirty="0" err="1" smtClean="0"/>
              <a:t>coreference</a:t>
            </a:r>
            <a:r>
              <a:rPr lang="en-US" altLang="zh-CN" baseline="0" dirty="0" smtClean="0"/>
              <a:t> resolution for both PER and ORG queries. We find the </a:t>
            </a:r>
            <a:r>
              <a:rPr lang="en-US" altLang="zh-CN" baseline="0" dirty="0" err="1" smtClean="0"/>
              <a:t>coreference</a:t>
            </a:r>
            <a:r>
              <a:rPr lang="en-US" altLang="zh-CN" baseline="0" dirty="0" smtClean="0"/>
              <a:t> in documents of a query through its relation chains conducted by the </a:t>
            </a:r>
            <a:r>
              <a:rPr lang="en-US" altLang="zh-CN" baseline="0" dirty="0" err="1" smtClean="0"/>
              <a:t>CoreNLP</a:t>
            </a:r>
            <a:r>
              <a:rPr lang="en-US" altLang="zh-CN" baseline="0" dirty="0" smtClean="0"/>
              <a:t> and replace them with the query.</a:t>
            </a:r>
          </a:p>
          <a:p>
            <a:pPr marL="228600" indent="-228600">
              <a:buAutoNum type="arabicPeriod"/>
            </a:pPr>
            <a:r>
              <a:rPr lang="en-US" altLang="zh-CN" dirty="0" smtClean="0"/>
              <a:t>Here is an illustration. The three mentions: group, </a:t>
            </a:r>
            <a:r>
              <a:rPr lang="en-US" altLang="zh-CN" dirty="0" err="1" smtClean="0"/>
              <a:t>lashkar</a:t>
            </a:r>
            <a:r>
              <a:rPr lang="en-US" altLang="zh-CN" dirty="0" smtClean="0"/>
              <a:t>-e-</a:t>
            </a:r>
            <a:r>
              <a:rPr lang="en-US" altLang="zh-CN" dirty="0" err="1" smtClean="0"/>
              <a:t>taiba</a:t>
            </a:r>
            <a:r>
              <a:rPr lang="en-US" altLang="zh-CN" baseline="0" dirty="0" smtClean="0"/>
              <a:t> and army of the </a:t>
            </a:r>
            <a:r>
              <a:rPr lang="en-US" altLang="zh-CN" baseline="0" dirty="0" err="1" smtClean="0"/>
              <a:t>righterous</a:t>
            </a:r>
            <a:r>
              <a:rPr lang="en-US" altLang="zh-CN" baseline="0" dirty="0" smtClean="0"/>
              <a:t> would appear in the chain, and the last two are considered as alternate names.</a:t>
            </a:r>
            <a:endParaRPr lang="zh-CN" altLang="en-US" dirty="0"/>
          </a:p>
        </p:txBody>
      </p:sp>
      <p:sp>
        <p:nvSpPr>
          <p:cNvPr id="4" name="灯片编号占位符 3"/>
          <p:cNvSpPr>
            <a:spLocks noGrp="1"/>
          </p:cNvSpPr>
          <p:nvPr>
            <p:ph type="sldNum" sz="quarter" idx="10"/>
          </p:nvPr>
        </p:nvSpPr>
        <p:spPr/>
        <p:txBody>
          <a:bodyPr/>
          <a:lstStyle/>
          <a:p>
            <a:fld id="{D66A540D-37ED-4E00-87EE-4A495A0161C0}" type="slidenum">
              <a:rPr lang="zh-CN" altLang="en-US" smtClean="0"/>
              <a:pPr/>
              <a:t>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228600" indent="-228600">
              <a:buAutoNum type="arabicPeriod"/>
            </a:pPr>
            <a:r>
              <a:rPr lang="en-US" altLang="zh-CN" dirty="0" smtClean="0"/>
              <a:t>We applied rule-based</a:t>
            </a:r>
            <a:r>
              <a:rPr lang="en-US" altLang="zh-CN" baseline="0" dirty="0" smtClean="0"/>
              <a:t> information extraction to identify the alternate names of queries in relevant documents. In addition, interpretative entities appearing in parenthesis of sentences are also regarded as alternates.</a:t>
            </a:r>
          </a:p>
          <a:p>
            <a:pPr marL="228600" indent="-228600">
              <a:buAutoNum type="arabicPeriod"/>
            </a:pPr>
            <a:r>
              <a:rPr lang="en-US" altLang="zh-CN" baseline="0" dirty="0" smtClean="0"/>
              <a:t>The following is a simple rule pattern with trigger phrase “known as”.</a:t>
            </a:r>
          </a:p>
          <a:p>
            <a:pPr marL="228600" indent="-228600">
              <a:buAutoNum type="arabicPeriod"/>
            </a:pPr>
            <a:r>
              <a:rPr lang="en-US" altLang="zh-CN" baseline="0" dirty="0" smtClean="0"/>
              <a:t>For the ORG queries, we need to further find their acronyms or full expressions after removing the corporate suffixes.</a:t>
            </a:r>
          </a:p>
          <a:p>
            <a:pPr marL="228600" indent="-228600">
              <a:buAutoNum type="arabicPeriod"/>
            </a:pPr>
            <a:r>
              <a:rPr lang="en-US" altLang="zh-CN" baseline="0" dirty="0" smtClean="0"/>
              <a:t>For example, we try our best to find the acronym “NTNU” for the organization “</a:t>
            </a:r>
            <a:r>
              <a:rPr lang="en-US" altLang="zh-CN" sz="1200" i="1" dirty="0" smtClean="0"/>
              <a:t>Norwegian University of Science and Technology</a:t>
            </a:r>
            <a:r>
              <a:rPr lang="en-US" altLang="zh-CN" baseline="0" dirty="0" smtClean="0"/>
              <a:t>”, or vice visa.</a:t>
            </a:r>
            <a:endParaRPr lang="zh-CN" altLang="en-US" dirty="0"/>
          </a:p>
        </p:txBody>
      </p:sp>
      <p:sp>
        <p:nvSpPr>
          <p:cNvPr id="4" name="灯片编号占位符 3"/>
          <p:cNvSpPr>
            <a:spLocks noGrp="1"/>
          </p:cNvSpPr>
          <p:nvPr>
            <p:ph type="sldNum" sz="quarter" idx="10"/>
          </p:nvPr>
        </p:nvSpPr>
        <p:spPr/>
        <p:txBody>
          <a:bodyPr/>
          <a:lstStyle/>
          <a:p>
            <a:fld id="{D66A540D-37ED-4E00-87EE-4A495A0161C0}" type="slidenum">
              <a:rPr lang="zh-CN" altLang="en-US" smtClean="0"/>
              <a:pPr/>
              <a:t>9</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228600" indent="-228600">
              <a:buAutoNum type="arabicPeriod"/>
            </a:pPr>
            <a:r>
              <a:rPr lang="en-US" altLang="zh-CN" dirty="0" smtClean="0"/>
              <a:t>Before I</a:t>
            </a:r>
            <a:r>
              <a:rPr lang="en-US" altLang="zh-CN" baseline="0" dirty="0" smtClean="0"/>
              <a:t> describe the procedure of our bootstrapping system, I must first express our acknowledgement to the researchers in NYU. They have already developed a pattern bootstrapping system for doing slot filling task in KBP 2010. And we actually referenced their work report.</a:t>
            </a:r>
          </a:p>
          <a:p>
            <a:pPr marL="228600" indent="-228600">
              <a:buAutoNum type="arabicPeriod"/>
            </a:pPr>
            <a:r>
              <a:rPr lang="en-US" altLang="zh-CN" baseline="0" dirty="0" smtClean="0"/>
              <a:t>The seed entity-value pairs for a specific slot are input to retrieve some related documents. The new patterns are then generated automatically based on some predefined rules. After evaluating these patterns, the high-confidence ones are used to find new entity-value pairs. This workflow can be iterated many times as needed.</a:t>
            </a:r>
            <a:endParaRPr lang="zh-CN" altLang="en-US" dirty="0"/>
          </a:p>
        </p:txBody>
      </p:sp>
      <p:sp>
        <p:nvSpPr>
          <p:cNvPr id="4" name="灯片编号占位符 3"/>
          <p:cNvSpPr>
            <a:spLocks noGrp="1"/>
          </p:cNvSpPr>
          <p:nvPr>
            <p:ph type="sldNum" sz="quarter" idx="10"/>
          </p:nvPr>
        </p:nvSpPr>
        <p:spPr/>
        <p:txBody>
          <a:bodyPr/>
          <a:lstStyle/>
          <a:p>
            <a:fld id="{D66A540D-37ED-4E00-87EE-4A495A0161C0}" type="slidenum">
              <a:rPr lang="zh-CN" altLang="en-US" smtClean="0"/>
              <a:pPr/>
              <a:t>11</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228600" indent="-228600">
              <a:buAutoNum type="arabicPeriod"/>
            </a:pPr>
            <a:r>
              <a:rPr lang="en-US" altLang="zh-CN" dirty="0" smtClean="0"/>
              <a:t>As the</a:t>
            </a:r>
            <a:r>
              <a:rPr lang="en-US" altLang="zh-CN" baseline="0" dirty="0" smtClean="0"/>
              <a:t> NYU group mentioned in their paper, there are two types of sentence-level patterns: </a:t>
            </a:r>
            <a:r>
              <a:rPr lang="en-US" altLang="zh-CN" sz="1200" kern="1200" dirty="0" smtClean="0">
                <a:solidFill>
                  <a:schemeClr val="tx1"/>
                </a:solidFill>
                <a:latin typeface="+mn-lt"/>
                <a:ea typeface="+mn-ea"/>
                <a:cs typeface="+mn-cs"/>
              </a:rPr>
              <a:t>word sequence patterns and dependency path patterns.</a:t>
            </a:r>
          </a:p>
          <a:p>
            <a:pPr marL="228600" indent="-228600">
              <a:buAutoNum type="arabicPeriod"/>
            </a:pPr>
            <a:r>
              <a:rPr lang="en-US" altLang="zh-CN" sz="1200" kern="1200" dirty="0" smtClean="0">
                <a:solidFill>
                  <a:schemeClr val="tx1"/>
                </a:solidFill>
                <a:latin typeface="+mn-lt"/>
                <a:ea typeface="+mn-ea"/>
                <a:cs typeface="+mn-cs"/>
              </a:rPr>
              <a:t>A word sequence pattern is the middle context between an entity-value pair.</a:t>
            </a:r>
          </a:p>
          <a:p>
            <a:pPr marL="228600" indent="-228600">
              <a:buAutoNum type="arabicPeriod"/>
            </a:pPr>
            <a:r>
              <a:rPr lang="en-US" altLang="zh-CN" sz="1200" kern="1200" dirty="0" smtClean="0">
                <a:solidFill>
                  <a:schemeClr val="tx1"/>
                </a:solidFill>
                <a:latin typeface="+mn-lt"/>
                <a:ea typeface="+mn-ea"/>
                <a:cs typeface="+mn-cs"/>
              </a:rPr>
              <a:t>And with dependency structures generated by the parser, a dependency pattern refers to the shortest path which connects an entity-value pair.</a:t>
            </a:r>
          </a:p>
          <a:p>
            <a:pPr marL="228600" indent="-228600">
              <a:buAutoNum type="arabicPeriod"/>
            </a:pPr>
            <a:r>
              <a:rPr lang="en-US" altLang="zh-CN" sz="1200" kern="1200" dirty="0" smtClean="0">
                <a:solidFill>
                  <a:schemeClr val="tx1"/>
                </a:solidFill>
                <a:latin typeface="+mn-lt"/>
                <a:ea typeface="+mn-ea"/>
                <a:cs typeface="+mn-cs"/>
              </a:rPr>
              <a:t>The</a:t>
            </a:r>
            <a:r>
              <a:rPr lang="en-US" altLang="zh-CN" sz="1200" kern="1200" baseline="0" dirty="0" smtClean="0">
                <a:solidFill>
                  <a:schemeClr val="tx1"/>
                </a:solidFill>
                <a:latin typeface="+mn-lt"/>
                <a:ea typeface="+mn-ea"/>
                <a:cs typeface="+mn-cs"/>
              </a:rPr>
              <a:t> examples are derived from the above sentence.</a:t>
            </a:r>
            <a:endParaRPr lang="zh-CN" altLang="en-US" dirty="0"/>
          </a:p>
        </p:txBody>
      </p:sp>
      <p:sp>
        <p:nvSpPr>
          <p:cNvPr id="4" name="灯片编号占位符 3"/>
          <p:cNvSpPr>
            <a:spLocks noGrp="1"/>
          </p:cNvSpPr>
          <p:nvPr>
            <p:ph type="sldNum" sz="quarter" idx="10"/>
          </p:nvPr>
        </p:nvSpPr>
        <p:spPr/>
        <p:txBody>
          <a:bodyPr/>
          <a:lstStyle/>
          <a:p>
            <a:fld id="{D66A540D-37ED-4E00-87EE-4A495A0161C0}" type="slidenum">
              <a:rPr lang="zh-CN" altLang="en-US" smtClean="0"/>
              <a:pPr/>
              <a:t>13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75463" y="260350"/>
            <a:ext cx="2039937" cy="55562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755650" y="260350"/>
            <a:ext cx="5967413" cy="55562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1143000" y="260350"/>
            <a:ext cx="7772400" cy="1008063"/>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755650" y="1341438"/>
            <a:ext cx="3810000" cy="447516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718050" y="1341438"/>
            <a:ext cx="3810000" cy="447516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755650" y="1341438"/>
            <a:ext cx="3810000" cy="4475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718050" y="1341438"/>
            <a:ext cx="3810000" cy="4475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34"/>
          <p:cNvSpPr>
            <a:spLocks noGrp="1" noChangeArrowheads="1"/>
          </p:cNvSpPr>
          <p:nvPr>
            <p:ph type="title"/>
          </p:nvPr>
        </p:nvSpPr>
        <p:spPr bwMode="auto">
          <a:xfrm>
            <a:off x="1143000" y="260350"/>
            <a:ext cx="7772400" cy="1008063"/>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p>
        </p:txBody>
      </p:sp>
      <p:sp>
        <p:nvSpPr>
          <p:cNvPr id="2051" name="Rectangle 39"/>
          <p:cNvSpPr>
            <a:spLocks noGrp="1" noChangeArrowheads="1"/>
          </p:cNvSpPr>
          <p:nvPr>
            <p:ph type="body" idx="1"/>
          </p:nvPr>
        </p:nvSpPr>
        <p:spPr bwMode="auto">
          <a:xfrm>
            <a:off x="755650" y="1341438"/>
            <a:ext cx="7772400" cy="44751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090" name="Rectangle 42"/>
          <p:cNvSpPr>
            <a:spLocks noChangeArrowheads="1"/>
          </p:cNvSpPr>
          <p:nvPr/>
        </p:nvSpPr>
        <p:spPr bwMode="ltGray">
          <a:xfrm>
            <a:off x="323850" y="749300"/>
            <a:ext cx="560388" cy="422275"/>
          </a:xfrm>
          <a:prstGeom prst="rect">
            <a:avLst/>
          </a:prstGeom>
          <a:gradFill rotWithShape="0">
            <a:gsLst>
              <a:gs pos="0">
                <a:srgbClr val="FF6600"/>
              </a:gs>
              <a:gs pos="100000">
                <a:srgbClr val="FF6600">
                  <a:gamma/>
                  <a:tint val="73725"/>
                  <a:invGamma/>
                </a:srgbClr>
              </a:gs>
            </a:gsLst>
            <a:lin ang="5400000" scaled="1"/>
          </a:gradFill>
          <a:ln w="9525">
            <a:noFill/>
            <a:miter lim="800000"/>
            <a:headEnd/>
            <a:tailEnd/>
          </a:ln>
          <a:effectLst/>
        </p:spPr>
        <p:txBody>
          <a:bodyPr wrap="none" anchor="ctr"/>
          <a:lstStyle/>
          <a:p>
            <a:pPr algn="ctr">
              <a:lnSpc>
                <a:spcPct val="100000"/>
              </a:lnSpc>
              <a:spcBef>
                <a:spcPct val="0"/>
              </a:spcBef>
              <a:buClrTx/>
              <a:buSzTx/>
              <a:buFontTx/>
              <a:buNone/>
              <a:defRPr/>
            </a:pPr>
            <a:endParaRPr lang="zh-CN" altLang="en-US">
              <a:effectLst/>
              <a:latin typeface="Tahoma" pitchFamily="34" charset="0"/>
            </a:endParaRPr>
          </a:p>
        </p:txBody>
      </p:sp>
      <p:sp>
        <p:nvSpPr>
          <p:cNvPr id="2092" name="Rectangle 44"/>
          <p:cNvSpPr>
            <a:spLocks noChangeArrowheads="1"/>
          </p:cNvSpPr>
          <p:nvPr/>
        </p:nvSpPr>
        <p:spPr bwMode="ltGray">
          <a:xfrm>
            <a:off x="552450" y="409575"/>
            <a:ext cx="438150" cy="474663"/>
          </a:xfrm>
          <a:prstGeom prst="rect">
            <a:avLst/>
          </a:prstGeom>
          <a:gradFill rotWithShape="0">
            <a:gsLst>
              <a:gs pos="0">
                <a:srgbClr val="06C606"/>
              </a:gs>
              <a:gs pos="100000">
                <a:srgbClr val="06C606">
                  <a:gamma/>
                  <a:tint val="43922"/>
                  <a:invGamma/>
                </a:srgbClr>
              </a:gs>
            </a:gsLst>
            <a:lin ang="5400000" scaled="1"/>
          </a:gradFill>
          <a:ln w="9525">
            <a:noFill/>
            <a:miter lim="800000"/>
            <a:headEnd/>
            <a:tailEnd/>
          </a:ln>
          <a:effectLst/>
        </p:spPr>
        <p:txBody>
          <a:bodyPr wrap="none" anchor="ctr"/>
          <a:lstStyle/>
          <a:p>
            <a:pPr algn="ctr">
              <a:lnSpc>
                <a:spcPct val="100000"/>
              </a:lnSpc>
              <a:spcBef>
                <a:spcPct val="0"/>
              </a:spcBef>
              <a:buClrTx/>
              <a:buSzTx/>
              <a:buFontTx/>
              <a:buNone/>
              <a:defRPr/>
            </a:pPr>
            <a:endParaRPr lang="zh-CN" altLang="en-US">
              <a:effectLst/>
              <a:latin typeface="Tahoma" pitchFamily="34" charset="0"/>
            </a:endParaRPr>
          </a:p>
        </p:txBody>
      </p:sp>
      <p:sp>
        <p:nvSpPr>
          <p:cNvPr id="2093" name="Rectangle 45"/>
          <p:cNvSpPr>
            <a:spLocks noChangeArrowheads="1"/>
          </p:cNvSpPr>
          <p:nvPr/>
        </p:nvSpPr>
        <p:spPr bwMode="ltGray">
          <a:xfrm>
            <a:off x="781050" y="790575"/>
            <a:ext cx="422275" cy="474663"/>
          </a:xfrm>
          <a:prstGeom prst="rect">
            <a:avLst/>
          </a:prstGeom>
          <a:gradFill rotWithShape="0">
            <a:gsLst>
              <a:gs pos="0">
                <a:schemeClr val="bg1"/>
              </a:gs>
              <a:gs pos="100000">
                <a:schemeClr val="bg1">
                  <a:gamma/>
                  <a:tint val="40000"/>
                  <a:invGamma/>
                </a:schemeClr>
              </a:gs>
            </a:gsLst>
            <a:lin ang="5400000" scaled="1"/>
          </a:gradFill>
          <a:ln w="9525">
            <a:noFill/>
            <a:miter lim="800000"/>
            <a:headEnd/>
            <a:tailEnd/>
          </a:ln>
          <a:effectLst/>
        </p:spPr>
        <p:txBody>
          <a:bodyPr wrap="none" anchor="ctr"/>
          <a:lstStyle/>
          <a:p>
            <a:pPr algn="ctr">
              <a:lnSpc>
                <a:spcPct val="100000"/>
              </a:lnSpc>
              <a:spcBef>
                <a:spcPct val="0"/>
              </a:spcBef>
              <a:buClrTx/>
              <a:buSzTx/>
              <a:buFontTx/>
              <a:buNone/>
              <a:defRPr/>
            </a:pPr>
            <a:endParaRPr lang="zh-CN" altLang="en-US">
              <a:effectLst/>
              <a:latin typeface="Tahoma" pitchFamily="34" charset="0"/>
            </a:endParaRPr>
          </a:p>
        </p:txBody>
      </p:sp>
      <p:sp>
        <p:nvSpPr>
          <p:cNvPr id="2094" name="Rectangle 46"/>
          <p:cNvSpPr>
            <a:spLocks noChangeArrowheads="1"/>
          </p:cNvSpPr>
          <p:nvPr/>
        </p:nvSpPr>
        <p:spPr bwMode="gray">
          <a:xfrm>
            <a:off x="709613" y="1093788"/>
            <a:ext cx="8226425" cy="31750"/>
          </a:xfrm>
          <a:prstGeom prst="rect">
            <a:avLst/>
          </a:prstGeom>
          <a:gradFill rotWithShape="0">
            <a:gsLst>
              <a:gs pos="0">
                <a:schemeClr val="bg2"/>
              </a:gs>
              <a:gs pos="100000">
                <a:schemeClr val="bg2">
                  <a:gamma/>
                  <a:tint val="0"/>
                  <a:invGamma/>
                </a:schemeClr>
              </a:gs>
            </a:gsLst>
            <a:lin ang="0" scaled="1"/>
          </a:gradFill>
          <a:ln w="9525">
            <a:solidFill>
              <a:schemeClr val="tx1"/>
            </a:solidFill>
            <a:miter lim="800000"/>
            <a:headEnd/>
            <a:tailEnd/>
          </a:ln>
          <a:effectLst/>
        </p:spPr>
        <p:txBody>
          <a:bodyPr wrap="none" anchor="ctr"/>
          <a:lstStyle/>
          <a:p>
            <a:pPr algn="ctr">
              <a:lnSpc>
                <a:spcPct val="100000"/>
              </a:lnSpc>
              <a:spcBef>
                <a:spcPct val="0"/>
              </a:spcBef>
              <a:buClrTx/>
              <a:buSzTx/>
              <a:buFontTx/>
              <a:buNone/>
              <a:defRPr/>
            </a:pPr>
            <a:endParaRPr lang="zh-CN" altLang="en-US">
              <a:solidFill>
                <a:schemeClr val="bg2"/>
              </a:solidFill>
              <a:effectLst/>
              <a:latin typeface="Tahoma" pitchFamily="34" charset="0"/>
            </a:endParaRPr>
          </a:p>
        </p:txBody>
      </p:sp>
      <p:sp>
        <p:nvSpPr>
          <p:cNvPr id="2095" name="Rectangle 47"/>
          <p:cNvSpPr>
            <a:spLocks noChangeArrowheads="1"/>
          </p:cNvSpPr>
          <p:nvPr/>
        </p:nvSpPr>
        <p:spPr bwMode="gray">
          <a:xfrm>
            <a:off x="857250" y="333375"/>
            <a:ext cx="31750" cy="1052513"/>
          </a:xfrm>
          <a:prstGeom prst="rect">
            <a:avLst/>
          </a:prstGeom>
          <a:solidFill>
            <a:schemeClr val="bg2"/>
          </a:solidFill>
          <a:ln w="9525">
            <a:solidFill>
              <a:schemeClr val="tx1"/>
            </a:solidFill>
            <a:miter lim="800000"/>
            <a:headEnd/>
            <a:tailEnd/>
          </a:ln>
          <a:effectLst/>
        </p:spPr>
        <p:txBody>
          <a:bodyPr wrap="none" anchor="ctr"/>
          <a:lstStyle/>
          <a:p>
            <a:pPr algn="ctr">
              <a:lnSpc>
                <a:spcPct val="100000"/>
              </a:lnSpc>
              <a:spcBef>
                <a:spcPct val="0"/>
              </a:spcBef>
              <a:buClrTx/>
              <a:buSzTx/>
              <a:buFontTx/>
              <a:buNone/>
              <a:defRPr/>
            </a:pPr>
            <a:endParaRPr lang="zh-CN" altLang="en-US">
              <a:effectLst/>
              <a:latin typeface="Tahoma" pitchFamily="34" charset="0"/>
            </a:endParaRPr>
          </a:p>
        </p:txBody>
      </p:sp>
      <p:pic>
        <p:nvPicPr>
          <p:cNvPr id="2057" name="Picture 51" descr="logo"/>
          <p:cNvPicPr>
            <a:picLocks noChangeAspect="1" noChangeArrowheads="1"/>
          </p:cNvPicPr>
          <p:nvPr/>
        </p:nvPicPr>
        <p:blipFill>
          <a:blip r:embed="rId14" cstate="print"/>
          <a:srcRect/>
          <a:stretch>
            <a:fillRect/>
          </a:stretch>
        </p:blipFill>
        <p:spPr bwMode="auto">
          <a:xfrm>
            <a:off x="7667625" y="346075"/>
            <a:ext cx="1258888" cy="792163"/>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rtl="0" eaLnBrk="1" fontAlgn="base" hangingPunct="1">
        <a:spcBef>
          <a:spcPct val="0"/>
        </a:spcBef>
        <a:spcAft>
          <a:spcPct val="0"/>
        </a:spcAft>
        <a:defRPr kumimoji="1" sz="4400">
          <a:solidFill>
            <a:schemeClr val="bg2"/>
          </a:solidFill>
          <a:latin typeface="+mj-lt"/>
          <a:ea typeface="+mj-ea"/>
          <a:cs typeface="+mj-cs"/>
        </a:defRPr>
      </a:lvl1pPr>
      <a:lvl2pPr algn="l" rtl="0" eaLnBrk="1" fontAlgn="base" hangingPunct="1">
        <a:spcBef>
          <a:spcPct val="0"/>
        </a:spcBef>
        <a:spcAft>
          <a:spcPct val="0"/>
        </a:spcAft>
        <a:defRPr kumimoji="1" sz="4400">
          <a:solidFill>
            <a:schemeClr val="bg2"/>
          </a:solidFill>
          <a:latin typeface="Arial" pitchFamily="34" charset="0"/>
          <a:ea typeface="宋体" pitchFamily="2" charset="-122"/>
        </a:defRPr>
      </a:lvl2pPr>
      <a:lvl3pPr algn="l" rtl="0" eaLnBrk="1" fontAlgn="base" hangingPunct="1">
        <a:spcBef>
          <a:spcPct val="0"/>
        </a:spcBef>
        <a:spcAft>
          <a:spcPct val="0"/>
        </a:spcAft>
        <a:defRPr kumimoji="1" sz="4400">
          <a:solidFill>
            <a:schemeClr val="bg2"/>
          </a:solidFill>
          <a:latin typeface="Arial" pitchFamily="34" charset="0"/>
          <a:ea typeface="宋体" pitchFamily="2" charset="-122"/>
        </a:defRPr>
      </a:lvl3pPr>
      <a:lvl4pPr algn="l" rtl="0" eaLnBrk="1" fontAlgn="base" hangingPunct="1">
        <a:spcBef>
          <a:spcPct val="0"/>
        </a:spcBef>
        <a:spcAft>
          <a:spcPct val="0"/>
        </a:spcAft>
        <a:defRPr kumimoji="1" sz="4400">
          <a:solidFill>
            <a:schemeClr val="bg2"/>
          </a:solidFill>
          <a:latin typeface="Arial" pitchFamily="34" charset="0"/>
          <a:ea typeface="宋体" pitchFamily="2" charset="-122"/>
        </a:defRPr>
      </a:lvl4pPr>
      <a:lvl5pPr algn="l" rtl="0" eaLnBrk="1" fontAlgn="base" hangingPunct="1">
        <a:spcBef>
          <a:spcPct val="0"/>
        </a:spcBef>
        <a:spcAft>
          <a:spcPct val="0"/>
        </a:spcAft>
        <a:defRPr kumimoji="1" sz="4400">
          <a:solidFill>
            <a:schemeClr val="bg2"/>
          </a:solidFill>
          <a:latin typeface="Arial" pitchFamily="34" charset="0"/>
          <a:ea typeface="宋体" pitchFamily="2" charset="-122"/>
        </a:defRPr>
      </a:lvl5pPr>
      <a:lvl6pPr marL="457200" algn="l" rtl="0" eaLnBrk="1" fontAlgn="base" hangingPunct="1">
        <a:spcBef>
          <a:spcPct val="0"/>
        </a:spcBef>
        <a:spcAft>
          <a:spcPct val="0"/>
        </a:spcAft>
        <a:defRPr kumimoji="1" sz="4400">
          <a:solidFill>
            <a:schemeClr val="bg2"/>
          </a:solidFill>
          <a:latin typeface="Arial" pitchFamily="34" charset="0"/>
          <a:ea typeface="宋体" pitchFamily="2" charset="-122"/>
        </a:defRPr>
      </a:lvl6pPr>
      <a:lvl7pPr marL="914400" algn="l" rtl="0" eaLnBrk="1" fontAlgn="base" hangingPunct="1">
        <a:spcBef>
          <a:spcPct val="0"/>
        </a:spcBef>
        <a:spcAft>
          <a:spcPct val="0"/>
        </a:spcAft>
        <a:defRPr kumimoji="1" sz="4400">
          <a:solidFill>
            <a:schemeClr val="bg2"/>
          </a:solidFill>
          <a:latin typeface="Arial" pitchFamily="34" charset="0"/>
          <a:ea typeface="宋体" pitchFamily="2" charset="-122"/>
        </a:defRPr>
      </a:lvl7pPr>
      <a:lvl8pPr marL="1371600" algn="l" rtl="0" eaLnBrk="1" fontAlgn="base" hangingPunct="1">
        <a:spcBef>
          <a:spcPct val="0"/>
        </a:spcBef>
        <a:spcAft>
          <a:spcPct val="0"/>
        </a:spcAft>
        <a:defRPr kumimoji="1" sz="4400">
          <a:solidFill>
            <a:schemeClr val="bg2"/>
          </a:solidFill>
          <a:latin typeface="Arial" pitchFamily="34" charset="0"/>
          <a:ea typeface="宋体" pitchFamily="2" charset="-122"/>
        </a:defRPr>
      </a:lvl8pPr>
      <a:lvl9pPr marL="1828800" algn="l" rtl="0" eaLnBrk="1" fontAlgn="base" hangingPunct="1">
        <a:spcBef>
          <a:spcPct val="0"/>
        </a:spcBef>
        <a:spcAft>
          <a:spcPct val="0"/>
        </a:spcAft>
        <a:defRPr kumimoji="1" sz="4400">
          <a:solidFill>
            <a:schemeClr val="bg2"/>
          </a:solidFill>
          <a:latin typeface="Arial" pitchFamily="34" charset="0"/>
          <a:ea typeface="宋体" pitchFamily="2" charset="-122"/>
        </a:defRPr>
      </a:lvl9pPr>
    </p:titleStyle>
    <p:bodyStyle>
      <a:lvl1pPr marL="342900" indent="-342900" algn="l" rtl="0" eaLnBrk="1" fontAlgn="base" hangingPunct="1">
        <a:spcBef>
          <a:spcPct val="20000"/>
        </a:spcBef>
        <a:spcAft>
          <a:spcPct val="0"/>
        </a:spcAft>
        <a:buClr>
          <a:schemeClr val="tx2"/>
        </a:buClr>
        <a:buSzPct val="75000"/>
        <a:buFont typeface="Wingdings" pitchFamily="2" charset="2"/>
        <a:buChar char="n"/>
        <a:defRPr kumimoji="1"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folHlink"/>
        </a:buClr>
        <a:buSzPct val="60000"/>
        <a:buFont typeface="Wingdings" pitchFamily="2" charset="2"/>
        <a:buChar char="u"/>
        <a:defRPr kumimoji="1" sz="2800">
          <a:solidFill>
            <a:schemeClr val="bg2"/>
          </a:solidFill>
          <a:latin typeface="+mn-lt"/>
          <a:ea typeface="+mn-ea"/>
        </a:defRPr>
      </a:lvl2pPr>
      <a:lvl3pPr marL="1143000" indent="-228600" algn="l" rtl="0" eaLnBrk="1" fontAlgn="base" hangingPunct="1">
        <a:spcBef>
          <a:spcPct val="20000"/>
        </a:spcBef>
        <a:spcAft>
          <a:spcPct val="0"/>
        </a:spcAft>
        <a:buClr>
          <a:schemeClr val="tx2"/>
        </a:buClr>
        <a:buSzPct val="60000"/>
        <a:buFont typeface="Wingdings" pitchFamily="2" charset="2"/>
        <a:buChar char="t"/>
        <a:defRPr kumimoji="1" sz="2400">
          <a:solidFill>
            <a:schemeClr val="bg2"/>
          </a:solidFill>
          <a:latin typeface="+mn-lt"/>
          <a:ea typeface="+mn-ea"/>
        </a:defRPr>
      </a:lvl3pPr>
      <a:lvl4pPr marL="1600200" indent="-228600" algn="l" rtl="0" eaLnBrk="1" fontAlgn="base" hangingPunct="1">
        <a:spcBef>
          <a:spcPct val="20000"/>
        </a:spcBef>
        <a:spcAft>
          <a:spcPct val="0"/>
        </a:spcAft>
        <a:buClr>
          <a:schemeClr val="tx1"/>
        </a:buClr>
        <a:buSzPct val="100000"/>
        <a:buChar char="•"/>
        <a:defRPr kumimoji="1" sz="2000">
          <a:solidFill>
            <a:schemeClr val="bg2"/>
          </a:solidFill>
          <a:latin typeface="+mn-lt"/>
          <a:ea typeface="+mn-ea"/>
        </a:defRPr>
      </a:lvl4pPr>
      <a:lvl5pPr marL="2057400" indent="-228600" algn="l" rtl="0" eaLnBrk="1" fontAlgn="base" hangingPunct="1">
        <a:spcBef>
          <a:spcPct val="20000"/>
        </a:spcBef>
        <a:spcAft>
          <a:spcPct val="0"/>
        </a:spcAft>
        <a:buClr>
          <a:schemeClr val="tx1"/>
        </a:buClr>
        <a:buSzPct val="100000"/>
        <a:buChar char="–"/>
        <a:defRPr kumimoji="1">
          <a:solidFill>
            <a:schemeClr val="bg2"/>
          </a:solidFill>
          <a:latin typeface="+mn-lt"/>
          <a:ea typeface="+mn-ea"/>
        </a:defRPr>
      </a:lvl5pPr>
      <a:lvl6pPr marL="2514600" indent="-228600" algn="l" rtl="0" eaLnBrk="1" fontAlgn="base" hangingPunct="1">
        <a:spcBef>
          <a:spcPct val="20000"/>
        </a:spcBef>
        <a:spcAft>
          <a:spcPct val="0"/>
        </a:spcAft>
        <a:buClr>
          <a:schemeClr val="tx1"/>
        </a:buClr>
        <a:buSzPct val="100000"/>
        <a:buChar char="–"/>
        <a:defRPr kumimoji="1">
          <a:solidFill>
            <a:schemeClr val="bg2"/>
          </a:solidFill>
          <a:latin typeface="+mn-lt"/>
          <a:ea typeface="+mn-ea"/>
        </a:defRPr>
      </a:lvl6pPr>
      <a:lvl7pPr marL="2971800" indent="-228600" algn="l" rtl="0" eaLnBrk="1" fontAlgn="base" hangingPunct="1">
        <a:spcBef>
          <a:spcPct val="20000"/>
        </a:spcBef>
        <a:spcAft>
          <a:spcPct val="0"/>
        </a:spcAft>
        <a:buClr>
          <a:schemeClr val="tx1"/>
        </a:buClr>
        <a:buSzPct val="100000"/>
        <a:buChar char="–"/>
        <a:defRPr kumimoji="1">
          <a:solidFill>
            <a:schemeClr val="bg2"/>
          </a:solidFill>
          <a:latin typeface="+mn-lt"/>
          <a:ea typeface="+mn-ea"/>
        </a:defRPr>
      </a:lvl7pPr>
      <a:lvl8pPr marL="3429000" indent="-228600" algn="l" rtl="0" eaLnBrk="1" fontAlgn="base" hangingPunct="1">
        <a:spcBef>
          <a:spcPct val="20000"/>
        </a:spcBef>
        <a:spcAft>
          <a:spcPct val="0"/>
        </a:spcAft>
        <a:buClr>
          <a:schemeClr val="tx1"/>
        </a:buClr>
        <a:buSzPct val="100000"/>
        <a:buChar char="–"/>
        <a:defRPr kumimoji="1">
          <a:solidFill>
            <a:schemeClr val="bg2"/>
          </a:solidFill>
          <a:latin typeface="+mn-lt"/>
          <a:ea typeface="+mn-ea"/>
        </a:defRPr>
      </a:lvl8pPr>
      <a:lvl9pPr marL="3886200" indent="-228600" algn="l" rtl="0" eaLnBrk="1" fontAlgn="base" hangingPunct="1">
        <a:spcBef>
          <a:spcPct val="20000"/>
        </a:spcBef>
        <a:spcAft>
          <a:spcPct val="0"/>
        </a:spcAft>
        <a:buClr>
          <a:schemeClr val="tx1"/>
        </a:buClr>
        <a:buSzPct val="100000"/>
        <a:buChar char="–"/>
        <a:defRPr kumimoji="1">
          <a:solidFill>
            <a:schemeClr val="bg2"/>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pPr algn="ctr"/>
            <a:r>
              <a:rPr lang="en-US" altLang="zh-CN" sz="3200" dirty="0" smtClean="0"/>
              <a:t>PRIS at Slot Filling in KBP 2012: </a:t>
            </a:r>
            <a:br>
              <a:rPr lang="en-US" altLang="zh-CN" sz="3200" dirty="0" smtClean="0"/>
            </a:br>
            <a:r>
              <a:rPr lang="en-US" altLang="zh-CN" sz="3200" dirty="0" smtClean="0"/>
              <a:t>An Enhanced </a:t>
            </a:r>
            <a:r>
              <a:rPr lang="en-US" altLang="zh-CN" sz="3200" dirty="0" err="1" smtClean="0"/>
              <a:t>Adaboost</a:t>
            </a:r>
            <a:r>
              <a:rPr lang="en-US" altLang="zh-CN" sz="3200" dirty="0" smtClean="0"/>
              <a:t> Pattern-Matching System</a:t>
            </a:r>
            <a:endParaRPr lang="zh-CN" altLang="en-US" sz="3200" dirty="0"/>
          </a:p>
        </p:txBody>
      </p:sp>
      <p:sp>
        <p:nvSpPr>
          <p:cNvPr id="3" name="副标题 2"/>
          <p:cNvSpPr>
            <a:spLocks noGrp="1"/>
          </p:cNvSpPr>
          <p:nvPr>
            <p:ph type="subTitle" idx="1"/>
          </p:nvPr>
        </p:nvSpPr>
        <p:spPr>
          <a:xfrm>
            <a:off x="755576" y="4797152"/>
            <a:ext cx="7416824" cy="1440160"/>
          </a:xfrm>
        </p:spPr>
        <p:txBody>
          <a:bodyPr/>
          <a:lstStyle/>
          <a:p>
            <a:r>
              <a:rPr lang="en-US" altLang="zh-CN" sz="2400" dirty="0" smtClean="0"/>
              <a:t>Yan Li</a:t>
            </a:r>
          </a:p>
          <a:p>
            <a:r>
              <a:rPr lang="en-US" altLang="zh-CN" sz="2400" dirty="0" smtClean="0"/>
              <a:t>Beijing University of Posts and Telecommunications</a:t>
            </a:r>
          </a:p>
          <a:p>
            <a:r>
              <a:rPr lang="en-US" altLang="zh-CN" sz="2400" dirty="0" smtClean="0"/>
              <a:t>buptliyan@gmail.com</a:t>
            </a:r>
            <a:endParaRPr lang="zh-CN" alt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Picture 4"/>
          <p:cNvPicPr>
            <a:picLocks noGrp="1" noChangeAspect="1" noChangeArrowheads="1"/>
          </p:cNvPicPr>
          <p:nvPr>
            <p:ph idx="1"/>
          </p:nvPr>
        </p:nvPicPr>
        <p:blipFill>
          <a:blip r:embed="rId2" cstate="print"/>
          <a:srcRect/>
          <a:stretch>
            <a:fillRect/>
          </a:stretch>
        </p:blipFill>
        <p:spPr bwMode="auto">
          <a:xfrm>
            <a:off x="755650" y="1663877"/>
            <a:ext cx="7772400" cy="3830283"/>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flipV="1">
            <a:off x="2123728" y="5517232"/>
            <a:ext cx="648072" cy="5760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43000" y="260351"/>
            <a:ext cx="7772400" cy="648369"/>
          </a:xfrm>
        </p:spPr>
        <p:txBody>
          <a:bodyPr/>
          <a:lstStyle/>
          <a:p>
            <a:r>
              <a:rPr lang="en-US" altLang="zh-CN" sz="3600" dirty="0" smtClean="0"/>
              <a:t>Pattern Bootstrapping: </a:t>
            </a:r>
            <a:br>
              <a:rPr lang="en-US" altLang="zh-CN" sz="3600" dirty="0" smtClean="0"/>
            </a:br>
            <a:r>
              <a:rPr lang="en-US" altLang="zh-CN" sz="3600" dirty="0" smtClean="0"/>
              <a:t>Workflow</a:t>
            </a:r>
            <a:endParaRPr lang="zh-CN" altLang="en-US" sz="3600" dirty="0"/>
          </a:p>
        </p:txBody>
      </p:sp>
      <p:sp>
        <p:nvSpPr>
          <p:cNvPr id="4" name="TextBox 3"/>
          <p:cNvSpPr txBox="1"/>
          <p:nvPr/>
        </p:nvSpPr>
        <p:spPr>
          <a:xfrm>
            <a:off x="1259632" y="1484784"/>
            <a:ext cx="7056784" cy="648072"/>
          </a:xfrm>
          <a:prstGeom prst="rect">
            <a:avLst/>
          </a:prstGeom>
          <a:solidFill>
            <a:srgbClr val="FFFF00"/>
          </a:solidFill>
        </p:spPr>
        <p:txBody>
          <a:bodyPr wrap="square" rtlCol="0">
            <a:spAutoFit/>
          </a:bodyPr>
          <a:lstStyle/>
          <a:p>
            <a:r>
              <a:rPr lang="en-US" altLang="zh-CN" dirty="0">
                <a:solidFill>
                  <a:schemeClr val="bg2"/>
                </a:solidFill>
              </a:rPr>
              <a:t>Ralph </a:t>
            </a:r>
            <a:r>
              <a:rPr lang="en-US" altLang="zh-CN" dirty="0" err="1">
                <a:solidFill>
                  <a:schemeClr val="bg2"/>
                </a:solidFill>
              </a:rPr>
              <a:t>Grishman</a:t>
            </a:r>
            <a:r>
              <a:rPr lang="en-US" altLang="zh-CN" dirty="0">
                <a:solidFill>
                  <a:schemeClr val="bg2"/>
                </a:solidFill>
              </a:rPr>
              <a:t> and </a:t>
            </a:r>
            <a:r>
              <a:rPr lang="en-US" altLang="zh-CN" dirty="0" err="1">
                <a:solidFill>
                  <a:schemeClr val="bg2"/>
                </a:solidFill>
              </a:rPr>
              <a:t>Bonan</a:t>
            </a:r>
            <a:r>
              <a:rPr lang="en-US" altLang="zh-CN" dirty="0">
                <a:solidFill>
                  <a:schemeClr val="bg2"/>
                </a:solidFill>
              </a:rPr>
              <a:t> </a:t>
            </a:r>
            <a:r>
              <a:rPr lang="en-US" altLang="zh-CN" dirty="0" smtClean="0">
                <a:solidFill>
                  <a:schemeClr val="bg2"/>
                </a:solidFill>
              </a:rPr>
              <a:t>Min, “</a:t>
            </a:r>
            <a:r>
              <a:rPr lang="en-US" altLang="zh-CN" dirty="0">
                <a:solidFill>
                  <a:schemeClr val="bg2"/>
                </a:solidFill>
              </a:rPr>
              <a:t>New York University KBP 2010 Slot‐Filling System</a:t>
            </a:r>
            <a:r>
              <a:rPr lang="en-US" altLang="zh-CN" dirty="0" smtClean="0">
                <a:solidFill>
                  <a:schemeClr val="bg2"/>
                </a:solidFill>
              </a:rPr>
              <a:t>”, 2010.</a:t>
            </a:r>
            <a:endParaRPr lang="zh-CN" altLang="en-US" dirty="0">
              <a:solidFill>
                <a:schemeClr val="bg2"/>
              </a:solidFill>
            </a:endParaRPr>
          </a:p>
        </p:txBody>
      </p:sp>
      <p:sp>
        <p:nvSpPr>
          <p:cNvPr id="7" name="内容占位符 6"/>
          <p:cNvSpPr>
            <a:spLocks noGrp="1"/>
          </p:cNvSpPr>
          <p:nvPr>
            <p:ph idx="1"/>
          </p:nvPr>
        </p:nvSpPr>
        <p:spPr/>
        <p:txBody>
          <a:bodyPr/>
          <a:lstStyle/>
          <a:p>
            <a:endParaRPr lang="zh-CN" altLang="en-US" dirty="0"/>
          </a:p>
        </p:txBody>
      </p:sp>
      <p:pic>
        <p:nvPicPr>
          <p:cNvPr id="2052" name="Picture 4"/>
          <p:cNvPicPr>
            <a:picLocks noChangeAspect="1" noChangeArrowheads="1"/>
          </p:cNvPicPr>
          <p:nvPr/>
        </p:nvPicPr>
        <p:blipFill>
          <a:blip r:embed="rId3" cstate="print"/>
          <a:srcRect/>
          <a:stretch>
            <a:fillRect/>
          </a:stretch>
        </p:blipFill>
        <p:spPr bwMode="auto">
          <a:xfrm>
            <a:off x="1331640" y="2636912"/>
            <a:ext cx="6552728" cy="30513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43000" y="260351"/>
            <a:ext cx="7772400" cy="720377"/>
          </a:xfrm>
        </p:spPr>
        <p:txBody>
          <a:bodyPr/>
          <a:lstStyle/>
          <a:p>
            <a:r>
              <a:rPr lang="en-US" altLang="zh-CN" sz="3600" dirty="0" smtClean="0"/>
              <a:t>Pattern Bootstrapping: </a:t>
            </a:r>
            <a:br>
              <a:rPr lang="en-US" altLang="zh-CN" sz="3600" dirty="0" smtClean="0"/>
            </a:br>
            <a:r>
              <a:rPr lang="en-US" altLang="zh-CN" sz="3600" dirty="0" smtClean="0"/>
              <a:t>Seed Pairs</a:t>
            </a:r>
            <a:endParaRPr lang="zh-CN" altLang="en-US" sz="3600" dirty="0"/>
          </a:p>
        </p:txBody>
      </p:sp>
      <p:sp>
        <p:nvSpPr>
          <p:cNvPr id="3" name="内容占位符 2"/>
          <p:cNvSpPr>
            <a:spLocks noGrp="1"/>
          </p:cNvSpPr>
          <p:nvPr>
            <p:ph idx="1"/>
          </p:nvPr>
        </p:nvSpPr>
        <p:spPr/>
        <p:txBody>
          <a:bodyPr/>
          <a:lstStyle/>
          <a:p>
            <a:r>
              <a:rPr lang="en-US" altLang="zh-CN" dirty="0" smtClean="0"/>
              <a:t>The KBP English Monolingual Slot Filling Evaluation Data in the past three years</a:t>
            </a:r>
          </a:p>
          <a:p>
            <a:pPr lvl="1"/>
            <a:r>
              <a:rPr lang="en-US" altLang="zh-CN" dirty="0" smtClean="0"/>
              <a:t>92 PER entities</a:t>
            </a:r>
          </a:p>
          <a:p>
            <a:pPr lvl="1"/>
            <a:r>
              <a:rPr lang="en-US" altLang="zh-CN" dirty="0" smtClean="0"/>
              <a:t>106 ORG entities</a:t>
            </a:r>
          </a:p>
          <a:p>
            <a:pPr lvl="1"/>
            <a:r>
              <a:rPr lang="en-US" altLang="zh-CN" dirty="0" smtClean="0"/>
              <a:t>1,627 entity-value pairs</a:t>
            </a:r>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55650" y="1341438"/>
            <a:ext cx="7772400" cy="4751858"/>
          </a:xfrm>
        </p:spPr>
        <p:txBody>
          <a:bodyPr/>
          <a:lstStyle/>
          <a:p>
            <a:r>
              <a:rPr lang="en-US" altLang="zh-CN" sz="2800" dirty="0" smtClean="0"/>
              <a:t>Word sequence pattern</a:t>
            </a:r>
          </a:p>
          <a:p>
            <a:pPr lvl="1"/>
            <a:r>
              <a:rPr lang="en-US" altLang="zh-CN" sz="2400" dirty="0" smtClean="0"/>
              <a:t>the middle context between an entity-value pair</a:t>
            </a:r>
          </a:p>
          <a:p>
            <a:pPr lvl="1"/>
            <a:r>
              <a:rPr lang="en-US" altLang="zh-CN" sz="2400" dirty="0" smtClean="0"/>
              <a:t>Example:</a:t>
            </a:r>
          </a:p>
          <a:p>
            <a:pPr marL="1166813" lvl="1" indent="-347663" algn="just" defTabSz="4284626">
              <a:buNone/>
            </a:pPr>
            <a:r>
              <a:rPr lang="en-US" altLang="zh-CN" sz="1800" i="1" dirty="0" err="1" smtClean="0"/>
              <a:t>PER:countries_of_residence</a:t>
            </a:r>
            <a:r>
              <a:rPr lang="en-US" altLang="zh-CN" sz="1800" i="1" dirty="0" smtClean="0"/>
              <a:t>       &lt;PER&gt; native &lt;LOC&gt;</a:t>
            </a:r>
          </a:p>
          <a:p>
            <a:r>
              <a:rPr lang="en-US" altLang="zh-CN" sz="2800" dirty="0" smtClean="0"/>
              <a:t>Dependency path pattern</a:t>
            </a:r>
          </a:p>
          <a:p>
            <a:pPr lvl="1"/>
            <a:r>
              <a:rPr lang="en-US" altLang="zh-CN" sz="2400" dirty="0" smtClean="0"/>
              <a:t>the shortest dependency path which connects an entity-value pair</a:t>
            </a:r>
          </a:p>
          <a:p>
            <a:pPr lvl="1"/>
            <a:r>
              <a:rPr lang="en-US" altLang="zh-CN" sz="2400" dirty="0" smtClean="0"/>
              <a:t>Example:</a:t>
            </a:r>
          </a:p>
          <a:p>
            <a:pPr lvl="1">
              <a:buNone/>
            </a:pPr>
            <a:r>
              <a:rPr lang="en-US" altLang="zh-CN" sz="2400" i="1" dirty="0" smtClean="0"/>
              <a:t>   </a:t>
            </a:r>
            <a:r>
              <a:rPr lang="en-US" altLang="zh-CN" sz="1800" i="1" dirty="0" err="1" smtClean="0"/>
              <a:t>PER:title</a:t>
            </a:r>
            <a:r>
              <a:rPr lang="en-US" altLang="zh-CN" sz="1800" i="1" dirty="0" smtClean="0"/>
              <a:t>        &lt;PER&gt; </a:t>
            </a:r>
            <a:r>
              <a:rPr lang="en-US" altLang="zh-CN" sz="1800" i="1" dirty="0" err="1" smtClean="0"/>
              <a:t>appos</a:t>
            </a:r>
            <a:r>
              <a:rPr lang="en-US" altLang="zh-CN" sz="1800" i="1" dirty="0" smtClean="0"/>
              <a:t> &lt;TITLE&gt; </a:t>
            </a:r>
          </a:p>
          <a:p>
            <a:pPr lvl="1">
              <a:buNone/>
            </a:pPr>
            <a:r>
              <a:rPr lang="en-US" altLang="zh-CN" sz="1800" i="1" dirty="0" smtClean="0"/>
              <a:t>	</a:t>
            </a:r>
            <a:r>
              <a:rPr lang="en-US" altLang="zh-CN" sz="1800" i="1" dirty="0" err="1" smtClean="0"/>
              <a:t>PER:member_of</a:t>
            </a:r>
            <a:r>
              <a:rPr lang="en-US" altLang="zh-CN" sz="1800" i="1" dirty="0" smtClean="0"/>
              <a:t>        &lt;PER&gt; </a:t>
            </a:r>
            <a:r>
              <a:rPr lang="en-US" altLang="zh-CN" sz="1800" i="1" dirty="0" err="1" smtClean="0"/>
              <a:t>appos</a:t>
            </a:r>
            <a:r>
              <a:rPr lang="en-US" altLang="zh-CN" sz="1800" i="1" dirty="0" smtClean="0"/>
              <a:t> president </a:t>
            </a:r>
            <a:r>
              <a:rPr lang="en-US" altLang="zh-CN" sz="1800" i="1" dirty="0" err="1" smtClean="0"/>
              <a:t>prep_of</a:t>
            </a:r>
            <a:r>
              <a:rPr lang="en-US" altLang="zh-CN" sz="1800" i="1" dirty="0" smtClean="0"/>
              <a:t>&lt;ORG&gt;</a:t>
            </a:r>
          </a:p>
          <a:p>
            <a:pPr lvl="1">
              <a:buNone/>
            </a:pPr>
            <a:r>
              <a:rPr lang="en-US" altLang="zh-CN" sz="1800" i="1" dirty="0" smtClean="0"/>
              <a:t>     </a:t>
            </a:r>
            <a:r>
              <a:rPr lang="en-US" altLang="zh-CN" sz="1800" i="1" dirty="0" err="1" smtClean="0"/>
              <a:t>PER:country_of_death</a:t>
            </a:r>
            <a:r>
              <a:rPr lang="en-US" altLang="zh-CN" sz="1800" i="1" dirty="0" smtClean="0"/>
              <a:t>       &lt;PER&gt; nsubj-1 died </a:t>
            </a:r>
            <a:r>
              <a:rPr lang="en-US" altLang="zh-CN" sz="1800" i="1" dirty="0" err="1" smtClean="0"/>
              <a:t>prep_in</a:t>
            </a:r>
            <a:r>
              <a:rPr lang="en-US" altLang="zh-CN" sz="1800" i="1" dirty="0" smtClean="0"/>
              <a:t>&lt;LOC&gt;</a:t>
            </a:r>
          </a:p>
          <a:p>
            <a:pPr lvl="1">
              <a:buNone/>
            </a:pPr>
            <a:endParaRPr lang="zh-CN" altLang="en-US" sz="2400" dirty="0"/>
          </a:p>
        </p:txBody>
      </p:sp>
      <p:sp>
        <p:nvSpPr>
          <p:cNvPr id="4" name="标题 1"/>
          <p:cNvSpPr>
            <a:spLocks noGrp="1"/>
          </p:cNvSpPr>
          <p:nvPr>
            <p:ph type="title"/>
          </p:nvPr>
        </p:nvSpPr>
        <p:spPr>
          <a:xfrm>
            <a:off x="1143000" y="260351"/>
            <a:ext cx="7772400" cy="648369"/>
          </a:xfrm>
        </p:spPr>
        <p:txBody>
          <a:bodyPr/>
          <a:lstStyle/>
          <a:p>
            <a:r>
              <a:rPr lang="en-US" altLang="zh-CN" sz="3200" dirty="0" smtClean="0"/>
              <a:t>Pattern Bootstrapping: </a:t>
            </a:r>
            <a:br>
              <a:rPr lang="en-US" altLang="zh-CN" sz="3200" dirty="0" smtClean="0"/>
            </a:br>
            <a:r>
              <a:rPr lang="en-US" altLang="zh-CN" sz="3200" dirty="0" smtClean="0"/>
              <a:t>Pattern Generation</a:t>
            </a:r>
            <a:endParaRPr lang="zh-CN" altLang="en-US" sz="3200" dirty="0"/>
          </a:p>
        </p:txBody>
      </p:sp>
      <p:pic>
        <p:nvPicPr>
          <p:cNvPr id="6" name="Picture 3"/>
          <p:cNvPicPr>
            <a:picLocks noChangeAspect="1" noChangeArrowheads="1"/>
          </p:cNvPicPr>
          <p:nvPr/>
        </p:nvPicPr>
        <p:blipFill>
          <a:blip r:embed="rId3" cstate="print"/>
          <a:srcRect/>
          <a:stretch>
            <a:fillRect/>
          </a:stretch>
        </p:blipFill>
        <p:spPr bwMode="auto">
          <a:xfrm>
            <a:off x="5255568" y="188640"/>
            <a:ext cx="3888432" cy="1320600"/>
          </a:xfrm>
          <a:prstGeom prst="rect">
            <a:avLst/>
          </a:prstGeom>
          <a:noFill/>
          <a:ln w="9525">
            <a:noFill/>
            <a:miter lim="800000"/>
            <a:headEnd/>
            <a:tailEnd/>
          </a:ln>
        </p:spPr>
      </p:pic>
      <p:cxnSp>
        <p:nvCxnSpPr>
          <p:cNvPr id="11" name="直接箭头连接符 10"/>
          <p:cNvCxnSpPr/>
          <p:nvPr/>
        </p:nvCxnSpPr>
        <p:spPr bwMode="auto">
          <a:xfrm>
            <a:off x="3203848" y="2564904"/>
            <a:ext cx="864096" cy="0"/>
          </a:xfrm>
          <a:prstGeom prst="straightConnector1">
            <a:avLst/>
          </a:prstGeom>
          <a:noFill/>
          <a:ln w="9525" cap="flat" cmpd="sng" algn="ctr">
            <a:noFill/>
            <a:prstDash val="solid"/>
            <a:round/>
            <a:headEnd type="none" w="med" len="med"/>
            <a:tailEnd type="arrow"/>
          </a:ln>
          <a:effectLst/>
        </p:spPr>
      </p:cxnSp>
      <p:cxnSp>
        <p:nvCxnSpPr>
          <p:cNvPr id="14" name="直接箭头连接符 13"/>
          <p:cNvCxnSpPr/>
          <p:nvPr/>
        </p:nvCxnSpPr>
        <p:spPr bwMode="auto">
          <a:xfrm>
            <a:off x="2555776" y="5085184"/>
            <a:ext cx="288032" cy="0"/>
          </a:xfrm>
          <a:prstGeom prst="straightConnector1">
            <a:avLst/>
          </a:prstGeom>
          <a:noFill/>
          <a:ln w="12700" cap="flat" cmpd="sng" algn="ctr">
            <a:solidFill>
              <a:schemeClr val="bg2"/>
            </a:solidFill>
            <a:prstDash val="solid"/>
            <a:round/>
            <a:headEnd type="none" w="med" len="med"/>
            <a:tailEnd type="arrow"/>
          </a:ln>
          <a:effectLst/>
        </p:spPr>
      </p:cxnSp>
      <p:cxnSp>
        <p:nvCxnSpPr>
          <p:cNvPr id="20" name="直接箭头连接符 19"/>
          <p:cNvCxnSpPr/>
          <p:nvPr/>
        </p:nvCxnSpPr>
        <p:spPr bwMode="auto">
          <a:xfrm>
            <a:off x="4644008" y="2924944"/>
            <a:ext cx="288032" cy="0"/>
          </a:xfrm>
          <a:prstGeom prst="straightConnector1">
            <a:avLst/>
          </a:prstGeom>
          <a:noFill/>
          <a:ln w="12700" cap="flat" cmpd="sng" algn="ctr">
            <a:solidFill>
              <a:schemeClr val="bg2"/>
            </a:solidFill>
            <a:prstDash val="solid"/>
            <a:round/>
            <a:headEnd type="none" w="med" len="med"/>
            <a:tailEnd type="arrow"/>
          </a:ln>
          <a:effectLst/>
        </p:spPr>
      </p:cxnSp>
      <p:cxnSp>
        <p:nvCxnSpPr>
          <p:cNvPr id="21" name="直接箭头连接符 20"/>
          <p:cNvCxnSpPr/>
          <p:nvPr/>
        </p:nvCxnSpPr>
        <p:spPr bwMode="auto">
          <a:xfrm>
            <a:off x="3419872" y="5445224"/>
            <a:ext cx="288032" cy="0"/>
          </a:xfrm>
          <a:prstGeom prst="straightConnector1">
            <a:avLst/>
          </a:prstGeom>
          <a:noFill/>
          <a:ln w="12700" cap="flat" cmpd="sng" algn="ctr">
            <a:solidFill>
              <a:schemeClr val="bg2"/>
            </a:solidFill>
            <a:prstDash val="solid"/>
            <a:round/>
            <a:headEnd type="none" w="med" len="med"/>
            <a:tailEnd type="arrow"/>
          </a:ln>
          <a:effectLst/>
        </p:spPr>
      </p:cxnSp>
      <p:cxnSp>
        <p:nvCxnSpPr>
          <p:cNvPr id="22" name="直接箭头连接符 21"/>
          <p:cNvCxnSpPr/>
          <p:nvPr/>
        </p:nvCxnSpPr>
        <p:spPr bwMode="auto">
          <a:xfrm>
            <a:off x="3995936" y="5733256"/>
            <a:ext cx="288032" cy="0"/>
          </a:xfrm>
          <a:prstGeom prst="straightConnector1">
            <a:avLst/>
          </a:prstGeom>
          <a:noFill/>
          <a:ln w="12700" cap="flat" cmpd="sng" algn="ctr">
            <a:solidFill>
              <a:schemeClr val="bg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43000" y="260351"/>
            <a:ext cx="7772400" cy="720377"/>
          </a:xfrm>
        </p:spPr>
        <p:txBody>
          <a:bodyPr/>
          <a:lstStyle/>
          <a:p>
            <a:r>
              <a:rPr lang="en-US" altLang="zh-CN" sz="3600" dirty="0" smtClean="0"/>
              <a:t>Pattern Bootstrapping: </a:t>
            </a:r>
            <a:br>
              <a:rPr lang="en-US" altLang="zh-CN" sz="3600" dirty="0" smtClean="0"/>
            </a:br>
            <a:r>
              <a:rPr lang="en-US" altLang="zh-CN" sz="3600" dirty="0" smtClean="0"/>
              <a:t>Pattern Evaluation</a:t>
            </a:r>
            <a:endParaRPr lang="zh-CN" altLang="en-US" sz="3600" dirty="0"/>
          </a:p>
        </p:txBody>
      </p:sp>
      <p:sp>
        <p:nvSpPr>
          <p:cNvPr id="3" name="内容占位符 2"/>
          <p:cNvSpPr>
            <a:spLocks noGrp="1"/>
          </p:cNvSpPr>
          <p:nvPr>
            <p:ph idx="1"/>
          </p:nvPr>
        </p:nvSpPr>
        <p:spPr/>
        <p:txBody>
          <a:bodyPr/>
          <a:lstStyle/>
          <a:p>
            <a:r>
              <a:rPr lang="en-US" altLang="zh-CN" dirty="0" smtClean="0"/>
              <a:t>In the purpose of improving precision</a:t>
            </a:r>
          </a:p>
          <a:p>
            <a:r>
              <a:rPr lang="en-US" altLang="zh-CN" dirty="0" smtClean="0"/>
              <a:t>Pattern frequency</a:t>
            </a:r>
          </a:p>
          <a:p>
            <a:r>
              <a:rPr lang="en-US" altLang="zh-CN" dirty="0" smtClean="0"/>
              <a:t>Trigger phrase</a:t>
            </a:r>
          </a:p>
          <a:p>
            <a:r>
              <a:rPr lang="en-US" altLang="zh-CN" dirty="0" smtClean="0"/>
              <a:t>High-confidence patterns</a:t>
            </a:r>
          </a:p>
          <a:p>
            <a:endParaRPr lang="en-US" altLang="zh-CN" dirty="0" smtClean="0"/>
          </a:p>
          <a:p>
            <a:endParaRPr lang="en-US" altLang="zh-CN" dirty="0" smtClean="0"/>
          </a:p>
          <a:p>
            <a:endParaRPr lang="en-US" altLang="zh-CN" dirty="0" smtClean="0"/>
          </a:p>
          <a:p>
            <a:r>
              <a:rPr lang="en-US" altLang="zh-CN" dirty="0" smtClean="0"/>
              <a:t>New entity-value pairs</a:t>
            </a:r>
          </a:p>
          <a:p>
            <a:r>
              <a:rPr lang="en-US" altLang="zh-CN" dirty="0" smtClean="0"/>
              <a:t>Iteration</a:t>
            </a:r>
          </a:p>
          <a:p>
            <a:endParaRPr lang="en-US" altLang="zh-CN" dirty="0" smtClean="0"/>
          </a:p>
          <a:p>
            <a:endParaRPr lang="zh-CN" altLang="en-US" dirty="0"/>
          </a:p>
        </p:txBody>
      </p:sp>
      <p:pic>
        <p:nvPicPr>
          <p:cNvPr id="4099" name="Picture 3"/>
          <p:cNvPicPr>
            <a:picLocks noChangeAspect="1" noChangeArrowheads="1"/>
          </p:cNvPicPr>
          <p:nvPr/>
        </p:nvPicPr>
        <p:blipFill>
          <a:blip r:embed="rId3" cstate="print"/>
          <a:srcRect/>
          <a:stretch>
            <a:fillRect/>
          </a:stretch>
        </p:blipFill>
        <p:spPr bwMode="auto">
          <a:xfrm>
            <a:off x="971600" y="3861048"/>
            <a:ext cx="7507501" cy="14401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Picture 4"/>
          <p:cNvPicPr>
            <a:picLocks noGrp="1" noChangeAspect="1" noChangeArrowheads="1"/>
          </p:cNvPicPr>
          <p:nvPr>
            <p:ph idx="1"/>
          </p:nvPr>
        </p:nvPicPr>
        <p:blipFill>
          <a:blip r:embed="rId2" cstate="print"/>
          <a:srcRect/>
          <a:stretch>
            <a:fillRect/>
          </a:stretch>
        </p:blipFill>
        <p:spPr bwMode="auto">
          <a:xfrm>
            <a:off x="755650" y="1663877"/>
            <a:ext cx="7772400" cy="3830283"/>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flipV="1">
            <a:off x="6444208" y="5517232"/>
            <a:ext cx="648072" cy="5760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Post-processing</a:t>
            </a:r>
            <a:endParaRPr lang="zh-CN" altLang="en-US" dirty="0"/>
          </a:p>
        </p:txBody>
      </p:sp>
      <p:sp>
        <p:nvSpPr>
          <p:cNvPr id="3" name="内容占位符 2"/>
          <p:cNvSpPr>
            <a:spLocks noGrp="1"/>
          </p:cNvSpPr>
          <p:nvPr>
            <p:ph idx="1"/>
          </p:nvPr>
        </p:nvSpPr>
        <p:spPr/>
        <p:txBody>
          <a:bodyPr/>
          <a:lstStyle/>
          <a:p>
            <a:r>
              <a:rPr lang="en-US" altLang="zh-CN" dirty="0" smtClean="0"/>
              <a:t>In the purpose of improving precision</a:t>
            </a:r>
          </a:p>
          <a:p>
            <a:r>
              <a:rPr lang="en-US" altLang="zh-CN" dirty="0" smtClean="0"/>
              <a:t>DATE</a:t>
            </a:r>
          </a:p>
          <a:p>
            <a:pPr lvl="1"/>
            <a:r>
              <a:rPr lang="en-US" altLang="zh-CN" dirty="0" smtClean="0"/>
              <a:t>The </a:t>
            </a:r>
            <a:r>
              <a:rPr lang="en-US" altLang="zh-CN" dirty="0" err="1" smtClean="0"/>
              <a:t>SUTime</a:t>
            </a:r>
            <a:r>
              <a:rPr lang="en-US" altLang="zh-CN" dirty="0" smtClean="0"/>
              <a:t> module of the </a:t>
            </a:r>
            <a:r>
              <a:rPr lang="en-US" altLang="zh-CN" dirty="0" err="1" smtClean="0"/>
              <a:t>CoreNLP</a:t>
            </a:r>
            <a:endParaRPr lang="en-US" altLang="zh-CN" dirty="0" smtClean="0"/>
          </a:p>
          <a:p>
            <a:pPr lvl="1"/>
            <a:r>
              <a:rPr lang="en-US" altLang="zh-CN" dirty="0" smtClean="0"/>
              <a:t>TIMEX2 normalization</a:t>
            </a:r>
          </a:p>
          <a:p>
            <a:r>
              <a:rPr lang="en-US" altLang="zh-CN" dirty="0" smtClean="0"/>
              <a:t>PER: </a:t>
            </a:r>
            <a:r>
              <a:rPr lang="en-US" altLang="zh-CN" i="1" dirty="0" smtClean="0"/>
              <a:t>spouses, children and parents</a:t>
            </a:r>
          </a:p>
          <a:p>
            <a:pPr lvl="1"/>
            <a:r>
              <a:rPr lang="en-US" altLang="zh-CN" dirty="0" smtClean="0"/>
              <a:t>Last name complement</a:t>
            </a:r>
          </a:p>
          <a:p>
            <a:pPr lvl="1"/>
            <a:r>
              <a:rPr lang="en-US" altLang="zh-CN" dirty="0" smtClean="0"/>
              <a:t>Example: </a:t>
            </a:r>
            <a:r>
              <a:rPr lang="en-US" altLang="zh-CN" sz="2400" i="1" dirty="0" smtClean="0"/>
              <a:t>John Doe’s first wife, Ruth</a:t>
            </a:r>
          </a:p>
          <a:p>
            <a:pPr lvl="1">
              <a:buNone/>
            </a:pPr>
            <a:r>
              <a:rPr lang="en-US" altLang="zh-CN" sz="2400" i="1" dirty="0" smtClean="0"/>
              <a:t>	“Ruth Doe”</a:t>
            </a:r>
            <a:r>
              <a:rPr lang="en-US" altLang="zh-CN" sz="2400" dirty="0" smtClean="0"/>
              <a:t> is better than</a:t>
            </a:r>
            <a:r>
              <a:rPr lang="en-US" altLang="zh-CN" sz="2400" i="1" dirty="0" smtClean="0"/>
              <a:t> “Ruth”. </a:t>
            </a:r>
            <a:endParaRPr lang="zh-CN" altLang="en-US" sz="2400"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Post-processing (cont’)</a:t>
            </a:r>
            <a:endParaRPr lang="zh-CN" altLang="en-US" dirty="0"/>
          </a:p>
        </p:txBody>
      </p:sp>
      <p:sp>
        <p:nvSpPr>
          <p:cNvPr id="3" name="内容占位符 2"/>
          <p:cNvSpPr>
            <a:spLocks noGrp="1"/>
          </p:cNvSpPr>
          <p:nvPr>
            <p:ph idx="1"/>
          </p:nvPr>
        </p:nvSpPr>
        <p:spPr/>
        <p:txBody>
          <a:bodyPr/>
          <a:lstStyle/>
          <a:p>
            <a:r>
              <a:rPr lang="en-US" altLang="zh-CN" dirty="0" smtClean="0"/>
              <a:t>Identifying </a:t>
            </a:r>
            <a:r>
              <a:rPr lang="en-US" altLang="zh-CN" i="1" dirty="0" smtClean="0"/>
              <a:t>countries</a:t>
            </a:r>
            <a:r>
              <a:rPr lang="en-US" altLang="zh-CN" dirty="0" smtClean="0"/>
              <a:t>, </a:t>
            </a:r>
            <a:r>
              <a:rPr lang="en-US" altLang="zh-CN" i="1" dirty="0" smtClean="0"/>
              <a:t>states/provinces</a:t>
            </a:r>
            <a:r>
              <a:rPr lang="en-US" altLang="zh-CN" dirty="0" smtClean="0"/>
              <a:t> and </a:t>
            </a:r>
            <a:r>
              <a:rPr lang="en-US" altLang="zh-CN" i="1" dirty="0" smtClean="0"/>
              <a:t>cities</a:t>
            </a:r>
            <a:r>
              <a:rPr lang="en-US" altLang="zh-CN" dirty="0" smtClean="0"/>
              <a:t> for LOC slots</a:t>
            </a:r>
          </a:p>
          <a:p>
            <a:pPr lvl="1"/>
            <a:r>
              <a:rPr lang="en-US" altLang="zh-CN" dirty="0" smtClean="0"/>
              <a:t>A Wikipedia list containing all countries and states or provinces.</a:t>
            </a:r>
          </a:p>
          <a:p>
            <a:r>
              <a:rPr lang="en-US" altLang="zh-CN" dirty="0" smtClean="0"/>
              <a:t>Adding modifiers into fillers of </a:t>
            </a:r>
            <a:r>
              <a:rPr lang="en-US" altLang="zh-CN" i="1" dirty="0" smtClean="0"/>
              <a:t>per: title</a:t>
            </a:r>
          </a:p>
          <a:p>
            <a:pPr lvl="1"/>
            <a:r>
              <a:rPr lang="en-US" altLang="zh-CN" dirty="0" smtClean="0"/>
              <a:t>adjectival modifier: </a:t>
            </a:r>
            <a:r>
              <a:rPr lang="en-US" altLang="zh-CN" i="1" dirty="0" smtClean="0"/>
              <a:t>financial Minister</a:t>
            </a:r>
          </a:p>
          <a:p>
            <a:pPr lvl="1"/>
            <a:r>
              <a:rPr lang="en-US" altLang="zh-CN" dirty="0" smtClean="0"/>
              <a:t>noun compound modifier: </a:t>
            </a:r>
            <a:r>
              <a:rPr lang="en-US" altLang="zh-CN" i="1" dirty="0" smtClean="0"/>
              <a:t>police chief</a:t>
            </a:r>
          </a:p>
          <a:p>
            <a:pPr lvl="1"/>
            <a:r>
              <a:rPr lang="en-US" altLang="zh-CN" dirty="0" smtClean="0"/>
              <a:t>prepositional modifier: </a:t>
            </a:r>
            <a:r>
              <a:rPr lang="en-US" altLang="zh-CN" i="1" dirty="0" smtClean="0"/>
              <a:t>chief of military operations</a:t>
            </a:r>
            <a:endParaRPr lang="zh-CN" altLang="en-US"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Evaluation Results</a:t>
            </a:r>
            <a:endParaRPr lang="zh-CN" altLang="en-US" dirty="0"/>
          </a:p>
        </p:txBody>
      </p:sp>
      <p:sp>
        <p:nvSpPr>
          <p:cNvPr id="3" name="内容占位符 2"/>
          <p:cNvSpPr>
            <a:spLocks noGrp="1"/>
          </p:cNvSpPr>
          <p:nvPr>
            <p:ph idx="1"/>
          </p:nvPr>
        </p:nvSpPr>
        <p:spPr/>
        <p:txBody>
          <a:bodyPr/>
          <a:lstStyle/>
          <a:p>
            <a:r>
              <a:rPr lang="en-US" altLang="zh-CN" dirty="0" smtClean="0"/>
              <a:t>PRIS</a:t>
            </a:r>
          </a:p>
          <a:p>
            <a:endParaRPr lang="en-US" altLang="zh-CN" dirty="0" smtClean="0"/>
          </a:p>
          <a:p>
            <a:endParaRPr lang="en-US" altLang="zh-CN" dirty="0" smtClean="0"/>
          </a:p>
          <a:p>
            <a:endParaRPr lang="en-US" altLang="zh-CN" dirty="0" smtClean="0"/>
          </a:p>
          <a:p>
            <a:pPr>
              <a:buNone/>
            </a:pPr>
            <a:endParaRPr lang="en-US" altLang="zh-CN" dirty="0" smtClean="0"/>
          </a:p>
          <a:p>
            <a:r>
              <a:rPr lang="en-US" altLang="zh-CN" dirty="0" smtClean="0"/>
              <a:t>Summary Statistics</a:t>
            </a:r>
            <a:endParaRPr lang="zh-CN" altLang="en-US" dirty="0"/>
          </a:p>
        </p:txBody>
      </p:sp>
      <p:graphicFrame>
        <p:nvGraphicFramePr>
          <p:cNvPr id="6" name="表格 5"/>
          <p:cNvGraphicFramePr>
            <a:graphicFrameLocks noGrp="1"/>
          </p:cNvGraphicFramePr>
          <p:nvPr/>
        </p:nvGraphicFramePr>
        <p:xfrm>
          <a:off x="1331640" y="4941168"/>
          <a:ext cx="6840760" cy="1483360"/>
        </p:xfrm>
        <a:graphic>
          <a:graphicData uri="http://schemas.openxmlformats.org/drawingml/2006/table">
            <a:tbl>
              <a:tblPr firstRow="1" bandRow="1">
                <a:tableStyleId>{5C22544A-7EE6-4342-B048-85BDC9FD1C3A}</a:tableStyleId>
              </a:tblPr>
              <a:tblGrid>
                <a:gridCol w="1219200"/>
                <a:gridCol w="1301080"/>
                <a:gridCol w="1440160"/>
                <a:gridCol w="1440160"/>
                <a:gridCol w="1440160"/>
              </a:tblGrid>
              <a:tr h="370840">
                <a:tc>
                  <a:txBody>
                    <a:bodyPr/>
                    <a:lstStyle/>
                    <a:p>
                      <a:pPr algn="ctr"/>
                      <a:endParaRPr lang="zh-CN" altLang="en-US" dirty="0"/>
                    </a:p>
                  </a:txBody>
                  <a:tcPr/>
                </a:tc>
                <a:tc>
                  <a:txBody>
                    <a:bodyPr/>
                    <a:lstStyle/>
                    <a:p>
                      <a:pPr algn="ctr"/>
                      <a:r>
                        <a:rPr lang="en-US" altLang="zh-CN" dirty="0" smtClean="0">
                          <a:solidFill>
                            <a:schemeClr val="bg2"/>
                          </a:solidFill>
                        </a:rPr>
                        <a:t>LDC</a:t>
                      </a:r>
                      <a:endParaRPr lang="zh-CN" altLang="en-US" dirty="0">
                        <a:solidFill>
                          <a:schemeClr val="bg2"/>
                        </a:solidFill>
                      </a:endParaRPr>
                    </a:p>
                  </a:txBody>
                  <a:tcPr/>
                </a:tc>
                <a:tc>
                  <a:txBody>
                    <a:bodyPr/>
                    <a:lstStyle/>
                    <a:p>
                      <a:pPr algn="ctr"/>
                      <a:r>
                        <a:rPr lang="en-US" altLang="zh-CN" dirty="0" smtClean="0">
                          <a:solidFill>
                            <a:schemeClr val="bg2"/>
                          </a:solidFill>
                        </a:rPr>
                        <a:t>Top-1</a:t>
                      </a:r>
                      <a:endParaRPr lang="zh-CN" altLang="en-US" dirty="0">
                        <a:solidFill>
                          <a:schemeClr val="bg2"/>
                        </a:solidFill>
                      </a:endParaRPr>
                    </a:p>
                  </a:txBody>
                  <a:tcPr>
                    <a:solidFill>
                      <a:schemeClr val="accent6">
                        <a:lumMod val="60000"/>
                        <a:lumOff val="40000"/>
                      </a:schemeClr>
                    </a:solidFill>
                  </a:tcPr>
                </a:tc>
                <a:tc>
                  <a:txBody>
                    <a:bodyPr/>
                    <a:lstStyle/>
                    <a:p>
                      <a:pPr algn="ctr"/>
                      <a:r>
                        <a:rPr lang="en-US" altLang="zh-CN" dirty="0" smtClean="0">
                          <a:solidFill>
                            <a:schemeClr val="bg2"/>
                          </a:solidFill>
                        </a:rPr>
                        <a:t>Top-2</a:t>
                      </a:r>
                      <a:endParaRPr lang="zh-CN" altLang="en-US" dirty="0">
                        <a:solidFill>
                          <a:schemeClr val="bg2"/>
                        </a:solidFill>
                      </a:endParaRPr>
                    </a:p>
                  </a:txBody>
                  <a:tcPr/>
                </a:tc>
                <a:tc>
                  <a:txBody>
                    <a:bodyPr/>
                    <a:lstStyle/>
                    <a:p>
                      <a:pPr algn="ctr"/>
                      <a:r>
                        <a:rPr lang="en-US" altLang="zh-CN" dirty="0" smtClean="0">
                          <a:solidFill>
                            <a:schemeClr val="bg2"/>
                          </a:solidFill>
                        </a:rPr>
                        <a:t>Median</a:t>
                      </a:r>
                      <a:endParaRPr lang="zh-CN" altLang="en-US" dirty="0">
                        <a:solidFill>
                          <a:schemeClr val="bg2"/>
                        </a:solidFill>
                      </a:endParaRPr>
                    </a:p>
                  </a:txBody>
                  <a:tcPr/>
                </a:tc>
              </a:tr>
              <a:tr h="370840">
                <a:tc>
                  <a:txBody>
                    <a:bodyPr/>
                    <a:lstStyle/>
                    <a:p>
                      <a:pPr algn="ctr"/>
                      <a:r>
                        <a:rPr lang="en-US" altLang="zh-CN" dirty="0" smtClean="0"/>
                        <a:t>Precision</a:t>
                      </a:r>
                      <a:endParaRPr lang="zh-CN" altLang="en-US" dirty="0"/>
                    </a:p>
                  </a:txBody>
                  <a:tcPr/>
                </a:tc>
                <a:tc>
                  <a:txBody>
                    <a:bodyPr/>
                    <a:lstStyle/>
                    <a:p>
                      <a:pPr algn="ctr"/>
                      <a:r>
                        <a:rPr lang="en-US" altLang="zh-CN" dirty="0" smtClean="0"/>
                        <a:t>0.9278607</a:t>
                      </a:r>
                      <a:endParaRPr lang="zh-CN" altLang="en-US" dirty="0"/>
                    </a:p>
                  </a:txBody>
                  <a:tcPr/>
                </a:tc>
                <a:tc>
                  <a:txBody>
                    <a:bodyPr/>
                    <a:lstStyle/>
                    <a:p>
                      <a:pPr algn="ctr"/>
                      <a:r>
                        <a:rPr lang="en-US" altLang="zh-CN" dirty="0" smtClean="0"/>
                        <a:t>0.6757322</a:t>
                      </a:r>
                      <a:endParaRPr lang="zh-CN" altLang="en-US" dirty="0"/>
                    </a:p>
                  </a:txBody>
                  <a:tcPr>
                    <a:solidFill>
                      <a:schemeClr val="accent6">
                        <a:lumMod val="60000"/>
                        <a:lumOff val="40000"/>
                      </a:schemeClr>
                    </a:solidFill>
                  </a:tcPr>
                </a:tc>
                <a:tc>
                  <a:txBody>
                    <a:bodyPr/>
                    <a:lstStyle/>
                    <a:p>
                      <a:pPr algn="ctr"/>
                      <a:r>
                        <a:rPr lang="en-US" altLang="zh-CN" dirty="0" smtClean="0"/>
                        <a:t>0.48955223</a:t>
                      </a:r>
                      <a:endParaRPr lang="zh-CN" altLang="en-US" dirty="0"/>
                    </a:p>
                  </a:txBody>
                  <a:tcPr/>
                </a:tc>
                <a:tc>
                  <a:txBody>
                    <a:bodyPr/>
                    <a:lstStyle/>
                    <a:p>
                      <a:pPr algn="ctr"/>
                      <a:r>
                        <a:rPr lang="en-US" altLang="zh-CN" dirty="0" smtClean="0"/>
                        <a:t>0.11392405</a:t>
                      </a:r>
                      <a:endParaRPr lang="zh-CN" altLang="en-US" dirty="0"/>
                    </a:p>
                  </a:txBody>
                  <a:tcPr/>
                </a:tc>
              </a:tr>
              <a:tr h="370840">
                <a:tc>
                  <a:txBody>
                    <a:bodyPr/>
                    <a:lstStyle/>
                    <a:p>
                      <a:pPr algn="ctr"/>
                      <a:r>
                        <a:rPr lang="en-US" altLang="zh-CN" dirty="0" smtClean="0"/>
                        <a:t>Recall</a:t>
                      </a:r>
                      <a:endParaRPr lang="zh-CN" altLang="en-US" dirty="0"/>
                    </a:p>
                  </a:txBody>
                  <a:tcPr/>
                </a:tc>
                <a:tc>
                  <a:txBody>
                    <a:bodyPr/>
                    <a:lstStyle/>
                    <a:p>
                      <a:pPr algn="ctr"/>
                      <a:r>
                        <a:rPr lang="en-US" altLang="zh-CN" dirty="0" smtClean="0"/>
                        <a:t>0.7252106</a:t>
                      </a:r>
                      <a:endParaRPr lang="zh-CN" altLang="en-US" dirty="0"/>
                    </a:p>
                  </a:txBody>
                  <a:tcPr/>
                </a:tc>
                <a:tc>
                  <a:txBody>
                    <a:bodyPr/>
                    <a:lstStyle/>
                    <a:p>
                      <a:pPr algn="ctr"/>
                      <a:r>
                        <a:rPr lang="en-US" altLang="zh-CN" dirty="0" smtClean="0"/>
                        <a:t>0.41866493</a:t>
                      </a:r>
                      <a:endParaRPr lang="zh-CN" altLang="en-US" dirty="0"/>
                    </a:p>
                  </a:txBody>
                  <a:tcPr>
                    <a:solidFill>
                      <a:schemeClr val="accent6">
                        <a:lumMod val="60000"/>
                        <a:lumOff val="40000"/>
                      </a:schemeClr>
                    </a:solidFill>
                  </a:tcPr>
                </a:tc>
                <a:tc>
                  <a:txBody>
                    <a:bodyPr/>
                    <a:lstStyle/>
                    <a:p>
                      <a:pPr algn="ctr"/>
                      <a:r>
                        <a:rPr lang="en-US" altLang="zh-CN" dirty="0" smtClean="0"/>
                        <a:t>0.21257292</a:t>
                      </a:r>
                      <a:endParaRPr lang="zh-CN" altLang="en-US" dirty="0"/>
                    </a:p>
                  </a:txBody>
                  <a:tcPr/>
                </a:tc>
                <a:tc>
                  <a:txBody>
                    <a:bodyPr/>
                    <a:lstStyle/>
                    <a:p>
                      <a:pPr algn="ctr"/>
                      <a:r>
                        <a:rPr lang="en-US" altLang="zh-CN" dirty="0" smtClean="0"/>
                        <a:t>0.0874919</a:t>
                      </a:r>
                      <a:endParaRPr lang="zh-CN" altLang="en-US" dirty="0"/>
                    </a:p>
                  </a:txBody>
                  <a:tcPr/>
                </a:tc>
              </a:tr>
              <a:tr h="370840">
                <a:tc>
                  <a:txBody>
                    <a:bodyPr/>
                    <a:lstStyle/>
                    <a:p>
                      <a:pPr algn="ctr"/>
                      <a:r>
                        <a:rPr lang="en-US" altLang="zh-CN" dirty="0" smtClean="0"/>
                        <a:t>F1</a:t>
                      </a:r>
                      <a:endParaRPr lang="zh-CN" altLang="en-US" dirty="0"/>
                    </a:p>
                  </a:txBody>
                  <a:tcPr/>
                </a:tc>
                <a:tc>
                  <a:txBody>
                    <a:bodyPr/>
                    <a:lstStyle/>
                    <a:p>
                      <a:pPr algn="ctr"/>
                      <a:r>
                        <a:rPr lang="en-US" altLang="zh-CN" dirty="0" smtClean="0"/>
                        <a:t>0.8141142</a:t>
                      </a:r>
                      <a:endParaRPr lang="zh-CN" altLang="en-US" dirty="0"/>
                    </a:p>
                  </a:txBody>
                  <a:tcPr/>
                </a:tc>
                <a:tc>
                  <a:txBody>
                    <a:bodyPr/>
                    <a:lstStyle/>
                    <a:p>
                      <a:pPr algn="ctr"/>
                      <a:r>
                        <a:rPr lang="en-US" altLang="zh-CN" dirty="0" smtClean="0"/>
                        <a:t>0.5170068</a:t>
                      </a:r>
                      <a:endParaRPr lang="zh-CN" altLang="en-US" dirty="0"/>
                    </a:p>
                  </a:txBody>
                  <a:tcPr>
                    <a:solidFill>
                      <a:schemeClr val="accent6">
                        <a:lumMod val="60000"/>
                        <a:lumOff val="40000"/>
                      </a:schemeClr>
                    </a:solidFill>
                  </a:tcPr>
                </a:tc>
                <a:tc>
                  <a:txBody>
                    <a:bodyPr/>
                    <a:lstStyle/>
                    <a:p>
                      <a:pPr algn="ctr"/>
                      <a:r>
                        <a:rPr lang="en-US" altLang="zh-CN" dirty="0" smtClean="0"/>
                        <a:t>0.2964302</a:t>
                      </a:r>
                      <a:endParaRPr lang="zh-CN" altLang="en-US" dirty="0"/>
                    </a:p>
                  </a:txBody>
                  <a:tcPr/>
                </a:tc>
                <a:tc>
                  <a:txBody>
                    <a:bodyPr/>
                    <a:lstStyle/>
                    <a:p>
                      <a:pPr algn="ctr"/>
                      <a:r>
                        <a:rPr lang="en-US" altLang="zh-CN" dirty="0" smtClean="0"/>
                        <a:t>0.0989736</a:t>
                      </a:r>
                      <a:endParaRPr lang="zh-CN" altLang="en-US" dirty="0"/>
                    </a:p>
                  </a:txBody>
                  <a:tcPr/>
                </a:tc>
              </a:tr>
            </a:tbl>
          </a:graphicData>
        </a:graphic>
      </p:graphicFrame>
      <p:pic>
        <p:nvPicPr>
          <p:cNvPr id="5125" name="Picture 5"/>
          <p:cNvPicPr>
            <a:picLocks noChangeAspect="1" noChangeArrowheads="1"/>
          </p:cNvPicPr>
          <p:nvPr/>
        </p:nvPicPr>
        <p:blipFill>
          <a:blip r:embed="rId3" cstate="print"/>
          <a:srcRect/>
          <a:stretch>
            <a:fillRect/>
          </a:stretch>
        </p:blipFill>
        <p:spPr bwMode="auto">
          <a:xfrm>
            <a:off x="2555776" y="1340768"/>
            <a:ext cx="5184576" cy="28238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aphicFrame>
        <p:nvGraphicFramePr>
          <p:cNvPr id="4" name="内容占位符 3"/>
          <p:cNvGraphicFramePr>
            <a:graphicFrameLocks noGrp="1"/>
          </p:cNvGraphicFramePr>
          <p:nvPr>
            <p:ph idx="1"/>
          </p:nvPr>
        </p:nvGraphicFramePr>
        <p:xfrm>
          <a:off x="323528" y="193576"/>
          <a:ext cx="8610093" cy="6617623"/>
        </p:xfrm>
        <a:graphic>
          <a:graphicData uri="http://schemas.openxmlformats.org/drawingml/2006/table">
            <a:tbl>
              <a:tblPr firstRow="1" bandRow="1">
                <a:tableStyleId>{5C22544A-7EE6-4342-B048-85BDC9FD1C3A}</a:tableStyleId>
              </a:tblPr>
              <a:tblGrid>
                <a:gridCol w="2379109"/>
                <a:gridCol w="1348160"/>
                <a:gridCol w="1110250"/>
                <a:gridCol w="962934"/>
                <a:gridCol w="1359503"/>
                <a:gridCol w="1450137"/>
              </a:tblGrid>
              <a:tr h="245645">
                <a:tc>
                  <a:txBody>
                    <a:bodyPr/>
                    <a:lstStyle/>
                    <a:p>
                      <a:pPr algn="ctr"/>
                      <a:r>
                        <a:rPr lang="en-US" altLang="zh-CN" sz="1000" b="1" dirty="0" smtClean="0">
                          <a:solidFill>
                            <a:schemeClr val="bg2"/>
                          </a:solidFill>
                        </a:rPr>
                        <a:t>Slot</a:t>
                      </a:r>
                      <a:endParaRPr lang="zh-CN" altLang="en-US" sz="1000" b="1" dirty="0">
                        <a:solidFill>
                          <a:schemeClr val="bg2"/>
                        </a:solidFill>
                      </a:endParaRPr>
                    </a:p>
                  </a:txBody>
                  <a:tcPr>
                    <a:solidFill>
                      <a:schemeClr val="accent5">
                        <a:lumMod val="75000"/>
                      </a:schemeClr>
                    </a:solidFill>
                  </a:tcPr>
                </a:tc>
                <a:tc>
                  <a:txBody>
                    <a:bodyPr/>
                    <a:lstStyle/>
                    <a:p>
                      <a:pPr algn="ctr"/>
                      <a:r>
                        <a:rPr lang="en-US" altLang="zh-CN" sz="1000" b="1" dirty="0" smtClean="0">
                          <a:solidFill>
                            <a:schemeClr val="bg2"/>
                          </a:solidFill>
                        </a:rPr>
                        <a:t>non-NIL correct</a:t>
                      </a:r>
                      <a:endParaRPr lang="zh-CN" altLang="en-US" sz="1000" b="1" dirty="0">
                        <a:solidFill>
                          <a:schemeClr val="bg2"/>
                        </a:solidFill>
                      </a:endParaRPr>
                    </a:p>
                  </a:txBody>
                  <a:tcPr>
                    <a:solidFill>
                      <a:schemeClr val="accent5">
                        <a:lumMod val="75000"/>
                      </a:schemeClr>
                    </a:solidFill>
                  </a:tcPr>
                </a:tc>
                <a:tc>
                  <a:txBody>
                    <a:bodyPr/>
                    <a:lstStyle/>
                    <a:p>
                      <a:pPr algn="ctr"/>
                      <a:r>
                        <a:rPr lang="en-US" altLang="zh-CN" sz="1000" b="1" dirty="0" smtClean="0">
                          <a:solidFill>
                            <a:schemeClr val="bg2"/>
                          </a:solidFill>
                        </a:rPr>
                        <a:t>redundant</a:t>
                      </a:r>
                      <a:endParaRPr lang="zh-CN" altLang="en-US" sz="1000" b="1" dirty="0">
                        <a:solidFill>
                          <a:schemeClr val="bg2"/>
                        </a:solidFill>
                      </a:endParaRPr>
                    </a:p>
                  </a:txBody>
                  <a:tcPr>
                    <a:solidFill>
                      <a:schemeClr val="accent5">
                        <a:lumMod val="75000"/>
                      </a:schemeClr>
                    </a:solidFill>
                  </a:tcPr>
                </a:tc>
                <a:tc>
                  <a:txBody>
                    <a:bodyPr/>
                    <a:lstStyle/>
                    <a:p>
                      <a:pPr algn="ctr"/>
                      <a:r>
                        <a:rPr lang="en-US" altLang="zh-CN" sz="1000" b="1" dirty="0" smtClean="0">
                          <a:solidFill>
                            <a:schemeClr val="bg2"/>
                          </a:solidFill>
                        </a:rPr>
                        <a:t>inexact</a:t>
                      </a:r>
                      <a:endParaRPr lang="zh-CN" altLang="en-US" sz="1000" b="1" dirty="0">
                        <a:solidFill>
                          <a:schemeClr val="bg2"/>
                        </a:solidFill>
                      </a:endParaRPr>
                    </a:p>
                  </a:txBody>
                  <a:tcPr>
                    <a:solidFill>
                      <a:schemeClr val="accent5">
                        <a:lumMod val="75000"/>
                      </a:schemeClr>
                    </a:solidFill>
                  </a:tcPr>
                </a:tc>
                <a:tc>
                  <a:txBody>
                    <a:bodyPr/>
                    <a:lstStyle/>
                    <a:p>
                      <a:pPr algn="ctr"/>
                      <a:r>
                        <a:rPr lang="en-US" altLang="zh-CN" sz="1000" b="1" dirty="0" smtClean="0">
                          <a:solidFill>
                            <a:schemeClr val="bg2"/>
                          </a:solidFill>
                        </a:rPr>
                        <a:t>wrong</a:t>
                      </a:r>
                      <a:endParaRPr lang="zh-CN" altLang="en-US" sz="1000" b="1" dirty="0">
                        <a:solidFill>
                          <a:schemeClr val="bg2"/>
                        </a:solidFill>
                      </a:endParaRPr>
                    </a:p>
                  </a:txBody>
                  <a:tcPr>
                    <a:solidFill>
                      <a:schemeClr val="accent5">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00" b="1" dirty="0" smtClean="0">
                          <a:solidFill>
                            <a:schemeClr val="bg2"/>
                          </a:solidFill>
                        </a:rPr>
                        <a:t>missing</a:t>
                      </a:r>
                      <a:endParaRPr lang="zh-CN" altLang="en-US" sz="1000" b="1" dirty="0" smtClean="0">
                        <a:solidFill>
                          <a:schemeClr val="bg2"/>
                        </a:solidFill>
                      </a:endParaRPr>
                    </a:p>
                  </a:txBody>
                  <a:tcPr>
                    <a:solidFill>
                      <a:schemeClr val="accent5">
                        <a:lumMod val="75000"/>
                      </a:schemeClr>
                    </a:solidFill>
                  </a:tcPr>
                </a:tc>
              </a:tr>
              <a:tr h="273096">
                <a:tc>
                  <a:txBody>
                    <a:bodyPr/>
                    <a:lstStyle/>
                    <a:p>
                      <a:pPr algn="ctr"/>
                      <a:r>
                        <a:rPr lang="en-US" altLang="zh-CN" sz="1000" b="1" dirty="0" smtClean="0">
                          <a:solidFill>
                            <a:srgbClr val="FF0000"/>
                          </a:solidFill>
                        </a:rPr>
                        <a:t>Alternate names</a:t>
                      </a:r>
                      <a:endParaRPr lang="zh-CN" altLang="en-US" sz="1000" b="1" dirty="0">
                        <a:solidFill>
                          <a:srgbClr val="FF0000"/>
                        </a:solidFill>
                      </a:endParaRPr>
                    </a:p>
                  </a:txBody>
                  <a:tcPr>
                    <a:solidFill>
                      <a:schemeClr val="accent5">
                        <a:lumMod val="60000"/>
                        <a:lumOff val="40000"/>
                      </a:schemeClr>
                    </a:solidFill>
                  </a:tcPr>
                </a:tc>
                <a:tc>
                  <a:txBody>
                    <a:bodyPr/>
                    <a:lstStyle/>
                    <a:p>
                      <a:pPr algn="ctr"/>
                      <a:r>
                        <a:rPr lang="en-US" altLang="zh-CN" sz="1000" b="1" dirty="0" smtClean="0">
                          <a:solidFill>
                            <a:srgbClr val="FF0000"/>
                          </a:solidFill>
                        </a:rPr>
                        <a:t>6</a:t>
                      </a:r>
                      <a:endParaRPr lang="zh-CN" altLang="en-US" sz="1000" b="1" dirty="0">
                        <a:solidFill>
                          <a:srgbClr val="FF0000"/>
                        </a:solidFill>
                      </a:endParaRPr>
                    </a:p>
                  </a:txBody>
                  <a:tcPr>
                    <a:solidFill>
                      <a:schemeClr val="accent2">
                        <a:lumMod val="20000"/>
                        <a:lumOff val="80000"/>
                      </a:schemeClr>
                    </a:solidFill>
                  </a:tcPr>
                </a:tc>
                <a:tc>
                  <a:txBody>
                    <a:bodyPr/>
                    <a:lstStyle/>
                    <a:p>
                      <a:pPr algn="ctr"/>
                      <a:r>
                        <a:rPr lang="en-US" altLang="zh-CN" sz="1000" b="1" dirty="0" smtClean="0">
                          <a:solidFill>
                            <a:srgbClr val="FF0000"/>
                          </a:solidFill>
                        </a:rPr>
                        <a:t>0</a:t>
                      </a:r>
                      <a:endParaRPr lang="zh-CN" altLang="en-US" sz="1000" b="1" dirty="0">
                        <a:solidFill>
                          <a:srgbClr val="FF0000"/>
                        </a:solidFill>
                      </a:endParaRPr>
                    </a:p>
                  </a:txBody>
                  <a:tcPr>
                    <a:solidFill>
                      <a:schemeClr val="accent2">
                        <a:lumMod val="20000"/>
                        <a:lumOff val="80000"/>
                      </a:schemeClr>
                    </a:solidFill>
                  </a:tcPr>
                </a:tc>
                <a:tc>
                  <a:txBody>
                    <a:bodyPr/>
                    <a:lstStyle/>
                    <a:p>
                      <a:pPr algn="ctr"/>
                      <a:r>
                        <a:rPr lang="en-US" altLang="zh-CN" sz="1000" b="1" dirty="0" smtClean="0">
                          <a:solidFill>
                            <a:srgbClr val="FF0000"/>
                          </a:solidFill>
                        </a:rPr>
                        <a:t>0</a:t>
                      </a:r>
                      <a:endParaRPr lang="zh-CN" altLang="en-US" sz="1000" b="1" dirty="0">
                        <a:solidFill>
                          <a:srgbClr val="FF0000"/>
                        </a:solidFill>
                      </a:endParaRPr>
                    </a:p>
                  </a:txBody>
                  <a:tcPr>
                    <a:solidFill>
                      <a:schemeClr val="accent2">
                        <a:lumMod val="20000"/>
                        <a:lumOff val="80000"/>
                      </a:schemeClr>
                    </a:solidFill>
                  </a:tcPr>
                </a:tc>
                <a:tc>
                  <a:txBody>
                    <a:bodyPr/>
                    <a:lstStyle/>
                    <a:p>
                      <a:pPr algn="ctr"/>
                      <a:r>
                        <a:rPr lang="en-US" altLang="zh-CN" sz="1000" b="1" dirty="0" smtClean="0">
                          <a:solidFill>
                            <a:srgbClr val="FF0000"/>
                          </a:solidFill>
                        </a:rPr>
                        <a:t>0</a:t>
                      </a:r>
                      <a:endParaRPr lang="zh-CN" altLang="en-US" sz="1000" b="1" dirty="0">
                        <a:solidFill>
                          <a:srgbClr val="FF0000"/>
                        </a:solidFill>
                      </a:endParaRPr>
                    </a:p>
                  </a:txBody>
                  <a:tcPr>
                    <a:solidFill>
                      <a:schemeClr val="accent2">
                        <a:lumMod val="20000"/>
                        <a:lumOff val="80000"/>
                      </a:schemeClr>
                    </a:solidFill>
                  </a:tcPr>
                </a:tc>
                <a:tc>
                  <a:txBody>
                    <a:bodyPr/>
                    <a:lstStyle/>
                    <a:p>
                      <a:pPr algn="ctr"/>
                      <a:r>
                        <a:rPr lang="en-US" altLang="zh-CN" sz="1000" b="1" dirty="0" smtClean="0">
                          <a:solidFill>
                            <a:srgbClr val="FF0000"/>
                          </a:solidFill>
                        </a:rPr>
                        <a:t>23</a:t>
                      </a:r>
                      <a:endParaRPr lang="zh-CN" altLang="en-US" sz="1000" b="1" dirty="0">
                        <a:solidFill>
                          <a:srgbClr val="FF0000"/>
                        </a:solidFill>
                      </a:endParaRPr>
                    </a:p>
                  </a:txBody>
                  <a:tcPr>
                    <a:solidFill>
                      <a:schemeClr val="accent2">
                        <a:lumMod val="20000"/>
                        <a:lumOff val="80000"/>
                      </a:schemeClr>
                    </a:solidFill>
                  </a:tcPr>
                </a:tc>
              </a:tr>
              <a:tr h="237930">
                <a:tc>
                  <a:txBody>
                    <a:bodyPr/>
                    <a:lstStyle/>
                    <a:p>
                      <a:pPr algn="ctr"/>
                      <a:r>
                        <a:rPr lang="en-US" altLang="zh-CN" sz="1000" b="1" dirty="0" smtClean="0">
                          <a:solidFill>
                            <a:schemeClr val="bg1"/>
                          </a:solidFill>
                        </a:rPr>
                        <a:t>Date of birth</a:t>
                      </a:r>
                      <a:endParaRPr lang="zh-CN" altLang="en-US" sz="1000" b="1" dirty="0">
                        <a:solidFill>
                          <a:schemeClr val="bg1"/>
                        </a:solidFill>
                      </a:endParaRPr>
                    </a:p>
                  </a:txBody>
                  <a:tcPr>
                    <a:solidFill>
                      <a:schemeClr val="accent5">
                        <a:lumMod val="60000"/>
                        <a:lumOff val="40000"/>
                      </a:schemeClr>
                    </a:solidFill>
                  </a:tcPr>
                </a:tc>
                <a:tc>
                  <a:txBody>
                    <a:bodyPr/>
                    <a:lstStyle/>
                    <a:p>
                      <a:pPr algn="ctr"/>
                      <a:r>
                        <a:rPr lang="en-US" altLang="zh-CN" sz="1000" b="1" dirty="0" smtClean="0">
                          <a:solidFill>
                            <a:schemeClr val="bg1"/>
                          </a:solidFill>
                        </a:rPr>
                        <a:t>16</a:t>
                      </a:r>
                      <a:endParaRPr lang="zh-CN" altLang="en-US" sz="1000" b="1" dirty="0">
                        <a:solidFill>
                          <a:schemeClr val="bg1"/>
                        </a:solidFill>
                      </a:endParaRPr>
                    </a:p>
                  </a:txBody>
                  <a:tcPr>
                    <a:solidFill>
                      <a:schemeClr val="accent2">
                        <a:lumMod val="20000"/>
                        <a:lumOff val="80000"/>
                      </a:schemeClr>
                    </a:solidFill>
                  </a:tcPr>
                </a:tc>
                <a:tc>
                  <a:txBody>
                    <a:bodyPr/>
                    <a:lstStyle/>
                    <a:p>
                      <a:pPr algn="ctr"/>
                      <a:r>
                        <a:rPr lang="en-US" altLang="zh-CN" sz="1000" b="1" dirty="0" smtClean="0">
                          <a:solidFill>
                            <a:schemeClr val="bg1"/>
                          </a:solidFill>
                        </a:rPr>
                        <a:t>4</a:t>
                      </a:r>
                      <a:endParaRPr lang="zh-CN" altLang="en-US" sz="1000" b="1" dirty="0">
                        <a:solidFill>
                          <a:schemeClr val="bg1"/>
                        </a:solidFill>
                      </a:endParaRPr>
                    </a:p>
                  </a:txBody>
                  <a:tcPr>
                    <a:solidFill>
                      <a:schemeClr val="accent2">
                        <a:lumMod val="20000"/>
                        <a:lumOff val="80000"/>
                      </a:schemeClr>
                    </a:solidFill>
                  </a:tcPr>
                </a:tc>
                <a:tc>
                  <a:txBody>
                    <a:bodyPr/>
                    <a:lstStyle/>
                    <a:p>
                      <a:pPr algn="ctr"/>
                      <a:r>
                        <a:rPr lang="en-US" altLang="zh-CN" sz="1000" b="1" dirty="0" smtClean="0">
                          <a:solidFill>
                            <a:schemeClr val="bg1"/>
                          </a:solidFill>
                        </a:rPr>
                        <a:t>0</a:t>
                      </a:r>
                      <a:endParaRPr lang="zh-CN" altLang="en-US" sz="1000" b="1" dirty="0">
                        <a:solidFill>
                          <a:schemeClr val="bg1"/>
                        </a:solidFill>
                      </a:endParaRPr>
                    </a:p>
                  </a:txBody>
                  <a:tcPr>
                    <a:solidFill>
                      <a:schemeClr val="accent2">
                        <a:lumMod val="20000"/>
                        <a:lumOff val="80000"/>
                      </a:schemeClr>
                    </a:solidFill>
                  </a:tcPr>
                </a:tc>
                <a:tc>
                  <a:txBody>
                    <a:bodyPr/>
                    <a:lstStyle/>
                    <a:p>
                      <a:pPr algn="ctr"/>
                      <a:r>
                        <a:rPr lang="en-US" altLang="zh-CN" sz="1000" b="1" dirty="0" smtClean="0">
                          <a:solidFill>
                            <a:schemeClr val="bg1"/>
                          </a:solidFill>
                        </a:rPr>
                        <a:t>1</a:t>
                      </a:r>
                      <a:endParaRPr lang="zh-CN" altLang="en-US" sz="1000" b="1" dirty="0">
                        <a:solidFill>
                          <a:schemeClr val="bg1"/>
                        </a:solidFill>
                      </a:endParaRPr>
                    </a:p>
                  </a:txBody>
                  <a:tcPr>
                    <a:solidFill>
                      <a:schemeClr val="accent2">
                        <a:lumMod val="20000"/>
                        <a:lumOff val="80000"/>
                      </a:schemeClr>
                    </a:solidFill>
                  </a:tcPr>
                </a:tc>
                <a:tc>
                  <a:txBody>
                    <a:bodyPr/>
                    <a:lstStyle/>
                    <a:p>
                      <a:pPr algn="ctr"/>
                      <a:r>
                        <a:rPr lang="en-US" altLang="zh-CN" sz="1000" b="1" dirty="0" smtClean="0">
                          <a:solidFill>
                            <a:schemeClr val="bg1"/>
                          </a:solidFill>
                        </a:rPr>
                        <a:t>1</a:t>
                      </a:r>
                      <a:endParaRPr lang="zh-CN" altLang="en-US" sz="1000" b="1" dirty="0">
                        <a:solidFill>
                          <a:schemeClr val="bg1"/>
                        </a:solidFill>
                      </a:endParaRPr>
                    </a:p>
                  </a:txBody>
                  <a:tcPr>
                    <a:solidFill>
                      <a:schemeClr val="accent2">
                        <a:lumMod val="20000"/>
                        <a:lumOff val="80000"/>
                      </a:schemeClr>
                    </a:solidFill>
                  </a:tcPr>
                </a:tc>
              </a:tr>
              <a:tr h="246722">
                <a:tc>
                  <a:txBody>
                    <a:bodyPr/>
                    <a:lstStyle/>
                    <a:p>
                      <a:pPr marL="0" algn="ctr" defTabSz="914400" rtl="0" eaLnBrk="1" latinLnBrk="0" hangingPunct="1"/>
                      <a:r>
                        <a:rPr lang="en-US" altLang="zh-CN" sz="1000" b="1" kern="1200" dirty="0" smtClean="0">
                          <a:solidFill>
                            <a:schemeClr val="bg1"/>
                          </a:solidFill>
                          <a:latin typeface="+mn-lt"/>
                          <a:ea typeface="+mn-ea"/>
                          <a:cs typeface="+mn-cs"/>
                        </a:rPr>
                        <a:t>Date of death</a:t>
                      </a:r>
                      <a:endParaRPr lang="zh-CN" altLang="en-US" sz="1000" b="1" kern="1200" dirty="0" smtClean="0">
                        <a:solidFill>
                          <a:schemeClr val="bg1"/>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17</a:t>
                      </a:r>
                      <a:endParaRPr lang="zh-CN" altLang="en-US" sz="1000" b="1" kern="1200" dirty="0" smtClean="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1</a:t>
                      </a:r>
                      <a:endParaRPr lang="zh-CN" altLang="en-US" sz="1000" b="1" kern="1200" dirty="0" smtClean="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0</a:t>
                      </a:r>
                      <a:endParaRPr lang="zh-CN" altLang="en-US" sz="1000" b="1" kern="1200" dirty="0" smtClean="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4</a:t>
                      </a:r>
                      <a:endParaRPr lang="zh-CN" altLang="en-US" sz="1000" b="1" kern="1200" dirty="0" smtClean="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2</a:t>
                      </a:r>
                      <a:endParaRPr lang="zh-CN" altLang="en-US" sz="1000" b="1" kern="1200" dirty="0" smtClean="0">
                        <a:solidFill>
                          <a:schemeClr val="bg1"/>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000" b="1" kern="1200" dirty="0" smtClean="0">
                          <a:solidFill>
                            <a:schemeClr val="bg1"/>
                          </a:solidFill>
                          <a:latin typeface="+mn-lt"/>
                          <a:ea typeface="+mn-ea"/>
                          <a:cs typeface="+mn-cs"/>
                        </a:rPr>
                        <a:t>age</a:t>
                      </a:r>
                      <a:endParaRPr lang="zh-CN" altLang="en-US" sz="1000" b="1" kern="1200" dirty="0" smtClean="0">
                        <a:solidFill>
                          <a:schemeClr val="bg1"/>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22</a:t>
                      </a:r>
                      <a:endParaRPr lang="zh-CN" altLang="en-US" sz="1000" b="1" kern="1200" dirty="0" smtClean="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0</a:t>
                      </a:r>
                      <a:endParaRPr lang="zh-CN" altLang="en-US" sz="1000" b="1" kern="1200" dirty="0" smtClean="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0</a:t>
                      </a:r>
                      <a:endParaRPr lang="zh-CN" altLang="en-US" sz="1000" b="1" kern="1200" dirty="0" smtClean="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2</a:t>
                      </a:r>
                      <a:endParaRPr lang="zh-CN" altLang="en-US" sz="1000" b="1" kern="1200" dirty="0" smtClean="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2</a:t>
                      </a:r>
                      <a:endParaRPr lang="zh-CN" altLang="en-US" sz="1000" b="1" kern="1200" dirty="0" smtClean="0">
                        <a:solidFill>
                          <a:schemeClr val="bg1"/>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000" b="1" kern="1200" dirty="0" smtClean="0">
                          <a:solidFill>
                            <a:srgbClr val="FF0000"/>
                          </a:solidFill>
                          <a:latin typeface="+mn-lt"/>
                          <a:ea typeface="+mn-ea"/>
                          <a:cs typeface="+mn-cs"/>
                        </a:rPr>
                        <a:t>Country of birth</a:t>
                      </a:r>
                      <a:endParaRPr lang="zh-CN" altLang="en-US" sz="1000" b="1" kern="1200" dirty="0" smtClean="0">
                        <a:solidFill>
                          <a:srgbClr val="FF0000"/>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1</a:t>
                      </a:r>
                      <a:endParaRPr lang="zh-CN" altLang="en-US" sz="10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0</a:t>
                      </a:r>
                      <a:endParaRPr lang="zh-CN" altLang="en-US" sz="10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0</a:t>
                      </a:r>
                      <a:endParaRPr lang="zh-CN" altLang="en-US" sz="10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0</a:t>
                      </a:r>
                      <a:endParaRPr lang="zh-CN" altLang="en-US" sz="10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1</a:t>
                      </a:r>
                      <a:endParaRPr lang="zh-CN" altLang="en-US" sz="1000" b="1" kern="1200" dirty="0" smtClean="0">
                        <a:solidFill>
                          <a:srgbClr val="FF0000"/>
                        </a:solidFill>
                        <a:latin typeface="+mn-lt"/>
                        <a:ea typeface="+mn-ea"/>
                        <a:cs typeface="+mn-cs"/>
                      </a:endParaRPr>
                    </a:p>
                  </a:txBody>
                  <a:tcPr>
                    <a:solidFill>
                      <a:schemeClr val="accent2">
                        <a:lumMod val="20000"/>
                        <a:lumOff val="80000"/>
                      </a:schemeClr>
                    </a:solidFill>
                  </a:tcPr>
                </a:tc>
              </a:tr>
              <a:tr h="237930">
                <a:tc>
                  <a:txBody>
                    <a:bodyPr/>
                    <a:lstStyle/>
                    <a:p>
                      <a:pPr algn="ctr"/>
                      <a:r>
                        <a:rPr lang="en-US" altLang="zh-CN" sz="1000" b="1" dirty="0" smtClean="0">
                          <a:solidFill>
                            <a:srgbClr val="336600"/>
                          </a:solidFill>
                        </a:rPr>
                        <a:t>State</a:t>
                      </a:r>
                      <a:r>
                        <a:rPr lang="en-US" altLang="zh-CN" sz="1000" b="1" baseline="0" dirty="0" smtClean="0">
                          <a:solidFill>
                            <a:srgbClr val="336600"/>
                          </a:solidFill>
                        </a:rPr>
                        <a:t> or province of birth</a:t>
                      </a:r>
                      <a:endParaRPr lang="zh-CN" altLang="en-US" sz="1000" b="1" dirty="0">
                        <a:solidFill>
                          <a:srgbClr val="336600"/>
                        </a:solidFill>
                      </a:endParaRPr>
                    </a:p>
                  </a:txBody>
                  <a:tcPr>
                    <a:solidFill>
                      <a:schemeClr val="accent5">
                        <a:lumMod val="60000"/>
                        <a:lumOff val="40000"/>
                      </a:schemeClr>
                    </a:solidFill>
                  </a:tcPr>
                </a:tc>
                <a:tc>
                  <a:txBody>
                    <a:bodyPr/>
                    <a:lstStyle/>
                    <a:p>
                      <a:pPr algn="ctr"/>
                      <a:r>
                        <a:rPr lang="en-US" altLang="zh-CN" sz="1000" b="1" dirty="0" smtClean="0">
                          <a:solidFill>
                            <a:srgbClr val="336600"/>
                          </a:solidFill>
                        </a:rPr>
                        <a:t>8</a:t>
                      </a:r>
                      <a:endParaRPr lang="zh-CN" altLang="en-US" sz="1000" b="1" dirty="0">
                        <a:solidFill>
                          <a:srgbClr val="336600"/>
                        </a:solidFill>
                      </a:endParaRPr>
                    </a:p>
                  </a:txBody>
                  <a:tcPr>
                    <a:solidFill>
                      <a:schemeClr val="accent2">
                        <a:lumMod val="20000"/>
                        <a:lumOff val="80000"/>
                      </a:schemeClr>
                    </a:solidFill>
                  </a:tcPr>
                </a:tc>
                <a:tc>
                  <a:txBody>
                    <a:bodyPr/>
                    <a:lstStyle/>
                    <a:p>
                      <a:pPr algn="ctr"/>
                      <a:r>
                        <a:rPr lang="en-US" altLang="zh-CN" sz="1000" b="1" dirty="0" smtClean="0">
                          <a:solidFill>
                            <a:srgbClr val="336600"/>
                          </a:solidFill>
                        </a:rPr>
                        <a:t>0</a:t>
                      </a:r>
                      <a:endParaRPr lang="zh-CN" altLang="en-US" sz="1000" b="1" dirty="0">
                        <a:solidFill>
                          <a:srgbClr val="336600"/>
                        </a:solidFill>
                      </a:endParaRPr>
                    </a:p>
                  </a:txBody>
                  <a:tcPr>
                    <a:solidFill>
                      <a:schemeClr val="accent2">
                        <a:lumMod val="20000"/>
                        <a:lumOff val="80000"/>
                      </a:schemeClr>
                    </a:solidFill>
                  </a:tcPr>
                </a:tc>
                <a:tc>
                  <a:txBody>
                    <a:bodyPr/>
                    <a:lstStyle/>
                    <a:p>
                      <a:pPr algn="ctr"/>
                      <a:r>
                        <a:rPr lang="en-US" altLang="zh-CN" sz="1000" b="1" dirty="0" smtClean="0">
                          <a:solidFill>
                            <a:srgbClr val="336600"/>
                          </a:solidFill>
                        </a:rPr>
                        <a:t>2</a:t>
                      </a:r>
                      <a:endParaRPr lang="zh-CN" altLang="en-US" sz="1000" b="1" dirty="0">
                        <a:solidFill>
                          <a:srgbClr val="336600"/>
                        </a:solidFill>
                      </a:endParaRPr>
                    </a:p>
                  </a:txBody>
                  <a:tcPr>
                    <a:solidFill>
                      <a:schemeClr val="accent2">
                        <a:lumMod val="20000"/>
                        <a:lumOff val="80000"/>
                      </a:schemeClr>
                    </a:solidFill>
                  </a:tcPr>
                </a:tc>
                <a:tc>
                  <a:txBody>
                    <a:bodyPr/>
                    <a:lstStyle/>
                    <a:p>
                      <a:pPr algn="ctr"/>
                      <a:r>
                        <a:rPr lang="en-US" altLang="zh-CN" sz="1000" b="1" dirty="0" smtClean="0">
                          <a:solidFill>
                            <a:srgbClr val="336600"/>
                          </a:solidFill>
                        </a:rPr>
                        <a:t>3</a:t>
                      </a:r>
                      <a:endParaRPr lang="zh-CN" altLang="en-US" sz="1000" b="1" dirty="0">
                        <a:solidFill>
                          <a:srgbClr val="336600"/>
                        </a:solidFill>
                      </a:endParaRPr>
                    </a:p>
                  </a:txBody>
                  <a:tcPr>
                    <a:solidFill>
                      <a:schemeClr val="accent2">
                        <a:lumMod val="20000"/>
                        <a:lumOff val="80000"/>
                      </a:schemeClr>
                    </a:solidFill>
                  </a:tcPr>
                </a:tc>
                <a:tc>
                  <a:txBody>
                    <a:bodyPr/>
                    <a:lstStyle/>
                    <a:p>
                      <a:pPr algn="ctr"/>
                      <a:r>
                        <a:rPr lang="en-US" altLang="zh-CN" sz="1000" b="1" dirty="0" smtClean="0">
                          <a:solidFill>
                            <a:srgbClr val="336600"/>
                          </a:solidFill>
                        </a:rPr>
                        <a:t>2</a:t>
                      </a:r>
                      <a:endParaRPr lang="zh-CN" altLang="en-US" sz="1000" b="1" dirty="0">
                        <a:solidFill>
                          <a:srgbClr val="336600"/>
                        </a:solidFill>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000" b="1" kern="1200" dirty="0" smtClean="0">
                          <a:solidFill>
                            <a:srgbClr val="336600"/>
                          </a:solidFill>
                          <a:latin typeface="+mn-lt"/>
                          <a:ea typeface="+mn-ea"/>
                          <a:cs typeface="+mn-cs"/>
                        </a:rPr>
                        <a:t>City of birth</a:t>
                      </a:r>
                      <a:endParaRPr lang="zh-CN" altLang="en-US" sz="1000" b="1" kern="1200" dirty="0" smtClean="0">
                        <a:solidFill>
                          <a:srgbClr val="336600"/>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13</a:t>
                      </a:r>
                      <a:endParaRPr lang="zh-CN" altLang="en-US" sz="10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1</a:t>
                      </a:r>
                      <a:endParaRPr lang="zh-CN" altLang="en-US" sz="10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0</a:t>
                      </a:r>
                      <a:endParaRPr lang="zh-CN" altLang="en-US" sz="10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5</a:t>
                      </a:r>
                      <a:endParaRPr lang="zh-CN" altLang="en-US" sz="10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2</a:t>
                      </a:r>
                      <a:endParaRPr lang="zh-CN" altLang="en-US" sz="1000" b="1" kern="1200" dirty="0" smtClean="0">
                        <a:solidFill>
                          <a:srgbClr val="336600"/>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000" b="1" kern="1200" dirty="0" smtClean="0">
                          <a:solidFill>
                            <a:srgbClr val="336600"/>
                          </a:solidFill>
                          <a:latin typeface="+mn-lt"/>
                          <a:ea typeface="+mn-ea"/>
                          <a:cs typeface="+mn-cs"/>
                        </a:rPr>
                        <a:t>Country of death</a:t>
                      </a:r>
                      <a:endParaRPr lang="zh-CN" altLang="en-US" sz="1000" b="1" kern="1200" dirty="0">
                        <a:solidFill>
                          <a:srgbClr val="336600"/>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1</a:t>
                      </a:r>
                      <a:endParaRPr lang="zh-CN" altLang="en-US" sz="10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0</a:t>
                      </a:r>
                      <a:endParaRPr lang="zh-CN" altLang="en-US" sz="10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0</a:t>
                      </a:r>
                      <a:endParaRPr lang="zh-CN" altLang="en-US" sz="10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2</a:t>
                      </a:r>
                      <a:endParaRPr lang="zh-CN" altLang="en-US" sz="10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0</a:t>
                      </a:r>
                      <a:endParaRPr lang="zh-CN" altLang="en-US" sz="1000" b="1" kern="1200" dirty="0" smtClean="0">
                        <a:solidFill>
                          <a:srgbClr val="336600"/>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000" b="1" kern="1200" dirty="0" smtClean="0">
                          <a:solidFill>
                            <a:schemeClr val="bg1"/>
                          </a:solidFill>
                          <a:latin typeface="+mn-lt"/>
                          <a:ea typeface="+mn-ea"/>
                          <a:cs typeface="+mn-cs"/>
                        </a:rPr>
                        <a:t>State or province of death</a:t>
                      </a:r>
                      <a:endParaRPr lang="zh-CN" altLang="en-US" sz="1000" b="1" kern="1200" dirty="0">
                        <a:solidFill>
                          <a:schemeClr val="bg1"/>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13</a:t>
                      </a:r>
                      <a:endParaRPr lang="zh-CN" altLang="en-US" sz="1000" b="1" kern="1200" dirty="0" smtClean="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0</a:t>
                      </a:r>
                      <a:endParaRPr lang="zh-CN" altLang="en-US" sz="1000" b="1" kern="1200" dirty="0" smtClean="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2</a:t>
                      </a:r>
                      <a:endParaRPr lang="zh-CN" altLang="en-US" sz="1000" b="1" kern="1200" dirty="0" smtClean="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1</a:t>
                      </a:r>
                      <a:endParaRPr lang="zh-CN" altLang="en-US" sz="1000" b="1" kern="1200" dirty="0" smtClean="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2</a:t>
                      </a:r>
                      <a:endParaRPr lang="zh-CN" altLang="en-US" sz="1000" b="1" kern="1200" dirty="0" smtClean="0">
                        <a:solidFill>
                          <a:schemeClr val="bg1"/>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000" b="1" kern="1200" dirty="0" smtClean="0">
                          <a:solidFill>
                            <a:schemeClr val="bg1"/>
                          </a:solidFill>
                          <a:latin typeface="+mn-lt"/>
                          <a:ea typeface="+mn-ea"/>
                          <a:cs typeface="+mn-cs"/>
                        </a:rPr>
                        <a:t>City of death</a:t>
                      </a:r>
                      <a:endParaRPr lang="zh-CN" altLang="en-US" sz="1000" b="1" kern="1200" dirty="0">
                        <a:solidFill>
                          <a:schemeClr val="bg1"/>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17</a:t>
                      </a:r>
                      <a:endParaRPr lang="zh-CN" altLang="en-US" sz="1000" b="1" kern="1200" dirty="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0</a:t>
                      </a:r>
                      <a:endParaRPr lang="zh-CN" altLang="en-US" sz="1000" b="1" kern="1200" dirty="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0</a:t>
                      </a:r>
                      <a:endParaRPr lang="zh-CN" altLang="en-US" sz="1000" b="1" kern="1200" dirty="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4</a:t>
                      </a:r>
                      <a:endParaRPr lang="zh-CN" altLang="en-US" sz="1000" b="1" kern="1200" dirty="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1</a:t>
                      </a:r>
                      <a:endParaRPr lang="zh-CN" altLang="en-US" sz="1000" b="1" kern="1200" dirty="0">
                        <a:solidFill>
                          <a:schemeClr val="bg1"/>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000" b="1" kern="1200" dirty="0" smtClean="0">
                          <a:solidFill>
                            <a:srgbClr val="336600"/>
                          </a:solidFill>
                          <a:latin typeface="+mn-lt"/>
                          <a:ea typeface="+mn-ea"/>
                          <a:cs typeface="+mn-cs"/>
                        </a:rPr>
                        <a:t>Country of residence</a:t>
                      </a:r>
                      <a:endParaRPr lang="zh-CN" altLang="en-US" sz="1000" b="1" kern="1200" dirty="0">
                        <a:solidFill>
                          <a:srgbClr val="336600"/>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10</a:t>
                      </a:r>
                      <a:endParaRPr lang="zh-CN" altLang="en-US" sz="10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2</a:t>
                      </a:r>
                      <a:endParaRPr lang="zh-CN" altLang="en-US" sz="10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2</a:t>
                      </a:r>
                      <a:endParaRPr lang="zh-CN" altLang="en-US" sz="10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7</a:t>
                      </a:r>
                      <a:endParaRPr lang="zh-CN" altLang="en-US" sz="10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3</a:t>
                      </a:r>
                      <a:endParaRPr lang="zh-CN" altLang="en-US" sz="1000" b="1" kern="1200" dirty="0" smtClean="0">
                        <a:solidFill>
                          <a:srgbClr val="336600"/>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000" b="0" kern="1200" dirty="0" smtClean="0">
                          <a:solidFill>
                            <a:schemeClr val="dk1"/>
                          </a:solidFill>
                          <a:latin typeface="+mn-lt"/>
                          <a:ea typeface="+mn-ea"/>
                          <a:cs typeface="+mn-cs"/>
                        </a:rPr>
                        <a:t>State or province of </a:t>
                      </a:r>
                      <a:r>
                        <a:rPr lang="en-US" altLang="zh-CN" sz="1000" b="0" dirty="0" smtClean="0"/>
                        <a:t>residence</a:t>
                      </a:r>
                      <a:endParaRPr lang="zh-CN" altLang="en-US" sz="1000" b="0" kern="1200" dirty="0">
                        <a:solidFill>
                          <a:schemeClr val="dk1"/>
                        </a:solidFill>
                        <a:latin typeface="+mn-lt"/>
                        <a:ea typeface="+mn-ea"/>
                        <a:cs typeface="+mn-cs"/>
                      </a:endParaRPr>
                    </a:p>
                  </a:txBody>
                  <a:tcPr>
                    <a:solidFill>
                      <a:schemeClr val="accent5">
                        <a:lumMod val="60000"/>
                        <a:lumOff val="40000"/>
                      </a:schemeClr>
                    </a:solidFill>
                  </a:tcPr>
                </a:tc>
                <a:tc>
                  <a:txBody>
                    <a:bodyPr/>
                    <a:lstStyle/>
                    <a:p>
                      <a:pPr algn="ctr"/>
                      <a:r>
                        <a:rPr lang="en-US" altLang="zh-CN" sz="1000" b="0" dirty="0" smtClean="0"/>
                        <a:t>22</a:t>
                      </a:r>
                      <a:endParaRPr lang="zh-CN" altLang="en-US" sz="1000" b="0" dirty="0"/>
                    </a:p>
                  </a:txBody>
                  <a:tcPr>
                    <a:solidFill>
                      <a:schemeClr val="accent2">
                        <a:lumMod val="20000"/>
                        <a:lumOff val="80000"/>
                      </a:schemeClr>
                    </a:solidFill>
                  </a:tcPr>
                </a:tc>
                <a:tc>
                  <a:txBody>
                    <a:bodyPr/>
                    <a:lstStyle/>
                    <a:p>
                      <a:pPr algn="ctr"/>
                      <a:r>
                        <a:rPr lang="en-US" altLang="zh-CN" sz="1000" b="0" dirty="0" smtClean="0"/>
                        <a:t>1</a:t>
                      </a:r>
                      <a:endParaRPr lang="zh-CN" altLang="en-US" sz="1000" b="0" dirty="0"/>
                    </a:p>
                  </a:txBody>
                  <a:tcPr>
                    <a:solidFill>
                      <a:schemeClr val="accent2">
                        <a:lumMod val="20000"/>
                        <a:lumOff val="80000"/>
                      </a:schemeClr>
                    </a:solidFill>
                  </a:tcPr>
                </a:tc>
                <a:tc>
                  <a:txBody>
                    <a:bodyPr/>
                    <a:lstStyle/>
                    <a:p>
                      <a:pPr algn="ctr"/>
                      <a:r>
                        <a:rPr lang="en-US" altLang="zh-CN" sz="1000" b="0" dirty="0" smtClean="0"/>
                        <a:t>4</a:t>
                      </a:r>
                      <a:endParaRPr lang="zh-CN" altLang="en-US" sz="1000" b="0" dirty="0"/>
                    </a:p>
                  </a:txBody>
                  <a:tcPr>
                    <a:solidFill>
                      <a:schemeClr val="accent2">
                        <a:lumMod val="20000"/>
                        <a:lumOff val="80000"/>
                      </a:schemeClr>
                    </a:solidFill>
                  </a:tcPr>
                </a:tc>
                <a:tc>
                  <a:txBody>
                    <a:bodyPr/>
                    <a:lstStyle/>
                    <a:p>
                      <a:pPr algn="ctr"/>
                      <a:r>
                        <a:rPr lang="en-US" altLang="zh-CN" sz="1000" b="0" dirty="0" smtClean="0"/>
                        <a:t>5</a:t>
                      </a:r>
                      <a:endParaRPr lang="zh-CN" altLang="en-US" sz="1000" b="0" dirty="0"/>
                    </a:p>
                  </a:txBody>
                  <a:tcPr>
                    <a:solidFill>
                      <a:schemeClr val="accent2">
                        <a:lumMod val="20000"/>
                        <a:lumOff val="80000"/>
                      </a:schemeClr>
                    </a:solidFill>
                  </a:tcPr>
                </a:tc>
                <a:tc>
                  <a:txBody>
                    <a:bodyPr/>
                    <a:lstStyle/>
                    <a:p>
                      <a:pPr algn="ctr"/>
                      <a:r>
                        <a:rPr lang="en-US" altLang="zh-CN" sz="1000" b="0" dirty="0" smtClean="0"/>
                        <a:t>13</a:t>
                      </a:r>
                      <a:endParaRPr lang="zh-CN" altLang="en-US" sz="1000" b="0" dirty="0"/>
                    </a:p>
                  </a:txBody>
                  <a:tcPr>
                    <a:solidFill>
                      <a:schemeClr val="accent2">
                        <a:lumMod val="20000"/>
                        <a:lumOff val="80000"/>
                      </a:schemeClr>
                    </a:solidFill>
                  </a:tcPr>
                </a:tc>
              </a:tr>
              <a:tr h="237930">
                <a:tc>
                  <a:txBody>
                    <a:bodyPr/>
                    <a:lstStyle/>
                    <a:p>
                      <a:pPr marL="0" algn="ctr" defTabSz="914400" rtl="0" eaLnBrk="1" latinLnBrk="0" hangingPunct="1"/>
                      <a:r>
                        <a:rPr lang="en-US" altLang="zh-CN" sz="1000" b="1" kern="1200" dirty="0" smtClean="0">
                          <a:solidFill>
                            <a:srgbClr val="336600"/>
                          </a:solidFill>
                          <a:latin typeface="+mn-lt"/>
                          <a:ea typeface="+mn-ea"/>
                          <a:cs typeface="+mn-cs"/>
                        </a:rPr>
                        <a:t>City of residence</a:t>
                      </a:r>
                      <a:endParaRPr lang="zh-CN" altLang="en-US" sz="1000" b="1" kern="1200" dirty="0">
                        <a:solidFill>
                          <a:srgbClr val="336600"/>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35</a:t>
                      </a:r>
                      <a:endParaRPr lang="zh-CN" altLang="en-US" sz="10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1</a:t>
                      </a:r>
                      <a:endParaRPr lang="zh-CN" altLang="en-US" sz="10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0</a:t>
                      </a:r>
                      <a:endParaRPr lang="zh-CN" altLang="en-US" sz="10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14</a:t>
                      </a:r>
                      <a:endParaRPr lang="zh-CN" altLang="en-US" sz="10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8</a:t>
                      </a:r>
                      <a:endParaRPr lang="zh-CN" altLang="en-US" sz="1000" b="1" kern="1200" dirty="0" smtClean="0">
                        <a:solidFill>
                          <a:srgbClr val="336600"/>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000" b="1" kern="1200" dirty="0" smtClean="0">
                          <a:solidFill>
                            <a:srgbClr val="336600"/>
                          </a:solidFill>
                          <a:latin typeface="+mn-lt"/>
                          <a:ea typeface="+mn-ea"/>
                          <a:cs typeface="+mn-cs"/>
                        </a:rPr>
                        <a:t>origin</a:t>
                      </a:r>
                      <a:endParaRPr lang="zh-CN" altLang="en-US" sz="1000" b="1" kern="1200" dirty="0">
                        <a:solidFill>
                          <a:srgbClr val="336600"/>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16</a:t>
                      </a:r>
                      <a:endParaRPr lang="zh-CN" altLang="en-US" sz="1000" b="1" kern="1200" dirty="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2</a:t>
                      </a:r>
                      <a:endParaRPr lang="zh-CN" altLang="en-US" sz="1000" b="1" kern="1200" dirty="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0</a:t>
                      </a:r>
                      <a:endParaRPr lang="zh-CN" altLang="en-US" sz="1000" b="1" kern="1200" dirty="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17</a:t>
                      </a:r>
                      <a:endParaRPr lang="zh-CN" altLang="en-US" sz="1000" b="1" kern="1200" dirty="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0</a:t>
                      </a:r>
                      <a:endParaRPr lang="zh-CN" altLang="en-US" sz="1000" b="1" kern="1200" dirty="0">
                        <a:solidFill>
                          <a:srgbClr val="336600"/>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000" b="1" kern="1200" dirty="0" smtClean="0">
                          <a:solidFill>
                            <a:srgbClr val="FF0000"/>
                          </a:solidFill>
                          <a:latin typeface="+mn-lt"/>
                          <a:ea typeface="+mn-ea"/>
                          <a:cs typeface="+mn-cs"/>
                        </a:rPr>
                        <a:t>Cause of death</a:t>
                      </a:r>
                      <a:endParaRPr lang="zh-CN" altLang="en-US" sz="1000" b="1" kern="1200" dirty="0">
                        <a:solidFill>
                          <a:srgbClr val="FF0000"/>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18</a:t>
                      </a:r>
                      <a:endParaRPr lang="zh-CN" altLang="en-US" sz="1000" b="1" kern="1200" dirty="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0</a:t>
                      </a:r>
                      <a:endParaRPr lang="zh-CN" altLang="en-US" sz="1000" b="1" kern="1200" dirty="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0</a:t>
                      </a:r>
                      <a:endParaRPr lang="zh-CN" altLang="en-US" sz="1000" b="1" kern="1200" dirty="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1</a:t>
                      </a:r>
                      <a:endParaRPr lang="zh-CN" altLang="en-US" sz="1000" b="1" kern="1200" dirty="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13</a:t>
                      </a:r>
                      <a:endParaRPr lang="zh-CN" altLang="en-US" sz="1000" b="1" kern="1200" dirty="0">
                        <a:solidFill>
                          <a:srgbClr val="FF0000"/>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000" b="1" kern="1200" dirty="0" smtClean="0">
                          <a:solidFill>
                            <a:srgbClr val="FF0000"/>
                          </a:solidFill>
                          <a:latin typeface="+mn-lt"/>
                          <a:ea typeface="+mn-ea"/>
                          <a:cs typeface="+mn-cs"/>
                        </a:rPr>
                        <a:t>Schools attended</a:t>
                      </a:r>
                      <a:endParaRPr lang="zh-CN" altLang="en-US" sz="1000" b="1" kern="1200" dirty="0">
                        <a:solidFill>
                          <a:srgbClr val="FF0000"/>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19</a:t>
                      </a:r>
                      <a:endParaRPr lang="zh-CN" altLang="en-US" sz="1000" b="1" kern="1200" dirty="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7</a:t>
                      </a:r>
                      <a:endParaRPr lang="zh-CN" altLang="en-US" sz="1000" b="1" kern="1200" dirty="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0</a:t>
                      </a:r>
                      <a:endParaRPr lang="zh-CN" altLang="en-US" sz="1000" b="1" kern="1200" dirty="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1</a:t>
                      </a:r>
                      <a:endParaRPr lang="zh-CN" altLang="en-US" sz="1000" b="1" kern="1200" dirty="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14</a:t>
                      </a:r>
                      <a:endParaRPr lang="zh-CN" altLang="en-US" sz="1000" b="1" kern="1200" dirty="0">
                        <a:solidFill>
                          <a:srgbClr val="FF0000"/>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000" b="1" kern="1200" dirty="0" smtClean="0">
                          <a:solidFill>
                            <a:srgbClr val="336600"/>
                          </a:solidFill>
                          <a:latin typeface="+mn-lt"/>
                          <a:ea typeface="+mn-ea"/>
                          <a:cs typeface="+mn-cs"/>
                        </a:rPr>
                        <a:t>titles</a:t>
                      </a:r>
                      <a:endParaRPr lang="zh-CN" altLang="en-US" sz="1000" b="1" kern="1200" dirty="0">
                        <a:solidFill>
                          <a:srgbClr val="336600"/>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85</a:t>
                      </a:r>
                      <a:endParaRPr lang="zh-CN" altLang="en-US" sz="1000" b="1" kern="1200" dirty="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13</a:t>
                      </a:r>
                      <a:endParaRPr lang="zh-CN" altLang="en-US" sz="1000" b="1" kern="1200" dirty="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8</a:t>
                      </a:r>
                      <a:endParaRPr lang="zh-CN" altLang="en-US" sz="1000" b="1" kern="1200" dirty="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24</a:t>
                      </a:r>
                      <a:endParaRPr lang="zh-CN" altLang="en-US" sz="1000" b="1" kern="1200" dirty="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4</a:t>
                      </a:r>
                      <a:endParaRPr lang="zh-CN" altLang="en-US" sz="1000" b="1" kern="1200" dirty="0">
                        <a:solidFill>
                          <a:srgbClr val="336600"/>
                        </a:solidFill>
                        <a:latin typeface="+mn-lt"/>
                        <a:ea typeface="+mn-ea"/>
                        <a:cs typeface="+mn-cs"/>
                      </a:endParaRPr>
                    </a:p>
                  </a:txBody>
                  <a:tcPr>
                    <a:solidFill>
                      <a:schemeClr val="accent2">
                        <a:lumMod val="20000"/>
                        <a:lumOff val="80000"/>
                      </a:schemeClr>
                    </a:solidFill>
                  </a:tcPr>
                </a:tc>
              </a:tr>
              <a:tr h="237930">
                <a:tc>
                  <a:txBody>
                    <a:bodyPr/>
                    <a:lstStyle/>
                    <a:p>
                      <a:pPr algn="ctr"/>
                      <a:r>
                        <a:rPr lang="en-US" altLang="zh-CN" sz="1000" b="0" dirty="0" smtClean="0"/>
                        <a:t>Member of</a:t>
                      </a:r>
                      <a:endParaRPr lang="zh-CN" altLang="en-US" sz="1000" b="0" dirty="0"/>
                    </a:p>
                  </a:txBody>
                  <a:tcPr>
                    <a:solidFill>
                      <a:schemeClr val="accent5">
                        <a:lumMod val="60000"/>
                        <a:lumOff val="40000"/>
                      </a:schemeClr>
                    </a:solidFill>
                  </a:tcPr>
                </a:tc>
                <a:tc>
                  <a:txBody>
                    <a:bodyPr/>
                    <a:lstStyle/>
                    <a:p>
                      <a:pPr algn="ctr"/>
                      <a:r>
                        <a:rPr lang="en-US" altLang="zh-CN" sz="1000" b="0" dirty="0" smtClean="0"/>
                        <a:t>26</a:t>
                      </a:r>
                      <a:endParaRPr lang="zh-CN" altLang="en-US" sz="1000" b="0" dirty="0"/>
                    </a:p>
                  </a:txBody>
                  <a:tcPr>
                    <a:solidFill>
                      <a:schemeClr val="accent2">
                        <a:lumMod val="20000"/>
                        <a:lumOff val="80000"/>
                      </a:schemeClr>
                    </a:solidFill>
                  </a:tcPr>
                </a:tc>
                <a:tc>
                  <a:txBody>
                    <a:bodyPr/>
                    <a:lstStyle/>
                    <a:p>
                      <a:pPr algn="ctr"/>
                      <a:r>
                        <a:rPr lang="en-US" altLang="zh-CN" sz="1000" b="0" dirty="0" smtClean="0"/>
                        <a:t>2</a:t>
                      </a:r>
                      <a:endParaRPr lang="zh-CN" altLang="en-US" sz="1000" b="0" dirty="0"/>
                    </a:p>
                  </a:txBody>
                  <a:tcPr>
                    <a:solidFill>
                      <a:schemeClr val="accent2">
                        <a:lumMod val="20000"/>
                        <a:lumOff val="80000"/>
                      </a:schemeClr>
                    </a:solidFill>
                  </a:tcPr>
                </a:tc>
                <a:tc>
                  <a:txBody>
                    <a:bodyPr/>
                    <a:lstStyle/>
                    <a:p>
                      <a:pPr algn="ctr"/>
                      <a:r>
                        <a:rPr lang="en-US" altLang="zh-CN" sz="1000" b="0" dirty="0" smtClean="0"/>
                        <a:t>4</a:t>
                      </a:r>
                      <a:endParaRPr lang="zh-CN" altLang="en-US" sz="1000" b="0" dirty="0"/>
                    </a:p>
                  </a:txBody>
                  <a:tcPr>
                    <a:solidFill>
                      <a:schemeClr val="accent2">
                        <a:lumMod val="20000"/>
                        <a:lumOff val="80000"/>
                      </a:schemeClr>
                    </a:solidFill>
                  </a:tcPr>
                </a:tc>
                <a:tc>
                  <a:txBody>
                    <a:bodyPr/>
                    <a:lstStyle/>
                    <a:p>
                      <a:pPr algn="ctr"/>
                      <a:r>
                        <a:rPr lang="en-US" altLang="zh-CN" sz="1000" b="0" dirty="0" smtClean="0"/>
                        <a:t>17</a:t>
                      </a:r>
                      <a:endParaRPr lang="zh-CN" altLang="en-US" sz="1000" b="0" dirty="0"/>
                    </a:p>
                  </a:txBody>
                  <a:tcPr>
                    <a:solidFill>
                      <a:schemeClr val="accent2">
                        <a:lumMod val="20000"/>
                        <a:lumOff val="80000"/>
                      </a:schemeClr>
                    </a:solidFill>
                  </a:tcPr>
                </a:tc>
                <a:tc>
                  <a:txBody>
                    <a:bodyPr/>
                    <a:lstStyle/>
                    <a:p>
                      <a:pPr algn="ctr"/>
                      <a:r>
                        <a:rPr lang="en-US" altLang="zh-CN" sz="1000" b="0" dirty="0" smtClean="0"/>
                        <a:t>10</a:t>
                      </a:r>
                      <a:endParaRPr lang="zh-CN" altLang="en-US" sz="1000" b="0" dirty="0"/>
                    </a:p>
                  </a:txBody>
                  <a:tcPr>
                    <a:solidFill>
                      <a:schemeClr val="accent2">
                        <a:lumMod val="20000"/>
                        <a:lumOff val="80000"/>
                      </a:schemeClr>
                    </a:solidFill>
                  </a:tcPr>
                </a:tc>
              </a:tr>
              <a:tr h="237930">
                <a:tc>
                  <a:txBody>
                    <a:bodyPr/>
                    <a:lstStyle/>
                    <a:p>
                      <a:pPr algn="ctr"/>
                      <a:r>
                        <a:rPr lang="en-US" altLang="zh-CN" sz="1000" b="0" dirty="0" smtClean="0"/>
                        <a:t>Employee of</a:t>
                      </a:r>
                      <a:endParaRPr lang="zh-CN" altLang="en-US" sz="1000" b="0" dirty="0"/>
                    </a:p>
                  </a:txBody>
                  <a:tcPr>
                    <a:solidFill>
                      <a:schemeClr val="accent5">
                        <a:lumMod val="60000"/>
                        <a:lumOff val="40000"/>
                      </a:schemeClr>
                    </a:solidFill>
                  </a:tcPr>
                </a:tc>
                <a:tc>
                  <a:txBody>
                    <a:bodyPr/>
                    <a:lstStyle/>
                    <a:p>
                      <a:pPr algn="ctr"/>
                      <a:r>
                        <a:rPr lang="en-US" altLang="zh-CN" sz="1000" b="0" dirty="0" smtClean="0"/>
                        <a:t>7</a:t>
                      </a:r>
                      <a:endParaRPr lang="zh-CN" altLang="en-US" sz="1000" b="0" dirty="0"/>
                    </a:p>
                  </a:txBody>
                  <a:tcPr>
                    <a:solidFill>
                      <a:schemeClr val="accent2">
                        <a:lumMod val="20000"/>
                        <a:lumOff val="80000"/>
                      </a:schemeClr>
                    </a:solidFill>
                  </a:tcPr>
                </a:tc>
                <a:tc>
                  <a:txBody>
                    <a:bodyPr/>
                    <a:lstStyle/>
                    <a:p>
                      <a:pPr algn="ctr"/>
                      <a:r>
                        <a:rPr lang="en-US" altLang="zh-CN" sz="1000" b="0" dirty="0" smtClean="0"/>
                        <a:t>0</a:t>
                      </a:r>
                      <a:endParaRPr lang="zh-CN" altLang="en-US" sz="1000" b="0" dirty="0"/>
                    </a:p>
                  </a:txBody>
                  <a:tcPr>
                    <a:solidFill>
                      <a:schemeClr val="accent2">
                        <a:lumMod val="20000"/>
                        <a:lumOff val="80000"/>
                      </a:schemeClr>
                    </a:solidFill>
                  </a:tcPr>
                </a:tc>
                <a:tc>
                  <a:txBody>
                    <a:bodyPr/>
                    <a:lstStyle/>
                    <a:p>
                      <a:pPr algn="ctr"/>
                      <a:r>
                        <a:rPr lang="en-US" altLang="zh-CN" sz="1000" b="0" dirty="0" smtClean="0"/>
                        <a:t>2</a:t>
                      </a:r>
                      <a:endParaRPr lang="zh-CN" altLang="en-US" sz="1000" b="0" dirty="0"/>
                    </a:p>
                  </a:txBody>
                  <a:tcPr>
                    <a:solidFill>
                      <a:schemeClr val="accent2">
                        <a:lumMod val="20000"/>
                        <a:lumOff val="80000"/>
                      </a:schemeClr>
                    </a:solidFill>
                  </a:tcPr>
                </a:tc>
                <a:tc>
                  <a:txBody>
                    <a:bodyPr/>
                    <a:lstStyle/>
                    <a:p>
                      <a:pPr algn="ctr"/>
                      <a:r>
                        <a:rPr lang="en-US" altLang="zh-CN" sz="1000" b="0" dirty="0" smtClean="0"/>
                        <a:t>5</a:t>
                      </a:r>
                      <a:endParaRPr lang="zh-CN" altLang="en-US" sz="1000" b="0" dirty="0"/>
                    </a:p>
                  </a:txBody>
                  <a:tcPr>
                    <a:solidFill>
                      <a:schemeClr val="accent2">
                        <a:lumMod val="20000"/>
                        <a:lumOff val="80000"/>
                      </a:schemeClr>
                    </a:solidFill>
                  </a:tcPr>
                </a:tc>
                <a:tc>
                  <a:txBody>
                    <a:bodyPr/>
                    <a:lstStyle/>
                    <a:p>
                      <a:pPr algn="ctr"/>
                      <a:r>
                        <a:rPr lang="en-US" altLang="zh-CN" sz="1000" b="0" dirty="0" smtClean="0"/>
                        <a:t>20</a:t>
                      </a:r>
                      <a:endParaRPr lang="zh-CN" altLang="en-US" sz="1000" b="0" dirty="0"/>
                    </a:p>
                  </a:txBody>
                  <a:tcPr>
                    <a:solidFill>
                      <a:schemeClr val="accent2">
                        <a:lumMod val="20000"/>
                        <a:lumOff val="80000"/>
                      </a:schemeClr>
                    </a:solidFill>
                  </a:tcPr>
                </a:tc>
              </a:tr>
              <a:tr h="237930">
                <a:tc>
                  <a:txBody>
                    <a:bodyPr/>
                    <a:lstStyle/>
                    <a:p>
                      <a:pPr marL="0" algn="ctr" defTabSz="914400" rtl="0" eaLnBrk="1" latinLnBrk="0" hangingPunct="1"/>
                      <a:r>
                        <a:rPr lang="en-US" altLang="zh-CN" sz="1000" b="1" kern="1200" dirty="0" smtClean="0">
                          <a:solidFill>
                            <a:srgbClr val="FF0000"/>
                          </a:solidFill>
                          <a:latin typeface="+mn-lt"/>
                          <a:ea typeface="+mn-ea"/>
                          <a:cs typeface="+mn-cs"/>
                        </a:rPr>
                        <a:t>religion</a:t>
                      </a:r>
                      <a:endParaRPr lang="zh-CN" altLang="en-US" sz="1000" b="1" kern="1200" dirty="0">
                        <a:solidFill>
                          <a:srgbClr val="FF0000"/>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4</a:t>
                      </a:r>
                      <a:endParaRPr lang="zh-CN" altLang="en-US" sz="1000" b="1" kern="1200" dirty="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0</a:t>
                      </a:r>
                      <a:endParaRPr lang="zh-CN" altLang="en-US" sz="1000" b="1" kern="1200" dirty="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0</a:t>
                      </a:r>
                      <a:endParaRPr lang="zh-CN" altLang="en-US" sz="1000" b="1" kern="1200" dirty="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1</a:t>
                      </a:r>
                      <a:endParaRPr lang="zh-CN" altLang="en-US" sz="1000" b="1" kern="1200" dirty="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3</a:t>
                      </a:r>
                      <a:endParaRPr lang="zh-CN" altLang="en-US" sz="1000" b="1" kern="1200" dirty="0">
                        <a:solidFill>
                          <a:srgbClr val="FF0000"/>
                        </a:solidFill>
                        <a:latin typeface="+mn-lt"/>
                        <a:ea typeface="+mn-ea"/>
                        <a:cs typeface="+mn-cs"/>
                      </a:endParaRPr>
                    </a:p>
                  </a:txBody>
                  <a:tcPr>
                    <a:solidFill>
                      <a:schemeClr val="accent2">
                        <a:lumMod val="20000"/>
                        <a:lumOff val="80000"/>
                      </a:schemeClr>
                    </a:solidFill>
                  </a:tcPr>
                </a:tc>
              </a:tr>
              <a:tr h="237930">
                <a:tc>
                  <a:txBody>
                    <a:bodyPr/>
                    <a:lstStyle/>
                    <a:p>
                      <a:pPr algn="ctr"/>
                      <a:r>
                        <a:rPr lang="en-US" altLang="zh-CN" sz="1000" b="0" dirty="0" smtClean="0"/>
                        <a:t>spouses</a:t>
                      </a:r>
                      <a:endParaRPr lang="zh-CN" altLang="en-US" sz="1000" b="0" dirty="0"/>
                    </a:p>
                  </a:txBody>
                  <a:tcPr>
                    <a:solidFill>
                      <a:schemeClr val="accent5">
                        <a:lumMod val="60000"/>
                        <a:lumOff val="40000"/>
                      </a:schemeClr>
                    </a:solidFill>
                  </a:tcPr>
                </a:tc>
                <a:tc>
                  <a:txBody>
                    <a:bodyPr/>
                    <a:lstStyle/>
                    <a:p>
                      <a:pPr algn="ctr"/>
                      <a:r>
                        <a:rPr lang="en-US" altLang="zh-CN" sz="1000" b="0" dirty="0" smtClean="0"/>
                        <a:t>16</a:t>
                      </a:r>
                      <a:endParaRPr lang="zh-CN" altLang="en-US" sz="1000" b="0" dirty="0"/>
                    </a:p>
                  </a:txBody>
                  <a:tcPr>
                    <a:solidFill>
                      <a:schemeClr val="accent2">
                        <a:lumMod val="20000"/>
                        <a:lumOff val="80000"/>
                      </a:schemeClr>
                    </a:solidFill>
                  </a:tcPr>
                </a:tc>
                <a:tc>
                  <a:txBody>
                    <a:bodyPr/>
                    <a:lstStyle/>
                    <a:p>
                      <a:pPr algn="ctr"/>
                      <a:r>
                        <a:rPr lang="en-US" altLang="zh-CN" sz="1000" b="0" dirty="0" smtClean="0"/>
                        <a:t>5</a:t>
                      </a:r>
                      <a:endParaRPr lang="zh-CN" altLang="en-US" sz="1000" b="0" dirty="0"/>
                    </a:p>
                  </a:txBody>
                  <a:tcPr>
                    <a:solidFill>
                      <a:schemeClr val="accent2">
                        <a:lumMod val="20000"/>
                        <a:lumOff val="80000"/>
                      </a:schemeClr>
                    </a:solidFill>
                  </a:tcPr>
                </a:tc>
                <a:tc>
                  <a:txBody>
                    <a:bodyPr/>
                    <a:lstStyle/>
                    <a:p>
                      <a:pPr algn="ctr"/>
                      <a:r>
                        <a:rPr lang="en-US" altLang="zh-CN" sz="1000" b="0" dirty="0" smtClean="0"/>
                        <a:t>1</a:t>
                      </a:r>
                      <a:endParaRPr lang="zh-CN" altLang="en-US" sz="1000" b="0" dirty="0"/>
                    </a:p>
                  </a:txBody>
                  <a:tcPr>
                    <a:solidFill>
                      <a:schemeClr val="accent2">
                        <a:lumMod val="20000"/>
                        <a:lumOff val="80000"/>
                      </a:schemeClr>
                    </a:solidFill>
                  </a:tcPr>
                </a:tc>
                <a:tc>
                  <a:txBody>
                    <a:bodyPr/>
                    <a:lstStyle/>
                    <a:p>
                      <a:pPr algn="ctr"/>
                      <a:r>
                        <a:rPr lang="en-US" altLang="zh-CN" sz="1000" b="0" dirty="0" smtClean="0"/>
                        <a:t>3</a:t>
                      </a:r>
                      <a:endParaRPr lang="zh-CN" altLang="en-US" sz="1000" b="0" dirty="0"/>
                    </a:p>
                  </a:txBody>
                  <a:tcPr>
                    <a:solidFill>
                      <a:schemeClr val="accent2">
                        <a:lumMod val="20000"/>
                        <a:lumOff val="80000"/>
                      </a:schemeClr>
                    </a:solidFill>
                  </a:tcPr>
                </a:tc>
                <a:tc>
                  <a:txBody>
                    <a:bodyPr/>
                    <a:lstStyle/>
                    <a:p>
                      <a:pPr algn="ctr"/>
                      <a:r>
                        <a:rPr lang="en-US" altLang="zh-CN" sz="1000" b="0" dirty="0" smtClean="0"/>
                        <a:t>10</a:t>
                      </a:r>
                      <a:endParaRPr lang="zh-CN" altLang="en-US" sz="1000" b="0" dirty="0"/>
                    </a:p>
                  </a:txBody>
                  <a:tcPr>
                    <a:solidFill>
                      <a:schemeClr val="accent2">
                        <a:lumMod val="20000"/>
                        <a:lumOff val="80000"/>
                      </a:schemeClr>
                    </a:solidFill>
                  </a:tcPr>
                </a:tc>
              </a:tr>
              <a:tr h="237930">
                <a:tc>
                  <a:txBody>
                    <a:bodyPr/>
                    <a:lstStyle/>
                    <a:p>
                      <a:pPr marL="0" algn="ctr" defTabSz="914400" rtl="0" eaLnBrk="1" latinLnBrk="0" hangingPunct="1"/>
                      <a:r>
                        <a:rPr lang="en-US" altLang="zh-CN" sz="1000" b="1" kern="1200" dirty="0" smtClean="0">
                          <a:solidFill>
                            <a:schemeClr val="bg1"/>
                          </a:solidFill>
                          <a:latin typeface="+mn-lt"/>
                          <a:ea typeface="+mn-ea"/>
                          <a:cs typeface="+mn-cs"/>
                        </a:rPr>
                        <a:t>Children</a:t>
                      </a:r>
                      <a:endParaRPr lang="zh-CN" altLang="en-US" sz="1000" b="1" kern="1200" dirty="0">
                        <a:solidFill>
                          <a:schemeClr val="bg1"/>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73</a:t>
                      </a:r>
                      <a:endParaRPr lang="zh-CN" altLang="en-US" sz="1000" b="1" kern="1200" dirty="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0</a:t>
                      </a:r>
                      <a:endParaRPr lang="zh-CN" altLang="en-US" sz="1000" b="1" kern="1200" dirty="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3</a:t>
                      </a:r>
                      <a:endParaRPr lang="zh-CN" altLang="en-US" sz="1000" b="1" kern="1200" dirty="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10</a:t>
                      </a:r>
                      <a:endParaRPr lang="zh-CN" altLang="en-US" sz="1000" b="1" kern="1200" dirty="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6</a:t>
                      </a:r>
                      <a:endParaRPr lang="zh-CN" altLang="en-US" sz="1000" b="1" kern="1200" dirty="0">
                        <a:solidFill>
                          <a:schemeClr val="bg1"/>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000" b="1" kern="1200" dirty="0" smtClean="0">
                          <a:solidFill>
                            <a:schemeClr val="bg1"/>
                          </a:solidFill>
                          <a:latin typeface="+mn-lt"/>
                          <a:ea typeface="+mn-ea"/>
                          <a:cs typeface="+mn-cs"/>
                        </a:rPr>
                        <a:t>Parents</a:t>
                      </a:r>
                      <a:endParaRPr lang="zh-CN" altLang="en-US" sz="1000" b="1" kern="1200" dirty="0">
                        <a:solidFill>
                          <a:schemeClr val="bg1"/>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21</a:t>
                      </a:r>
                      <a:endParaRPr lang="zh-CN" altLang="en-US" sz="1000" b="1" kern="1200" dirty="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4</a:t>
                      </a:r>
                      <a:endParaRPr lang="zh-CN" altLang="en-US" sz="1000" b="1" kern="1200" dirty="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0</a:t>
                      </a:r>
                      <a:endParaRPr lang="zh-CN" altLang="en-US" sz="1000" b="1" kern="1200" dirty="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1</a:t>
                      </a:r>
                      <a:endParaRPr lang="zh-CN" altLang="en-US" sz="1000" b="1" kern="1200" dirty="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4</a:t>
                      </a:r>
                      <a:endParaRPr lang="zh-CN" altLang="en-US" sz="1000" b="1" kern="1200" dirty="0">
                        <a:solidFill>
                          <a:schemeClr val="bg1"/>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000" b="1" kern="1200" dirty="0" smtClean="0">
                          <a:solidFill>
                            <a:schemeClr val="bg1"/>
                          </a:solidFill>
                          <a:latin typeface="+mn-lt"/>
                          <a:ea typeface="+mn-ea"/>
                          <a:cs typeface="+mn-cs"/>
                        </a:rPr>
                        <a:t>Siblings</a:t>
                      </a:r>
                      <a:endParaRPr lang="zh-CN" altLang="en-US" sz="1000" b="1" kern="1200" dirty="0">
                        <a:solidFill>
                          <a:schemeClr val="bg1"/>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20</a:t>
                      </a:r>
                      <a:endParaRPr lang="zh-CN" altLang="en-US" sz="1000" b="1" kern="1200" dirty="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0</a:t>
                      </a:r>
                      <a:endParaRPr lang="zh-CN" altLang="en-US" sz="1000" b="1" kern="1200" dirty="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1</a:t>
                      </a:r>
                      <a:endParaRPr lang="zh-CN" altLang="en-US" sz="1000" b="1" kern="1200" dirty="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8</a:t>
                      </a:r>
                      <a:endParaRPr lang="zh-CN" altLang="en-US" sz="1000" b="1" kern="1200" dirty="0">
                        <a:solidFill>
                          <a:schemeClr val="bg1"/>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chemeClr val="bg1"/>
                          </a:solidFill>
                          <a:latin typeface="+mn-lt"/>
                          <a:ea typeface="+mn-ea"/>
                          <a:cs typeface="+mn-cs"/>
                        </a:rPr>
                        <a:t>3</a:t>
                      </a:r>
                      <a:endParaRPr lang="zh-CN" altLang="en-US" sz="1000" b="1" kern="1200" dirty="0">
                        <a:solidFill>
                          <a:schemeClr val="bg1"/>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000" b="1" kern="1200" dirty="0" smtClean="0">
                          <a:solidFill>
                            <a:srgbClr val="FF0000"/>
                          </a:solidFill>
                          <a:latin typeface="+mn-lt"/>
                          <a:ea typeface="+mn-ea"/>
                          <a:cs typeface="+mn-cs"/>
                        </a:rPr>
                        <a:t>Other family</a:t>
                      </a:r>
                      <a:endParaRPr lang="zh-CN" altLang="en-US" sz="1000" b="1" kern="1200" dirty="0">
                        <a:solidFill>
                          <a:srgbClr val="FF0000"/>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2</a:t>
                      </a:r>
                      <a:endParaRPr lang="zh-CN" altLang="en-US" sz="1000" b="1" kern="1200" dirty="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0</a:t>
                      </a:r>
                      <a:endParaRPr lang="zh-CN" altLang="en-US" sz="1000" b="1" kern="1200" dirty="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0</a:t>
                      </a:r>
                      <a:endParaRPr lang="zh-CN" altLang="en-US" sz="1000" b="1" kern="1200" dirty="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0</a:t>
                      </a:r>
                      <a:endParaRPr lang="zh-CN" altLang="en-US" sz="1000" b="1" kern="1200" dirty="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FF0000"/>
                          </a:solidFill>
                          <a:latin typeface="+mn-lt"/>
                          <a:ea typeface="+mn-ea"/>
                          <a:cs typeface="+mn-cs"/>
                        </a:rPr>
                        <a:t>7</a:t>
                      </a:r>
                      <a:endParaRPr lang="zh-CN" altLang="en-US" sz="1000" b="1" kern="1200" dirty="0">
                        <a:solidFill>
                          <a:srgbClr val="FF0000"/>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000" b="1" kern="1200" dirty="0" smtClean="0">
                          <a:solidFill>
                            <a:srgbClr val="336600"/>
                          </a:solidFill>
                          <a:latin typeface="+mn-lt"/>
                          <a:ea typeface="+mn-ea"/>
                          <a:cs typeface="+mn-cs"/>
                        </a:rPr>
                        <a:t>Charges</a:t>
                      </a:r>
                      <a:endParaRPr lang="zh-CN" altLang="en-US" sz="1000" b="1" kern="1200" dirty="0">
                        <a:solidFill>
                          <a:srgbClr val="336600"/>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5</a:t>
                      </a:r>
                      <a:endParaRPr lang="zh-CN" altLang="en-US" sz="1000" b="1" kern="1200" dirty="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0</a:t>
                      </a:r>
                      <a:endParaRPr lang="zh-CN" altLang="en-US" sz="1000" b="1" kern="1200" dirty="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0</a:t>
                      </a:r>
                      <a:endParaRPr lang="zh-CN" altLang="en-US" sz="1000" b="1" kern="1200" dirty="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4</a:t>
                      </a:r>
                      <a:endParaRPr lang="zh-CN" altLang="en-US" sz="1000" b="1" kern="1200" dirty="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000" b="1" kern="1200" dirty="0" smtClean="0">
                          <a:solidFill>
                            <a:srgbClr val="336600"/>
                          </a:solidFill>
                          <a:latin typeface="+mn-lt"/>
                          <a:ea typeface="+mn-ea"/>
                          <a:cs typeface="+mn-cs"/>
                        </a:rPr>
                        <a:t>2</a:t>
                      </a:r>
                      <a:endParaRPr lang="zh-CN" altLang="en-US" sz="1000" b="1" kern="1200" dirty="0">
                        <a:solidFill>
                          <a:srgbClr val="336600"/>
                        </a:solidFill>
                        <a:latin typeface="+mn-lt"/>
                        <a:ea typeface="+mn-ea"/>
                        <a:cs typeface="+mn-cs"/>
                      </a:endParaRPr>
                    </a:p>
                  </a:txBody>
                  <a:tcP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lstStyle/>
          <a:p>
            <a:r>
              <a:rPr lang="en-US" altLang="zh-CN" dirty="0" smtClean="0"/>
              <a:t>Introduction</a:t>
            </a:r>
          </a:p>
          <a:p>
            <a:r>
              <a:rPr lang="en-US" altLang="zh-CN" dirty="0" smtClean="0"/>
              <a:t>Preprocessing</a:t>
            </a:r>
          </a:p>
          <a:p>
            <a:r>
              <a:rPr lang="en-US" altLang="zh-CN" dirty="0" smtClean="0"/>
              <a:t>Entity Expansion</a:t>
            </a:r>
          </a:p>
          <a:p>
            <a:r>
              <a:rPr lang="en-US" altLang="zh-CN" dirty="0" smtClean="0"/>
              <a:t>Pattern bootstrapping</a:t>
            </a:r>
          </a:p>
          <a:p>
            <a:r>
              <a:rPr lang="en-US" altLang="zh-CN" dirty="0" smtClean="0"/>
              <a:t>Post-processing</a:t>
            </a:r>
          </a:p>
          <a:p>
            <a:r>
              <a:rPr lang="en-US" altLang="zh-CN" dirty="0" smtClean="0"/>
              <a:t>Evaluation results</a:t>
            </a:r>
          </a:p>
          <a:p>
            <a:r>
              <a:rPr lang="en-US" altLang="zh-CN" dirty="0" smtClean="0"/>
              <a:t>Conclusion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endParaRPr lang="zh-CN" altLang="en-US"/>
          </a:p>
        </p:txBody>
      </p:sp>
      <p:graphicFrame>
        <p:nvGraphicFramePr>
          <p:cNvPr id="4" name="内容占位符 3"/>
          <p:cNvGraphicFramePr>
            <a:graphicFrameLocks/>
          </p:cNvGraphicFramePr>
          <p:nvPr/>
        </p:nvGraphicFramePr>
        <p:xfrm>
          <a:off x="251520" y="332656"/>
          <a:ext cx="8610093" cy="5821680"/>
        </p:xfrm>
        <a:graphic>
          <a:graphicData uri="http://schemas.openxmlformats.org/drawingml/2006/table">
            <a:tbl>
              <a:tblPr firstRow="1" bandRow="1">
                <a:tableStyleId>{5C22544A-7EE6-4342-B048-85BDC9FD1C3A}</a:tableStyleId>
              </a:tblPr>
              <a:tblGrid>
                <a:gridCol w="2520280"/>
                <a:gridCol w="1512168"/>
                <a:gridCol w="1152128"/>
                <a:gridCol w="864096"/>
                <a:gridCol w="1111284"/>
                <a:gridCol w="1450137"/>
              </a:tblGrid>
              <a:tr h="245645">
                <a:tc>
                  <a:txBody>
                    <a:bodyPr/>
                    <a:lstStyle/>
                    <a:p>
                      <a:pPr algn="ctr"/>
                      <a:r>
                        <a:rPr lang="en-US" altLang="zh-CN" sz="1400" b="1" dirty="0" smtClean="0">
                          <a:solidFill>
                            <a:schemeClr val="bg2"/>
                          </a:solidFill>
                        </a:rPr>
                        <a:t>Slot</a:t>
                      </a:r>
                      <a:endParaRPr lang="zh-CN" altLang="en-US" sz="1400" b="1" dirty="0">
                        <a:solidFill>
                          <a:schemeClr val="bg2"/>
                        </a:solidFill>
                      </a:endParaRPr>
                    </a:p>
                  </a:txBody>
                  <a:tcPr>
                    <a:solidFill>
                      <a:schemeClr val="accent5">
                        <a:lumMod val="75000"/>
                      </a:schemeClr>
                    </a:solidFill>
                  </a:tcPr>
                </a:tc>
                <a:tc>
                  <a:txBody>
                    <a:bodyPr/>
                    <a:lstStyle/>
                    <a:p>
                      <a:pPr algn="ctr"/>
                      <a:r>
                        <a:rPr lang="en-US" altLang="zh-CN" sz="1400" b="1" dirty="0" smtClean="0">
                          <a:solidFill>
                            <a:schemeClr val="bg2"/>
                          </a:solidFill>
                        </a:rPr>
                        <a:t>non-NIL correct</a:t>
                      </a:r>
                      <a:endParaRPr lang="zh-CN" altLang="en-US" sz="1400" b="1" dirty="0">
                        <a:solidFill>
                          <a:schemeClr val="bg2"/>
                        </a:solidFill>
                      </a:endParaRPr>
                    </a:p>
                  </a:txBody>
                  <a:tcPr>
                    <a:solidFill>
                      <a:schemeClr val="accent5">
                        <a:lumMod val="75000"/>
                      </a:schemeClr>
                    </a:solidFill>
                  </a:tcPr>
                </a:tc>
                <a:tc>
                  <a:txBody>
                    <a:bodyPr/>
                    <a:lstStyle/>
                    <a:p>
                      <a:pPr algn="ctr"/>
                      <a:r>
                        <a:rPr lang="en-US" altLang="zh-CN" sz="1400" b="1" dirty="0" smtClean="0">
                          <a:solidFill>
                            <a:schemeClr val="bg2"/>
                          </a:solidFill>
                        </a:rPr>
                        <a:t>redundant</a:t>
                      </a:r>
                      <a:endParaRPr lang="zh-CN" altLang="en-US" sz="1400" b="1" dirty="0">
                        <a:solidFill>
                          <a:schemeClr val="bg2"/>
                        </a:solidFill>
                      </a:endParaRPr>
                    </a:p>
                  </a:txBody>
                  <a:tcPr>
                    <a:solidFill>
                      <a:schemeClr val="accent5">
                        <a:lumMod val="75000"/>
                      </a:schemeClr>
                    </a:solidFill>
                  </a:tcPr>
                </a:tc>
                <a:tc>
                  <a:txBody>
                    <a:bodyPr/>
                    <a:lstStyle/>
                    <a:p>
                      <a:pPr algn="ctr"/>
                      <a:r>
                        <a:rPr lang="en-US" altLang="zh-CN" sz="1400" b="1" dirty="0" smtClean="0">
                          <a:solidFill>
                            <a:schemeClr val="bg2"/>
                          </a:solidFill>
                        </a:rPr>
                        <a:t>inexact</a:t>
                      </a:r>
                      <a:endParaRPr lang="zh-CN" altLang="en-US" sz="1400" b="1" dirty="0">
                        <a:solidFill>
                          <a:schemeClr val="bg2"/>
                        </a:solidFill>
                      </a:endParaRPr>
                    </a:p>
                  </a:txBody>
                  <a:tcPr>
                    <a:solidFill>
                      <a:schemeClr val="accent5">
                        <a:lumMod val="75000"/>
                      </a:schemeClr>
                    </a:solidFill>
                  </a:tcPr>
                </a:tc>
                <a:tc>
                  <a:txBody>
                    <a:bodyPr/>
                    <a:lstStyle/>
                    <a:p>
                      <a:pPr algn="ctr"/>
                      <a:r>
                        <a:rPr lang="en-US" altLang="zh-CN" sz="1400" b="1" dirty="0" smtClean="0">
                          <a:solidFill>
                            <a:schemeClr val="bg2"/>
                          </a:solidFill>
                        </a:rPr>
                        <a:t>wrong</a:t>
                      </a:r>
                      <a:endParaRPr lang="zh-CN" altLang="en-US" sz="1400" b="1" dirty="0">
                        <a:solidFill>
                          <a:schemeClr val="bg2"/>
                        </a:solidFill>
                      </a:endParaRPr>
                    </a:p>
                  </a:txBody>
                  <a:tcPr>
                    <a:solidFill>
                      <a:schemeClr val="accent5">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1" dirty="0" smtClean="0">
                          <a:solidFill>
                            <a:schemeClr val="bg2"/>
                          </a:solidFill>
                        </a:rPr>
                        <a:t>missing</a:t>
                      </a:r>
                      <a:endParaRPr lang="zh-CN" altLang="en-US" sz="1400" b="1" dirty="0" smtClean="0">
                        <a:solidFill>
                          <a:schemeClr val="bg2"/>
                        </a:solidFill>
                      </a:endParaRPr>
                    </a:p>
                  </a:txBody>
                  <a:tcPr>
                    <a:solidFill>
                      <a:schemeClr val="accent5">
                        <a:lumMod val="75000"/>
                      </a:schemeClr>
                    </a:solidFill>
                  </a:tcPr>
                </a:tc>
              </a:tr>
              <a:tr h="273096">
                <a:tc>
                  <a:txBody>
                    <a:bodyPr/>
                    <a:lstStyle/>
                    <a:p>
                      <a:pPr algn="ctr"/>
                      <a:r>
                        <a:rPr lang="en-US" altLang="zh-CN" sz="1400" b="1" dirty="0" smtClean="0">
                          <a:solidFill>
                            <a:srgbClr val="336600"/>
                          </a:solidFill>
                        </a:rPr>
                        <a:t>Alternate names</a:t>
                      </a:r>
                      <a:endParaRPr lang="zh-CN" altLang="en-US" sz="1400" b="1" dirty="0">
                        <a:solidFill>
                          <a:srgbClr val="336600"/>
                        </a:solidFill>
                      </a:endParaRPr>
                    </a:p>
                  </a:txBody>
                  <a:tcPr>
                    <a:solidFill>
                      <a:schemeClr val="accent5">
                        <a:lumMod val="60000"/>
                        <a:lumOff val="40000"/>
                      </a:schemeClr>
                    </a:solidFill>
                  </a:tcPr>
                </a:tc>
                <a:tc>
                  <a:txBody>
                    <a:bodyPr/>
                    <a:lstStyle/>
                    <a:p>
                      <a:pPr algn="ctr"/>
                      <a:r>
                        <a:rPr lang="en-US" altLang="zh-CN" sz="1400" b="1" dirty="0" smtClean="0">
                          <a:solidFill>
                            <a:srgbClr val="336600"/>
                          </a:solidFill>
                        </a:rPr>
                        <a:t>46</a:t>
                      </a:r>
                      <a:endParaRPr lang="zh-CN" altLang="en-US" sz="1400" b="1" dirty="0">
                        <a:solidFill>
                          <a:srgbClr val="336600"/>
                        </a:solidFill>
                      </a:endParaRPr>
                    </a:p>
                  </a:txBody>
                  <a:tcPr>
                    <a:solidFill>
                      <a:schemeClr val="accent2">
                        <a:lumMod val="20000"/>
                        <a:lumOff val="80000"/>
                      </a:schemeClr>
                    </a:solidFill>
                  </a:tcPr>
                </a:tc>
                <a:tc>
                  <a:txBody>
                    <a:bodyPr/>
                    <a:lstStyle/>
                    <a:p>
                      <a:pPr algn="ctr"/>
                      <a:r>
                        <a:rPr lang="en-US" altLang="zh-CN" sz="1400" b="1" dirty="0" smtClean="0">
                          <a:solidFill>
                            <a:srgbClr val="336600"/>
                          </a:solidFill>
                        </a:rPr>
                        <a:t>4</a:t>
                      </a:r>
                      <a:endParaRPr lang="zh-CN" altLang="en-US" sz="1400" b="1" dirty="0">
                        <a:solidFill>
                          <a:srgbClr val="336600"/>
                        </a:solidFill>
                      </a:endParaRPr>
                    </a:p>
                  </a:txBody>
                  <a:tcPr>
                    <a:solidFill>
                      <a:schemeClr val="accent2">
                        <a:lumMod val="20000"/>
                        <a:lumOff val="80000"/>
                      </a:schemeClr>
                    </a:solidFill>
                  </a:tcPr>
                </a:tc>
                <a:tc>
                  <a:txBody>
                    <a:bodyPr/>
                    <a:lstStyle/>
                    <a:p>
                      <a:pPr algn="ctr"/>
                      <a:r>
                        <a:rPr lang="en-US" altLang="zh-CN" sz="1400" b="1" dirty="0" smtClean="0">
                          <a:solidFill>
                            <a:srgbClr val="336600"/>
                          </a:solidFill>
                        </a:rPr>
                        <a:t>5</a:t>
                      </a:r>
                      <a:endParaRPr lang="zh-CN" altLang="en-US" sz="1400" b="1" dirty="0">
                        <a:solidFill>
                          <a:srgbClr val="336600"/>
                        </a:solidFill>
                      </a:endParaRPr>
                    </a:p>
                  </a:txBody>
                  <a:tcPr>
                    <a:solidFill>
                      <a:schemeClr val="accent2">
                        <a:lumMod val="20000"/>
                        <a:lumOff val="80000"/>
                      </a:schemeClr>
                    </a:solidFill>
                  </a:tcPr>
                </a:tc>
                <a:tc>
                  <a:txBody>
                    <a:bodyPr/>
                    <a:lstStyle/>
                    <a:p>
                      <a:pPr algn="ctr"/>
                      <a:r>
                        <a:rPr lang="en-US" altLang="zh-CN" sz="1400" b="1" dirty="0" smtClean="0">
                          <a:solidFill>
                            <a:srgbClr val="336600"/>
                          </a:solidFill>
                        </a:rPr>
                        <a:t>25</a:t>
                      </a:r>
                      <a:endParaRPr lang="zh-CN" altLang="en-US" sz="1400" b="1" dirty="0">
                        <a:solidFill>
                          <a:srgbClr val="336600"/>
                        </a:solidFill>
                      </a:endParaRPr>
                    </a:p>
                  </a:txBody>
                  <a:tcPr>
                    <a:solidFill>
                      <a:schemeClr val="accent2">
                        <a:lumMod val="20000"/>
                        <a:lumOff val="80000"/>
                      </a:schemeClr>
                    </a:solidFill>
                  </a:tcPr>
                </a:tc>
                <a:tc>
                  <a:txBody>
                    <a:bodyPr/>
                    <a:lstStyle/>
                    <a:p>
                      <a:pPr algn="ctr"/>
                      <a:r>
                        <a:rPr lang="en-US" altLang="zh-CN" sz="1400" b="1" dirty="0" smtClean="0">
                          <a:solidFill>
                            <a:srgbClr val="336600"/>
                          </a:solidFill>
                        </a:rPr>
                        <a:t>5</a:t>
                      </a:r>
                      <a:endParaRPr lang="zh-CN" altLang="en-US" sz="1400" b="1" dirty="0">
                        <a:solidFill>
                          <a:srgbClr val="336600"/>
                        </a:solidFill>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400" b="1" kern="1200" dirty="0" smtClean="0">
                          <a:solidFill>
                            <a:srgbClr val="336600"/>
                          </a:solidFill>
                          <a:latin typeface="+mn-lt"/>
                          <a:ea typeface="+mn-ea"/>
                          <a:cs typeface="+mn-cs"/>
                        </a:rPr>
                        <a:t>Political/religious affiliations</a:t>
                      </a:r>
                      <a:endParaRPr lang="zh-CN" altLang="en-US" sz="1400" b="1" kern="1200" dirty="0" smtClean="0">
                        <a:solidFill>
                          <a:srgbClr val="336600"/>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400" b="1" kern="1200" dirty="0" smtClean="0">
                          <a:solidFill>
                            <a:srgbClr val="336600"/>
                          </a:solidFill>
                          <a:latin typeface="+mn-lt"/>
                          <a:ea typeface="+mn-ea"/>
                          <a:cs typeface="+mn-cs"/>
                        </a:rPr>
                        <a:t>7</a:t>
                      </a:r>
                      <a:endParaRPr lang="zh-CN" altLang="en-US" sz="14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336600"/>
                          </a:solidFill>
                          <a:latin typeface="+mn-lt"/>
                          <a:ea typeface="+mn-ea"/>
                          <a:cs typeface="+mn-cs"/>
                        </a:rPr>
                        <a:t>1</a:t>
                      </a:r>
                      <a:endParaRPr lang="zh-CN" altLang="en-US" sz="14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336600"/>
                          </a:solidFill>
                          <a:latin typeface="+mn-lt"/>
                          <a:ea typeface="+mn-ea"/>
                          <a:cs typeface="+mn-cs"/>
                        </a:rPr>
                        <a:t>0</a:t>
                      </a:r>
                      <a:endParaRPr lang="zh-CN" altLang="en-US" sz="14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336600"/>
                          </a:solidFill>
                          <a:latin typeface="+mn-lt"/>
                          <a:ea typeface="+mn-ea"/>
                          <a:cs typeface="+mn-cs"/>
                        </a:rPr>
                        <a:t>6</a:t>
                      </a:r>
                      <a:endParaRPr lang="zh-CN" altLang="en-US" sz="14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336600"/>
                          </a:solidFill>
                          <a:latin typeface="+mn-lt"/>
                          <a:ea typeface="+mn-ea"/>
                          <a:cs typeface="+mn-cs"/>
                        </a:rPr>
                        <a:t>3</a:t>
                      </a:r>
                      <a:endParaRPr lang="zh-CN" altLang="en-US" sz="1400" b="1" kern="1200" dirty="0" smtClean="0">
                        <a:solidFill>
                          <a:srgbClr val="336600"/>
                        </a:solidFill>
                        <a:latin typeface="+mn-lt"/>
                        <a:ea typeface="+mn-ea"/>
                        <a:cs typeface="+mn-cs"/>
                      </a:endParaRPr>
                    </a:p>
                  </a:txBody>
                  <a:tcPr>
                    <a:solidFill>
                      <a:schemeClr val="accent2">
                        <a:lumMod val="20000"/>
                        <a:lumOff val="80000"/>
                      </a:schemeClr>
                    </a:solidFill>
                  </a:tcPr>
                </a:tc>
              </a:tr>
              <a:tr h="246722">
                <a:tc>
                  <a:txBody>
                    <a:bodyPr/>
                    <a:lstStyle/>
                    <a:p>
                      <a:pPr marL="0" algn="ctr" defTabSz="914400" rtl="0" eaLnBrk="1" latinLnBrk="0" hangingPunct="1"/>
                      <a:r>
                        <a:rPr lang="en-US" altLang="zh-CN" sz="1400" b="1" kern="1200" dirty="0" smtClean="0">
                          <a:solidFill>
                            <a:srgbClr val="336600"/>
                          </a:solidFill>
                          <a:latin typeface="+mn-lt"/>
                          <a:ea typeface="+mn-ea"/>
                          <a:cs typeface="+mn-cs"/>
                        </a:rPr>
                        <a:t>Top members/employees</a:t>
                      </a:r>
                      <a:endParaRPr lang="zh-CN" altLang="en-US" sz="1400" b="1" kern="1200" dirty="0" smtClean="0">
                        <a:solidFill>
                          <a:srgbClr val="336600"/>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400" b="1" kern="1200" dirty="0" smtClean="0">
                          <a:solidFill>
                            <a:srgbClr val="336600"/>
                          </a:solidFill>
                          <a:latin typeface="+mn-lt"/>
                          <a:ea typeface="+mn-ea"/>
                          <a:cs typeface="+mn-cs"/>
                        </a:rPr>
                        <a:t>59</a:t>
                      </a:r>
                      <a:endParaRPr lang="zh-CN" altLang="en-US" sz="14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336600"/>
                          </a:solidFill>
                          <a:latin typeface="+mn-lt"/>
                          <a:ea typeface="+mn-ea"/>
                          <a:cs typeface="+mn-cs"/>
                        </a:rPr>
                        <a:t>1</a:t>
                      </a:r>
                      <a:endParaRPr lang="zh-CN" altLang="en-US" sz="14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336600"/>
                          </a:solidFill>
                          <a:latin typeface="+mn-lt"/>
                          <a:ea typeface="+mn-ea"/>
                          <a:cs typeface="+mn-cs"/>
                        </a:rPr>
                        <a:t>2</a:t>
                      </a:r>
                      <a:endParaRPr lang="zh-CN" altLang="en-US" sz="14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336600"/>
                          </a:solidFill>
                          <a:latin typeface="+mn-lt"/>
                          <a:ea typeface="+mn-ea"/>
                          <a:cs typeface="+mn-cs"/>
                        </a:rPr>
                        <a:t>20</a:t>
                      </a:r>
                      <a:endParaRPr lang="zh-CN" altLang="en-US" sz="14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336600"/>
                          </a:solidFill>
                          <a:latin typeface="+mn-lt"/>
                          <a:ea typeface="+mn-ea"/>
                          <a:cs typeface="+mn-cs"/>
                        </a:rPr>
                        <a:t>8</a:t>
                      </a:r>
                      <a:endParaRPr lang="zh-CN" altLang="en-US" sz="1400" b="1" kern="1200" dirty="0" smtClean="0">
                        <a:solidFill>
                          <a:srgbClr val="336600"/>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400" b="0" kern="1200" dirty="0" smtClean="0">
                          <a:solidFill>
                            <a:schemeClr val="bg2"/>
                          </a:solidFill>
                          <a:latin typeface="+mn-lt"/>
                          <a:ea typeface="+mn-ea"/>
                          <a:cs typeface="+mn-cs"/>
                        </a:rPr>
                        <a:t>Number</a:t>
                      </a:r>
                      <a:r>
                        <a:rPr lang="en-US" altLang="zh-CN" sz="1400" b="0" kern="1200" baseline="0" dirty="0" smtClean="0">
                          <a:solidFill>
                            <a:schemeClr val="bg2"/>
                          </a:solidFill>
                          <a:latin typeface="+mn-lt"/>
                          <a:ea typeface="+mn-ea"/>
                          <a:cs typeface="+mn-cs"/>
                        </a:rPr>
                        <a:t> </a:t>
                      </a:r>
                      <a:r>
                        <a:rPr lang="en-US" altLang="zh-CN" sz="1400" b="0" kern="1200" dirty="0" smtClean="0">
                          <a:solidFill>
                            <a:schemeClr val="bg2"/>
                          </a:solidFill>
                          <a:latin typeface="+mn-lt"/>
                          <a:ea typeface="+mn-ea"/>
                          <a:cs typeface="+mn-cs"/>
                        </a:rPr>
                        <a:t>of</a:t>
                      </a:r>
                      <a:r>
                        <a:rPr lang="en-US" altLang="zh-CN" sz="1400" b="0" kern="1200" baseline="0" dirty="0" smtClean="0">
                          <a:solidFill>
                            <a:schemeClr val="bg2"/>
                          </a:solidFill>
                          <a:latin typeface="+mn-lt"/>
                          <a:ea typeface="+mn-ea"/>
                          <a:cs typeface="+mn-cs"/>
                        </a:rPr>
                        <a:t> </a:t>
                      </a:r>
                      <a:r>
                        <a:rPr lang="en-US" altLang="zh-CN" sz="1400" b="0" kern="1200" dirty="0" smtClean="0">
                          <a:solidFill>
                            <a:schemeClr val="bg2"/>
                          </a:solidFill>
                          <a:latin typeface="+mn-lt"/>
                          <a:ea typeface="+mn-ea"/>
                          <a:cs typeface="+mn-cs"/>
                        </a:rPr>
                        <a:t>employees/members</a:t>
                      </a:r>
                      <a:endParaRPr lang="zh-CN" altLang="en-US" sz="1400" b="0" kern="1200" dirty="0" smtClean="0">
                        <a:solidFill>
                          <a:schemeClr val="bg2"/>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3</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0</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0</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0</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8</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400" b="0" kern="1200" dirty="0" smtClean="0">
                          <a:solidFill>
                            <a:schemeClr val="bg2"/>
                          </a:solidFill>
                          <a:latin typeface="+mn-lt"/>
                          <a:ea typeface="+mn-ea"/>
                          <a:cs typeface="+mn-cs"/>
                        </a:rPr>
                        <a:t>Members</a:t>
                      </a:r>
                      <a:endParaRPr lang="zh-CN" altLang="en-US" sz="1400" b="0" kern="1200" dirty="0" smtClean="0">
                        <a:solidFill>
                          <a:schemeClr val="bg2"/>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0</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0</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0</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0</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4</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400" b="0" kern="1200" dirty="0" smtClean="0">
                          <a:solidFill>
                            <a:schemeClr val="bg2"/>
                          </a:solidFill>
                          <a:latin typeface="+mn-lt"/>
                          <a:ea typeface="+mn-ea"/>
                          <a:cs typeface="+mn-cs"/>
                        </a:rPr>
                        <a:t>Member of</a:t>
                      </a:r>
                      <a:endParaRPr lang="zh-CN" altLang="en-US" sz="1400" b="0" kern="1200" dirty="0" smtClean="0">
                        <a:solidFill>
                          <a:schemeClr val="bg2"/>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0</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0</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0</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0</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7</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400" b="1" kern="1200" dirty="0" smtClean="0">
                          <a:solidFill>
                            <a:srgbClr val="FF0000"/>
                          </a:solidFill>
                          <a:latin typeface="+mn-lt"/>
                          <a:ea typeface="+mn-ea"/>
                          <a:cs typeface="+mn-cs"/>
                        </a:rPr>
                        <a:t>Subsidiaries</a:t>
                      </a:r>
                      <a:endParaRPr lang="zh-CN" altLang="en-US" sz="1400" b="1" kern="1200" dirty="0" smtClean="0">
                        <a:solidFill>
                          <a:srgbClr val="FF0000"/>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7</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0</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0</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3</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10</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400" b="0" kern="1200" dirty="0" smtClean="0">
                          <a:solidFill>
                            <a:schemeClr val="bg2"/>
                          </a:solidFill>
                          <a:latin typeface="+mn-lt"/>
                          <a:ea typeface="+mn-ea"/>
                          <a:cs typeface="+mn-cs"/>
                        </a:rPr>
                        <a:t>Parents</a:t>
                      </a:r>
                      <a:endParaRPr lang="zh-CN" altLang="en-US" sz="1400" b="0" kern="1200" dirty="0" smtClean="0">
                        <a:solidFill>
                          <a:schemeClr val="bg2"/>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4</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1</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0</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4</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4</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400" b="0" kern="1200" dirty="0" smtClean="0">
                          <a:solidFill>
                            <a:schemeClr val="bg2"/>
                          </a:solidFill>
                          <a:latin typeface="+mn-lt"/>
                          <a:ea typeface="+mn-ea"/>
                          <a:cs typeface="+mn-cs"/>
                        </a:rPr>
                        <a:t>Founded by</a:t>
                      </a:r>
                      <a:endParaRPr lang="zh-CN" altLang="en-US" sz="1400" b="0" kern="1200" dirty="0" smtClean="0">
                        <a:solidFill>
                          <a:schemeClr val="bg2"/>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5</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0</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0</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3</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5</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400" b="1" kern="1200" dirty="0" smtClean="0">
                          <a:solidFill>
                            <a:srgbClr val="FF0000"/>
                          </a:solidFill>
                          <a:latin typeface="+mn-lt"/>
                          <a:ea typeface="+mn-ea"/>
                          <a:cs typeface="+mn-cs"/>
                        </a:rPr>
                        <a:t>Founded</a:t>
                      </a:r>
                      <a:endParaRPr lang="zh-CN" altLang="en-US" sz="1400" b="1" kern="1200" dirty="0" smtClean="0">
                        <a:solidFill>
                          <a:srgbClr val="FF0000"/>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5</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0</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0</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1</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3</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400" b="1" kern="1200" dirty="0" smtClean="0">
                          <a:solidFill>
                            <a:srgbClr val="FF0000"/>
                          </a:solidFill>
                          <a:latin typeface="+mn-lt"/>
                          <a:ea typeface="+mn-ea"/>
                          <a:cs typeface="+mn-cs"/>
                        </a:rPr>
                        <a:t>Dissolved</a:t>
                      </a:r>
                      <a:endParaRPr lang="zh-CN" altLang="en-US" sz="1400" b="1" kern="1200" dirty="0" smtClean="0">
                        <a:solidFill>
                          <a:srgbClr val="FF0000"/>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1</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0</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0</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0</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2</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400" b="1" kern="1200" dirty="0" smtClean="0">
                          <a:solidFill>
                            <a:srgbClr val="FF0000"/>
                          </a:solidFill>
                          <a:latin typeface="+mn-lt"/>
                          <a:ea typeface="+mn-ea"/>
                          <a:cs typeface="+mn-cs"/>
                        </a:rPr>
                        <a:t>Country of headquarters</a:t>
                      </a:r>
                      <a:endParaRPr lang="zh-CN" altLang="en-US" sz="1400" b="1" kern="1200" dirty="0" smtClean="0">
                        <a:solidFill>
                          <a:srgbClr val="FF0000"/>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3</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0</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0</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1</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20</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r>
              <a:tr h="23793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kern="1200" dirty="0" smtClean="0">
                          <a:solidFill>
                            <a:schemeClr val="bg2"/>
                          </a:solidFill>
                          <a:latin typeface="+mn-lt"/>
                          <a:ea typeface="+mn-ea"/>
                          <a:cs typeface="+mn-cs"/>
                        </a:rPr>
                        <a:t>State or province of headquarters</a:t>
                      </a:r>
                      <a:endParaRPr lang="zh-CN" altLang="en-US" sz="1400" b="0" kern="1200" dirty="0" smtClean="0">
                        <a:solidFill>
                          <a:schemeClr val="bg2"/>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1</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1</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0</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7</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11</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r>
              <a:tr h="23793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kern="1200" dirty="0" smtClean="0">
                          <a:solidFill>
                            <a:schemeClr val="bg2"/>
                          </a:solidFill>
                          <a:latin typeface="+mn-lt"/>
                          <a:ea typeface="+mn-ea"/>
                          <a:cs typeface="+mn-cs"/>
                        </a:rPr>
                        <a:t>City</a:t>
                      </a:r>
                      <a:r>
                        <a:rPr lang="en-US" altLang="zh-CN" sz="1400" b="0" kern="1200" baseline="0" dirty="0" smtClean="0">
                          <a:solidFill>
                            <a:schemeClr val="bg2"/>
                          </a:solidFill>
                          <a:latin typeface="+mn-lt"/>
                          <a:ea typeface="+mn-ea"/>
                          <a:cs typeface="+mn-cs"/>
                        </a:rPr>
                        <a:t> </a:t>
                      </a:r>
                      <a:r>
                        <a:rPr lang="en-US" altLang="zh-CN" sz="1400" b="0" kern="1200" dirty="0" smtClean="0">
                          <a:solidFill>
                            <a:schemeClr val="bg2"/>
                          </a:solidFill>
                          <a:latin typeface="+mn-lt"/>
                          <a:ea typeface="+mn-ea"/>
                          <a:cs typeface="+mn-cs"/>
                        </a:rPr>
                        <a:t>of headquarters</a:t>
                      </a:r>
                      <a:endParaRPr lang="zh-CN" altLang="en-US" sz="1400" b="0" kern="1200" dirty="0" smtClean="0">
                        <a:solidFill>
                          <a:schemeClr val="bg2"/>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2</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0</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0</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3</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0" kern="1200" dirty="0" smtClean="0">
                          <a:solidFill>
                            <a:schemeClr val="bg2"/>
                          </a:solidFill>
                          <a:latin typeface="+mn-lt"/>
                          <a:ea typeface="+mn-ea"/>
                          <a:cs typeface="+mn-cs"/>
                        </a:rPr>
                        <a:t>10</a:t>
                      </a:r>
                      <a:endParaRPr lang="zh-CN" altLang="en-US" sz="1400" b="0" kern="1200" dirty="0" smtClean="0">
                        <a:solidFill>
                          <a:schemeClr val="bg2"/>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400" b="1" kern="1200" dirty="0" smtClean="0">
                          <a:solidFill>
                            <a:srgbClr val="336600"/>
                          </a:solidFill>
                          <a:latin typeface="+mn-lt"/>
                          <a:ea typeface="+mn-ea"/>
                          <a:cs typeface="+mn-cs"/>
                        </a:rPr>
                        <a:t>Shareholders</a:t>
                      </a:r>
                      <a:endParaRPr lang="zh-CN" altLang="en-US" sz="1400" b="1" kern="1200" dirty="0" smtClean="0">
                        <a:solidFill>
                          <a:srgbClr val="336600"/>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400" b="1" kern="1200" dirty="0" smtClean="0">
                          <a:solidFill>
                            <a:srgbClr val="336600"/>
                          </a:solidFill>
                          <a:latin typeface="+mn-lt"/>
                          <a:ea typeface="+mn-ea"/>
                          <a:cs typeface="+mn-cs"/>
                        </a:rPr>
                        <a:t>3</a:t>
                      </a:r>
                      <a:endParaRPr lang="zh-CN" altLang="en-US" sz="14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336600"/>
                          </a:solidFill>
                          <a:latin typeface="+mn-lt"/>
                          <a:ea typeface="+mn-ea"/>
                          <a:cs typeface="+mn-cs"/>
                        </a:rPr>
                        <a:t>0</a:t>
                      </a:r>
                      <a:endParaRPr lang="zh-CN" altLang="en-US" sz="14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336600"/>
                          </a:solidFill>
                          <a:latin typeface="+mn-lt"/>
                          <a:ea typeface="+mn-ea"/>
                          <a:cs typeface="+mn-cs"/>
                        </a:rPr>
                        <a:t>1</a:t>
                      </a:r>
                      <a:endParaRPr lang="zh-CN" altLang="en-US" sz="14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336600"/>
                          </a:solidFill>
                          <a:latin typeface="+mn-lt"/>
                          <a:ea typeface="+mn-ea"/>
                          <a:cs typeface="+mn-cs"/>
                        </a:rPr>
                        <a:t>8</a:t>
                      </a:r>
                      <a:endParaRPr lang="zh-CN" altLang="en-US" sz="1400" b="1" kern="1200" dirty="0" smtClean="0">
                        <a:solidFill>
                          <a:srgbClr val="3366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336600"/>
                          </a:solidFill>
                          <a:latin typeface="+mn-lt"/>
                          <a:ea typeface="+mn-ea"/>
                          <a:cs typeface="+mn-cs"/>
                        </a:rPr>
                        <a:t>0</a:t>
                      </a:r>
                      <a:endParaRPr lang="zh-CN" altLang="en-US" sz="1400" b="1" kern="1200" dirty="0" smtClean="0">
                        <a:solidFill>
                          <a:srgbClr val="336600"/>
                        </a:solidFill>
                        <a:latin typeface="+mn-lt"/>
                        <a:ea typeface="+mn-ea"/>
                        <a:cs typeface="+mn-cs"/>
                      </a:endParaRPr>
                    </a:p>
                  </a:txBody>
                  <a:tcPr>
                    <a:solidFill>
                      <a:schemeClr val="accent2">
                        <a:lumMod val="20000"/>
                        <a:lumOff val="80000"/>
                      </a:schemeClr>
                    </a:solidFill>
                  </a:tcPr>
                </a:tc>
              </a:tr>
              <a:tr h="237930">
                <a:tc>
                  <a:txBody>
                    <a:bodyPr/>
                    <a:lstStyle/>
                    <a:p>
                      <a:pPr marL="0" algn="ctr" defTabSz="914400" rtl="0" eaLnBrk="1" latinLnBrk="0" hangingPunct="1"/>
                      <a:r>
                        <a:rPr lang="en-US" altLang="zh-CN" sz="1400" b="1" kern="1200" dirty="0" smtClean="0">
                          <a:solidFill>
                            <a:srgbClr val="FF0000"/>
                          </a:solidFill>
                          <a:latin typeface="+mn-lt"/>
                          <a:ea typeface="+mn-ea"/>
                          <a:cs typeface="+mn-cs"/>
                        </a:rPr>
                        <a:t>Website</a:t>
                      </a:r>
                      <a:endParaRPr lang="zh-CN" altLang="en-US" sz="1400" b="1" kern="1200" dirty="0" smtClean="0">
                        <a:solidFill>
                          <a:srgbClr val="FF0000"/>
                        </a:solidFill>
                        <a:latin typeface="+mn-lt"/>
                        <a:ea typeface="+mn-ea"/>
                        <a:cs typeface="+mn-cs"/>
                      </a:endParaRPr>
                    </a:p>
                  </a:txBody>
                  <a:tcPr>
                    <a:solidFill>
                      <a:schemeClr val="accent5">
                        <a:lumMod val="60000"/>
                        <a:lumOff val="4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7</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0</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0</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1</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8</a:t>
                      </a:r>
                      <a:endParaRPr lang="zh-CN" altLang="en-US" sz="1400" b="1" kern="1200" dirty="0" smtClean="0">
                        <a:solidFill>
                          <a:srgbClr val="FF0000"/>
                        </a:solidFill>
                        <a:latin typeface="+mn-lt"/>
                        <a:ea typeface="+mn-ea"/>
                        <a:cs typeface="+mn-cs"/>
                      </a:endParaRPr>
                    </a:p>
                  </a:txBody>
                  <a:tcP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3" name="内容占位符 2"/>
          <p:cNvSpPr>
            <a:spLocks noGrp="1"/>
          </p:cNvSpPr>
          <p:nvPr>
            <p:ph idx="1"/>
          </p:nvPr>
        </p:nvSpPr>
        <p:spPr/>
        <p:txBody>
          <a:bodyPr/>
          <a:lstStyle/>
          <a:p>
            <a:pPr algn="just"/>
            <a:r>
              <a:rPr lang="en-US" altLang="zh-CN" dirty="0" smtClean="0"/>
              <a:t>In the slot filling task of KBP 2012, we designed an </a:t>
            </a:r>
            <a:r>
              <a:rPr lang="en-US" altLang="zh-CN" dirty="0" smtClean="0">
                <a:solidFill>
                  <a:srgbClr val="FF0000"/>
                </a:solidFill>
              </a:rPr>
              <a:t>enhanced pattern-matching system</a:t>
            </a:r>
            <a:r>
              <a:rPr lang="en-US" altLang="zh-CN" dirty="0" smtClean="0"/>
              <a:t> which consists of </a:t>
            </a:r>
            <a:r>
              <a:rPr lang="en-US" altLang="zh-CN" dirty="0" smtClean="0">
                <a:solidFill>
                  <a:srgbClr val="FF0000"/>
                </a:solidFill>
              </a:rPr>
              <a:t>preprocessing</a:t>
            </a:r>
            <a:r>
              <a:rPr lang="en-US" altLang="zh-CN" dirty="0" smtClean="0"/>
              <a:t>, </a:t>
            </a:r>
            <a:r>
              <a:rPr lang="en-US" altLang="zh-CN" dirty="0" smtClean="0">
                <a:solidFill>
                  <a:srgbClr val="FF0000"/>
                </a:solidFill>
              </a:rPr>
              <a:t>entity expansion</a:t>
            </a:r>
            <a:r>
              <a:rPr lang="en-US" altLang="zh-CN" dirty="0" smtClean="0"/>
              <a:t>, </a:t>
            </a:r>
            <a:r>
              <a:rPr lang="en-US" altLang="zh-CN" dirty="0" smtClean="0">
                <a:solidFill>
                  <a:srgbClr val="FF0000"/>
                </a:solidFill>
              </a:rPr>
              <a:t>pattern bootstrapping</a:t>
            </a:r>
            <a:r>
              <a:rPr lang="en-US" altLang="zh-CN" dirty="0" smtClean="0"/>
              <a:t> and </a:t>
            </a:r>
            <a:r>
              <a:rPr lang="en-US" altLang="zh-CN" dirty="0" smtClean="0">
                <a:solidFill>
                  <a:srgbClr val="FF0000"/>
                </a:solidFill>
              </a:rPr>
              <a:t>post-processing</a:t>
            </a:r>
            <a:r>
              <a:rPr lang="en-US" altLang="zh-CN" dirty="0" smtClean="0"/>
              <a:t>.</a:t>
            </a:r>
          </a:p>
          <a:p>
            <a:pPr algn="just"/>
            <a:r>
              <a:rPr lang="en-US" altLang="zh-CN" dirty="0" smtClean="0"/>
              <a:t>The precision and recall are relatively good for some specific slots.</a:t>
            </a:r>
          </a:p>
          <a:p>
            <a:pPr algn="just"/>
            <a:r>
              <a:rPr lang="en-US" altLang="zh-CN" dirty="0" smtClean="0"/>
              <a:t>It is urgent to improve the remaining slots.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Tips</a:t>
            </a:r>
            <a:endParaRPr lang="zh-CN" altLang="en-US" dirty="0"/>
          </a:p>
        </p:txBody>
      </p:sp>
      <p:sp>
        <p:nvSpPr>
          <p:cNvPr id="3" name="内容占位符 2"/>
          <p:cNvSpPr>
            <a:spLocks noGrp="1"/>
          </p:cNvSpPr>
          <p:nvPr>
            <p:ph idx="1"/>
          </p:nvPr>
        </p:nvSpPr>
        <p:spPr/>
        <p:txBody>
          <a:bodyPr/>
          <a:lstStyle/>
          <a:p>
            <a:r>
              <a:rPr lang="en-US" altLang="zh-CN" dirty="0" smtClean="0"/>
              <a:t>Adequate preparation</a:t>
            </a:r>
          </a:p>
          <a:p>
            <a:r>
              <a:rPr lang="en-US" altLang="zh-CN" dirty="0" smtClean="0"/>
              <a:t>A harmonious team</a:t>
            </a:r>
          </a:p>
          <a:p>
            <a:r>
              <a:rPr lang="en-US" altLang="zh-CN" dirty="0" smtClean="0"/>
              <a:t>Active and disciplined environment</a:t>
            </a:r>
          </a:p>
          <a:p>
            <a:r>
              <a:rPr lang="en-US" altLang="zh-CN" dirty="0" smtClean="0"/>
              <a:t>Be passionate, patient and hardworking</a:t>
            </a:r>
          </a:p>
          <a:p>
            <a:r>
              <a:rPr lang="en-US" altLang="zh-CN" dirty="0" smtClean="0"/>
              <a:t>……</a:t>
            </a:r>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dirty="0"/>
          </a:p>
        </p:txBody>
      </p:sp>
      <p:sp>
        <p:nvSpPr>
          <p:cNvPr id="4" name="矩形 3"/>
          <p:cNvSpPr/>
          <p:nvPr/>
        </p:nvSpPr>
        <p:spPr>
          <a:xfrm>
            <a:off x="2633009" y="2967335"/>
            <a:ext cx="3877986" cy="923330"/>
          </a:xfrm>
          <a:prstGeom prst="rect">
            <a:avLst/>
          </a:prstGeom>
          <a:noFill/>
        </p:spPr>
        <p:txBody>
          <a:bodyPr wrap="none" lIns="91440" tIns="45720" rIns="91440" bIns="45720">
            <a:spAutoFit/>
          </a:bodyPr>
          <a:lstStyle/>
          <a:p>
            <a:pPr algn="ctr"/>
            <a:r>
              <a:rPr lang="en-US" altLang="zh-CN"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Thank you!</a:t>
            </a:r>
            <a:endParaRPr lang="zh-CN" alt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smtClean="0"/>
              <a:t>Introduction: the framework</a:t>
            </a:r>
            <a:endParaRPr lang="zh-CN" altLang="en-US" sz="4000" dirty="0"/>
          </a:p>
        </p:txBody>
      </p:sp>
      <p:sp>
        <p:nvSpPr>
          <p:cNvPr id="8" name="圆角矩形 7"/>
          <p:cNvSpPr/>
          <p:nvPr/>
        </p:nvSpPr>
        <p:spPr bwMode="auto">
          <a:xfrm>
            <a:off x="4067944" y="1772816"/>
            <a:ext cx="1800200" cy="108012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1" fontAlgn="base" latinLnBrk="0" hangingPunct="1">
              <a:lnSpc>
                <a:spcPct val="90000"/>
              </a:lnSpc>
              <a:spcBef>
                <a:spcPct val="20000"/>
              </a:spcBef>
              <a:spcAft>
                <a:spcPct val="0"/>
              </a:spcAft>
              <a:buClr>
                <a:schemeClr val="tx2"/>
              </a:buClr>
              <a:buSzPct val="75000"/>
              <a:buFont typeface="Wingdings" pitchFamily="2" charset="2"/>
              <a:buChar char="n"/>
              <a:tabLst/>
            </a:pPr>
            <a:endParaRPr kumimoji="1" lang="zh-CN" alt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宋体" pitchFamily="2" charset="-122"/>
            </a:endParaRPr>
          </a:p>
        </p:txBody>
      </p:sp>
      <p:sp>
        <p:nvSpPr>
          <p:cNvPr id="14" name="内容占位符 13"/>
          <p:cNvSpPr>
            <a:spLocks noGrp="1"/>
          </p:cNvSpPr>
          <p:nvPr>
            <p:ph idx="1"/>
          </p:nvPr>
        </p:nvSpPr>
        <p:spPr/>
        <p:txBody>
          <a:bodyPr/>
          <a:lstStyle/>
          <a:p>
            <a:endParaRPr lang="zh-CN" altLang="en-US"/>
          </a:p>
        </p:txBody>
      </p:sp>
      <p:pic>
        <p:nvPicPr>
          <p:cNvPr id="7" name="Picture 4"/>
          <p:cNvPicPr>
            <a:picLocks noChangeAspect="1" noChangeArrowheads="1"/>
          </p:cNvPicPr>
          <p:nvPr/>
        </p:nvPicPr>
        <p:blipFill>
          <a:blip r:embed="rId3" cstate="print"/>
          <a:srcRect/>
          <a:stretch>
            <a:fillRect/>
          </a:stretch>
        </p:blipFill>
        <p:spPr bwMode="auto">
          <a:xfrm>
            <a:off x="467544" y="1268760"/>
            <a:ext cx="8403691" cy="4536504"/>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5796136" y="1916832"/>
            <a:ext cx="514350" cy="4381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smtClean="0"/>
              <a:t>Preprocessing</a:t>
            </a:r>
            <a:endParaRPr lang="zh-CN" altLang="en-US" sz="4000" dirty="0"/>
          </a:p>
        </p:txBody>
      </p:sp>
      <p:sp>
        <p:nvSpPr>
          <p:cNvPr id="3" name="内容占位符 2"/>
          <p:cNvSpPr>
            <a:spLocks noGrp="1"/>
          </p:cNvSpPr>
          <p:nvPr>
            <p:ph idx="1"/>
          </p:nvPr>
        </p:nvSpPr>
        <p:spPr/>
        <p:txBody>
          <a:bodyPr/>
          <a:lstStyle/>
          <a:p>
            <a:r>
              <a:rPr lang="en-US" altLang="zh-CN" dirty="0" smtClean="0"/>
              <a:t>NLP (the </a:t>
            </a:r>
            <a:r>
              <a:rPr lang="en-US" altLang="zh-CN" dirty="0" err="1" smtClean="0"/>
              <a:t>Standford</a:t>
            </a:r>
            <a:r>
              <a:rPr lang="en-US" altLang="zh-CN" dirty="0" smtClean="0"/>
              <a:t> </a:t>
            </a:r>
            <a:r>
              <a:rPr lang="en-US" altLang="zh-CN" dirty="0" err="1" smtClean="0"/>
              <a:t>CoreNLP</a:t>
            </a:r>
            <a:r>
              <a:rPr lang="en-US" altLang="zh-CN" dirty="0" smtClean="0"/>
              <a:t> toolkit)</a:t>
            </a:r>
          </a:p>
          <a:p>
            <a:pPr lvl="1"/>
            <a:r>
              <a:rPr lang="en-US" altLang="zh-CN" dirty="0" smtClean="0"/>
              <a:t>POS tagger</a:t>
            </a:r>
          </a:p>
          <a:p>
            <a:pPr lvl="1"/>
            <a:r>
              <a:rPr lang="en-US" altLang="zh-CN" dirty="0" smtClean="0"/>
              <a:t>NER</a:t>
            </a:r>
          </a:p>
          <a:p>
            <a:pPr lvl="1"/>
            <a:r>
              <a:rPr lang="en-US" altLang="zh-CN" dirty="0" smtClean="0"/>
              <a:t>Date and time expression recognition</a:t>
            </a:r>
          </a:p>
          <a:p>
            <a:pPr lvl="1"/>
            <a:r>
              <a:rPr lang="en-US" altLang="zh-CN" dirty="0" smtClean="0"/>
              <a:t>Dependency parser</a:t>
            </a:r>
          </a:p>
          <a:p>
            <a:pPr lvl="1"/>
            <a:r>
              <a:rPr lang="en-US" altLang="zh-CN" dirty="0" err="1" smtClean="0"/>
              <a:t>Coreference</a:t>
            </a:r>
            <a:r>
              <a:rPr lang="en-US" altLang="zh-CN" dirty="0" smtClean="0"/>
              <a:t> resolution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Preprocessing (cont’)</a:t>
            </a:r>
            <a:endParaRPr lang="zh-CN" altLang="en-US" dirty="0"/>
          </a:p>
        </p:txBody>
      </p:sp>
      <p:sp>
        <p:nvSpPr>
          <p:cNvPr id="3" name="内容占位符 2"/>
          <p:cNvSpPr>
            <a:spLocks noGrp="1"/>
          </p:cNvSpPr>
          <p:nvPr>
            <p:ph idx="1"/>
          </p:nvPr>
        </p:nvSpPr>
        <p:spPr>
          <a:ln>
            <a:noFill/>
          </a:ln>
        </p:spPr>
        <p:txBody>
          <a:bodyPr/>
          <a:lstStyle/>
          <a:p>
            <a:r>
              <a:rPr lang="en-US" altLang="zh-CN" dirty="0" smtClean="0"/>
              <a:t>Example:</a:t>
            </a:r>
          </a:p>
          <a:p>
            <a:pPr>
              <a:buNone/>
            </a:pPr>
            <a:r>
              <a:rPr lang="en-US" altLang="zh-CN" sz="2400" i="1" dirty="0" smtClean="0"/>
              <a:t>     </a:t>
            </a:r>
            <a:r>
              <a:rPr lang="en-US" altLang="zh-CN" i="1" dirty="0" smtClean="0"/>
              <a:t>Takeshi Watanabe, the first president of the ADB, died in his native Japan. </a:t>
            </a:r>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r>
              <a:rPr lang="en-US" altLang="zh-CN" dirty="0" smtClean="0"/>
              <a:t>The categorizations of slots</a:t>
            </a:r>
            <a:endParaRPr lang="zh-CN" altLang="en-US" dirty="0" smtClean="0"/>
          </a:p>
          <a:p>
            <a:endParaRPr lang="zh-CN" altLang="en-US" dirty="0"/>
          </a:p>
        </p:txBody>
      </p:sp>
      <p:pic>
        <p:nvPicPr>
          <p:cNvPr id="5" name="Picture 3"/>
          <p:cNvPicPr>
            <a:picLocks noChangeAspect="1" noChangeArrowheads="1"/>
          </p:cNvPicPr>
          <p:nvPr/>
        </p:nvPicPr>
        <p:blipFill>
          <a:blip r:embed="rId3" cstate="print"/>
          <a:srcRect/>
          <a:stretch>
            <a:fillRect/>
          </a:stretch>
        </p:blipFill>
        <p:spPr bwMode="auto">
          <a:xfrm>
            <a:off x="827584" y="3140968"/>
            <a:ext cx="7838283" cy="19452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6"/>
          <p:cNvGraphicFramePr>
            <a:graphicFrameLocks noGrp="1"/>
          </p:cNvGraphicFramePr>
          <p:nvPr>
            <p:ph idx="1"/>
          </p:nvPr>
        </p:nvGraphicFramePr>
        <p:xfrm>
          <a:off x="323528" y="332656"/>
          <a:ext cx="8640960" cy="5681758"/>
        </p:xfrm>
        <a:graphic>
          <a:graphicData uri="http://schemas.openxmlformats.org/drawingml/2006/table">
            <a:tbl>
              <a:tblPr firstRow="1" bandRow="1">
                <a:tableStyleId>{5C22544A-7EE6-4342-B048-85BDC9FD1C3A}</a:tableStyleId>
              </a:tblPr>
              <a:tblGrid>
                <a:gridCol w="1171656"/>
                <a:gridCol w="3148824"/>
                <a:gridCol w="1171656"/>
                <a:gridCol w="3148824"/>
              </a:tblGrid>
              <a:tr h="351162">
                <a:tc gridSpan="2">
                  <a:txBody>
                    <a:bodyPr/>
                    <a:lstStyle/>
                    <a:p>
                      <a:pPr algn="ctr"/>
                      <a:r>
                        <a:rPr lang="en-US" altLang="zh-CN" dirty="0" smtClean="0">
                          <a:solidFill>
                            <a:schemeClr val="bg2"/>
                          </a:solidFill>
                        </a:rPr>
                        <a:t>PER</a:t>
                      </a:r>
                      <a:endParaRPr lang="zh-CN" altLang="en-US" dirty="0">
                        <a:solidFill>
                          <a:schemeClr val="bg2"/>
                        </a:solidFill>
                      </a:endParaRPr>
                    </a:p>
                  </a:txBody>
                  <a:tcPr/>
                </a:tc>
                <a:tc hMerge="1">
                  <a:txBody>
                    <a:bodyPr/>
                    <a:lstStyle/>
                    <a:p>
                      <a:endParaRPr lang="zh-CN" altLang="en-US" dirty="0"/>
                    </a:p>
                  </a:txBody>
                  <a:tcPr/>
                </a:tc>
                <a:tc gridSpan="2">
                  <a:txBody>
                    <a:bodyPr/>
                    <a:lstStyle/>
                    <a:p>
                      <a:pPr algn="ctr"/>
                      <a:r>
                        <a:rPr lang="en-US" altLang="zh-CN" dirty="0" smtClean="0">
                          <a:solidFill>
                            <a:schemeClr val="bg2"/>
                          </a:solidFill>
                        </a:rPr>
                        <a:t>ORG</a:t>
                      </a:r>
                      <a:endParaRPr lang="zh-CN" altLang="en-US" dirty="0">
                        <a:solidFill>
                          <a:schemeClr val="bg2"/>
                        </a:solidFill>
                      </a:endParaRPr>
                    </a:p>
                  </a:txBody>
                  <a:tcPr/>
                </a:tc>
                <a:tc hMerge="1">
                  <a:txBody>
                    <a:bodyPr/>
                    <a:lstStyle/>
                    <a:p>
                      <a:pPr algn="ctr"/>
                      <a:endParaRPr lang="zh-CN" altLang="en-US" dirty="0"/>
                    </a:p>
                  </a:txBody>
                  <a:tcPr/>
                </a:tc>
              </a:tr>
              <a:tr h="351162">
                <a:tc>
                  <a:txBody>
                    <a:bodyPr/>
                    <a:lstStyle/>
                    <a:p>
                      <a:pPr algn="ctr"/>
                      <a:r>
                        <a:rPr lang="en-US" altLang="zh-CN" b="1" dirty="0" smtClean="0"/>
                        <a:t>Domain</a:t>
                      </a:r>
                      <a:endParaRPr lang="zh-CN" altLang="en-US" b="1" dirty="0"/>
                    </a:p>
                  </a:txBody>
                  <a:tcPr>
                    <a:solidFill>
                      <a:schemeClr val="accent6">
                        <a:lumMod val="40000"/>
                        <a:lumOff val="60000"/>
                      </a:schemeClr>
                    </a:solidFill>
                  </a:tcPr>
                </a:tc>
                <a:tc>
                  <a:txBody>
                    <a:bodyPr/>
                    <a:lstStyle/>
                    <a:p>
                      <a:pPr algn="ctr"/>
                      <a:r>
                        <a:rPr lang="en-US" altLang="zh-CN" b="1" dirty="0" smtClean="0"/>
                        <a:t>Slots</a:t>
                      </a:r>
                      <a:endParaRPr lang="zh-CN" altLang="en-US" b="1" dirty="0"/>
                    </a:p>
                  </a:txBody>
                  <a:tcPr>
                    <a:solidFill>
                      <a:schemeClr val="accent5">
                        <a:lumMod val="60000"/>
                        <a:lumOff val="40000"/>
                      </a:schemeClr>
                    </a:solidFill>
                  </a:tcPr>
                </a:tc>
                <a:tc>
                  <a:txBody>
                    <a:bodyPr/>
                    <a:lstStyle/>
                    <a:p>
                      <a:pPr algn="ctr"/>
                      <a:r>
                        <a:rPr lang="en-US" altLang="zh-CN" b="1" dirty="0" smtClean="0"/>
                        <a:t>Domain</a:t>
                      </a:r>
                      <a:endParaRPr lang="zh-CN" altLang="en-US" b="1" dirty="0"/>
                    </a:p>
                  </a:txBody>
                  <a:tcPr>
                    <a:solidFill>
                      <a:schemeClr val="accent6">
                        <a:lumMod val="40000"/>
                        <a:lumOff val="60000"/>
                      </a:schemeClr>
                    </a:solidFill>
                  </a:tcPr>
                </a:tc>
                <a:tc>
                  <a:txBody>
                    <a:bodyPr/>
                    <a:lstStyle/>
                    <a:p>
                      <a:pPr algn="ctr"/>
                      <a:r>
                        <a:rPr lang="en-US" altLang="zh-CN" b="1" dirty="0" smtClean="0"/>
                        <a:t>Slots</a:t>
                      </a:r>
                      <a:endParaRPr lang="zh-CN" altLang="en-US" b="1" dirty="0"/>
                    </a:p>
                  </a:txBody>
                  <a:tcPr>
                    <a:solidFill>
                      <a:schemeClr val="accent5">
                        <a:lumMod val="60000"/>
                        <a:lumOff val="40000"/>
                      </a:schemeClr>
                    </a:solidFill>
                  </a:tcPr>
                </a:tc>
              </a:tr>
              <a:tr h="877906">
                <a:tc>
                  <a:txBody>
                    <a:bodyPr/>
                    <a:lstStyle/>
                    <a:p>
                      <a:pPr algn="ctr"/>
                      <a:endParaRPr lang="en-US" altLang="zh-CN" dirty="0" smtClean="0"/>
                    </a:p>
                    <a:p>
                      <a:pPr algn="ctr"/>
                      <a:r>
                        <a:rPr lang="en-US" altLang="zh-CN" dirty="0" smtClean="0"/>
                        <a:t>PER</a:t>
                      </a:r>
                      <a:endParaRPr lang="zh-CN" altLang="en-US" dirty="0"/>
                    </a:p>
                  </a:txBody>
                  <a:tcPr>
                    <a:solidFill>
                      <a:schemeClr val="accent6">
                        <a:lumMod val="40000"/>
                        <a:lumOff val="60000"/>
                      </a:schemeClr>
                    </a:solidFill>
                  </a:tcPr>
                </a:tc>
                <a:tc>
                  <a:txBody>
                    <a:bodyPr/>
                    <a:lstStyle/>
                    <a:p>
                      <a:pPr algn="ctr"/>
                      <a:r>
                        <a:rPr lang="en-US" altLang="zh-CN" sz="1800" kern="1200" dirty="0" err="1" smtClean="0">
                          <a:solidFill>
                            <a:schemeClr val="dk1"/>
                          </a:solidFill>
                          <a:latin typeface="+mn-lt"/>
                          <a:ea typeface="+mn-ea"/>
                          <a:cs typeface="+mn-cs"/>
                        </a:rPr>
                        <a:t>alternate_names</a:t>
                      </a:r>
                      <a:r>
                        <a:rPr lang="en-US" altLang="zh-CN" sz="1800" kern="1200" dirty="0" smtClean="0">
                          <a:solidFill>
                            <a:schemeClr val="dk1"/>
                          </a:solidFill>
                          <a:latin typeface="+mn-lt"/>
                          <a:ea typeface="+mn-ea"/>
                          <a:cs typeface="+mn-cs"/>
                        </a:rPr>
                        <a:t>; spouses; children; parents; siblings; </a:t>
                      </a:r>
                      <a:r>
                        <a:rPr lang="en-US" altLang="zh-CN" sz="1800" kern="1200" dirty="0" err="1" smtClean="0">
                          <a:solidFill>
                            <a:schemeClr val="dk1"/>
                          </a:solidFill>
                          <a:latin typeface="+mn-lt"/>
                          <a:ea typeface="+mn-ea"/>
                          <a:cs typeface="+mn-cs"/>
                        </a:rPr>
                        <a:t>other_family</a:t>
                      </a:r>
                      <a:endParaRPr lang="zh-CN" altLang="en-US" dirty="0"/>
                    </a:p>
                  </a:txBody>
                  <a:tcPr>
                    <a:solidFill>
                      <a:schemeClr val="accent5">
                        <a:lumMod val="60000"/>
                        <a:lumOff val="40000"/>
                      </a:schemeClr>
                    </a:solidFill>
                  </a:tcPr>
                </a:tc>
                <a:tc>
                  <a:txBody>
                    <a:bodyPr/>
                    <a:lstStyle/>
                    <a:p>
                      <a:pPr algn="ctr"/>
                      <a:endParaRPr lang="en-US" altLang="zh-CN" dirty="0" smtClean="0"/>
                    </a:p>
                    <a:p>
                      <a:pPr algn="ctr"/>
                      <a:r>
                        <a:rPr lang="en-US" altLang="zh-CN" dirty="0" smtClean="0"/>
                        <a:t>PER</a:t>
                      </a:r>
                      <a:endParaRPr lang="zh-CN" altLang="en-US" dirty="0"/>
                    </a:p>
                  </a:txBody>
                  <a:tcPr>
                    <a:solidFill>
                      <a:schemeClr val="accent6">
                        <a:lumMod val="40000"/>
                        <a:lumOff val="60000"/>
                      </a:schemeClr>
                    </a:solidFill>
                  </a:tcPr>
                </a:tc>
                <a:tc>
                  <a:txBody>
                    <a:bodyPr/>
                    <a:lstStyle/>
                    <a:p>
                      <a:pPr algn="ctr"/>
                      <a:r>
                        <a:rPr lang="en-US" altLang="zh-CN" sz="1800" kern="1200" dirty="0" err="1" smtClean="0">
                          <a:solidFill>
                            <a:schemeClr val="dk1"/>
                          </a:solidFill>
                          <a:latin typeface="+mn-lt"/>
                          <a:ea typeface="+mn-ea"/>
                          <a:cs typeface="+mn-cs"/>
                        </a:rPr>
                        <a:t>alternate_names</a:t>
                      </a:r>
                      <a:r>
                        <a:rPr lang="en-US" altLang="zh-CN" sz="1800" kern="1200" dirty="0" smtClean="0">
                          <a:solidFill>
                            <a:schemeClr val="dk1"/>
                          </a:solidFill>
                          <a:latin typeface="+mn-lt"/>
                          <a:ea typeface="+mn-ea"/>
                          <a:cs typeface="+mn-cs"/>
                        </a:rPr>
                        <a:t>; members; shareholders; </a:t>
                      </a:r>
                      <a:r>
                        <a:rPr lang="en-US" altLang="zh-CN" sz="1800" kern="1200" dirty="0" err="1" smtClean="0">
                          <a:solidFill>
                            <a:schemeClr val="dk1"/>
                          </a:solidFill>
                          <a:latin typeface="+mn-lt"/>
                          <a:ea typeface="+mn-ea"/>
                          <a:cs typeface="+mn-cs"/>
                        </a:rPr>
                        <a:t>founded_by</a:t>
                      </a:r>
                      <a:r>
                        <a:rPr lang="en-US" altLang="zh-CN" sz="1800" kern="1200" dirty="0" smtClean="0">
                          <a:solidFill>
                            <a:schemeClr val="dk1"/>
                          </a:solidFill>
                          <a:latin typeface="+mn-lt"/>
                          <a:ea typeface="+mn-ea"/>
                          <a:cs typeface="+mn-cs"/>
                        </a:rPr>
                        <a:t>; </a:t>
                      </a:r>
                      <a:r>
                        <a:rPr lang="en-US" altLang="zh-CN" sz="1800" kern="1200" dirty="0" err="1" smtClean="0">
                          <a:solidFill>
                            <a:schemeClr val="dk1"/>
                          </a:solidFill>
                          <a:latin typeface="+mn-lt"/>
                          <a:ea typeface="+mn-ea"/>
                          <a:cs typeface="+mn-cs"/>
                        </a:rPr>
                        <a:t>top_members</a:t>
                      </a:r>
                      <a:r>
                        <a:rPr lang="en-US" altLang="zh-CN" sz="1800" kern="1200" dirty="0" smtClean="0">
                          <a:solidFill>
                            <a:schemeClr val="dk1"/>
                          </a:solidFill>
                          <a:latin typeface="+mn-lt"/>
                          <a:ea typeface="+mn-ea"/>
                          <a:cs typeface="+mn-cs"/>
                        </a:rPr>
                        <a:t>/</a:t>
                      </a:r>
                      <a:r>
                        <a:rPr lang="en-US" altLang="zh-CN" sz="1800" kern="1200" dirty="0" err="1" smtClean="0">
                          <a:solidFill>
                            <a:schemeClr val="dk1"/>
                          </a:solidFill>
                          <a:latin typeface="+mn-lt"/>
                          <a:ea typeface="+mn-ea"/>
                          <a:cs typeface="+mn-cs"/>
                        </a:rPr>
                        <a:t>emplyees</a:t>
                      </a:r>
                      <a:endParaRPr lang="zh-CN" altLang="en-US" dirty="0"/>
                    </a:p>
                  </a:txBody>
                  <a:tcPr>
                    <a:solidFill>
                      <a:schemeClr val="accent5">
                        <a:lumMod val="60000"/>
                        <a:lumOff val="40000"/>
                      </a:schemeClr>
                    </a:solidFill>
                  </a:tcPr>
                </a:tc>
              </a:tr>
              <a:tr h="486936">
                <a:tc>
                  <a:txBody>
                    <a:bodyPr/>
                    <a:lstStyle/>
                    <a:p>
                      <a:pPr algn="ctr"/>
                      <a:r>
                        <a:rPr lang="en-US" altLang="zh-CN" dirty="0" smtClean="0"/>
                        <a:t>ORG</a:t>
                      </a:r>
                      <a:endParaRPr lang="zh-CN" altLang="en-US" dirty="0"/>
                    </a:p>
                  </a:txBody>
                  <a:tcPr>
                    <a:solidFill>
                      <a:schemeClr val="accent6">
                        <a:lumMod val="40000"/>
                        <a:lumOff val="60000"/>
                      </a:schemeClr>
                    </a:solidFill>
                  </a:tcPr>
                </a:tc>
                <a:tc>
                  <a:txBody>
                    <a:bodyPr/>
                    <a:lstStyle/>
                    <a:p>
                      <a:pPr algn="ctr"/>
                      <a:r>
                        <a:rPr lang="en-US" altLang="zh-CN" sz="1800" kern="1200" dirty="0" err="1" smtClean="0">
                          <a:solidFill>
                            <a:schemeClr val="dk1"/>
                          </a:solidFill>
                          <a:latin typeface="+mn-lt"/>
                          <a:ea typeface="+mn-ea"/>
                          <a:cs typeface="+mn-cs"/>
                        </a:rPr>
                        <a:t>member_of</a:t>
                      </a:r>
                      <a:r>
                        <a:rPr lang="en-US" altLang="zh-CN" sz="1800" kern="1200" dirty="0" smtClean="0">
                          <a:solidFill>
                            <a:schemeClr val="dk1"/>
                          </a:solidFill>
                          <a:latin typeface="+mn-lt"/>
                          <a:ea typeface="+mn-ea"/>
                          <a:cs typeface="+mn-cs"/>
                        </a:rPr>
                        <a:t>; </a:t>
                      </a:r>
                      <a:r>
                        <a:rPr lang="en-US" altLang="zh-CN" sz="1800" kern="1200" dirty="0" err="1" smtClean="0">
                          <a:solidFill>
                            <a:schemeClr val="dk1"/>
                          </a:solidFill>
                          <a:latin typeface="+mn-lt"/>
                          <a:ea typeface="+mn-ea"/>
                          <a:cs typeface="+mn-cs"/>
                        </a:rPr>
                        <a:t>employee_of</a:t>
                      </a:r>
                      <a:endParaRPr lang="zh-CN" altLang="en-US" dirty="0"/>
                    </a:p>
                  </a:txBody>
                  <a:tcPr>
                    <a:solidFill>
                      <a:schemeClr val="accent5">
                        <a:lumMod val="60000"/>
                        <a:lumOff val="40000"/>
                      </a:schemeClr>
                    </a:solidFill>
                  </a:tcPr>
                </a:tc>
                <a:tc rowSpan="2">
                  <a:txBody>
                    <a:bodyPr/>
                    <a:lstStyle/>
                    <a:p>
                      <a:pPr algn="ctr"/>
                      <a:endParaRPr lang="en-US" altLang="zh-CN" dirty="0" smtClean="0"/>
                    </a:p>
                    <a:p>
                      <a:pPr algn="ctr"/>
                      <a:endParaRPr lang="en-US" altLang="zh-CN" dirty="0" smtClean="0"/>
                    </a:p>
                    <a:p>
                      <a:pPr algn="ctr"/>
                      <a:r>
                        <a:rPr lang="en-US" altLang="zh-CN" dirty="0" smtClean="0"/>
                        <a:t>ORG</a:t>
                      </a:r>
                      <a:endParaRPr lang="zh-CN" altLang="en-US" dirty="0"/>
                    </a:p>
                  </a:txBody>
                  <a:tcPr>
                    <a:solidFill>
                      <a:schemeClr val="accent6">
                        <a:lumMod val="40000"/>
                        <a:lumOff val="60000"/>
                      </a:schemeClr>
                    </a:solidFill>
                  </a:tcPr>
                </a:tc>
                <a:tc rowSpan="2">
                  <a:txBody>
                    <a:bodyPr/>
                    <a:lstStyle/>
                    <a:p>
                      <a:pPr algn="ctr"/>
                      <a:r>
                        <a:rPr lang="en-US" altLang="zh-CN" sz="1800" kern="1200" dirty="0" smtClean="0">
                          <a:solidFill>
                            <a:schemeClr val="dk1"/>
                          </a:solidFill>
                          <a:latin typeface="+mn-lt"/>
                          <a:ea typeface="+mn-ea"/>
                          <a:cs typeface="+mn-cs"/>
                        </a:rPr>
                        <a:t>parents; members; </a:t>
                      </a:r>
                      <a:r>
                        <a:rPr lang="en-US" altLang="zh-CN" sz="1800" kern="1200" dirty="0" err="1" smtClean="0">
                          <a:solidFill>
                            <a:schemeClr val="dk1"/>
                          </a:solidFill>
                          <a:latin typeface="+mn-lt"/>
                          <a:ea typeface="+mn-ea"/>
                          <a:cs typeface="+mn-cs"/>
                        </a:rPr>
                        <a:t>member_of</a:t>
                      </a:r>
                      <a:r>
                        <a:rPr lang="en-US" altLang="zh-CN" sz="1800" kern="1200" dirty="0" smtClean="0">
                          <a:solidFill>
                            <a:schemeClr val="dk1"/>
                          </a:solidFill>
                          <a:latin typeface="+mn-lt"/>
                          <a:ea typeface="+mn-ea"/>
                          <a:cs typeface="+mn-cs"/>
                        </a:rPr>
                        <a:t>; shareholders; subsidiaries</a:t>
                      </a:r>
                      <a:endParaRPr lang="zh-CN" altLang="en-US" dirty="0"/>
                    </a:p>
                  </a:txBody>
                  <a:tcPr>
                    <a:solidFill>
                      <a:schemeClr val="accent5">
                        <a:lumMod val="60000"/>
                        <a:lumOff val="40000"/>
                      </a:schemeClr>
                    </a:solidFill>
                  </a:tcPr>
                </a:tc>
              </a:tr>
              <a:tr h="576064">
                <a:tc>
                  <a:txBody>
                    <a:bodyPr/>
                    <a:lstStyle/>
                    <a:p>
                      <a:pPr algn="ctr"/>
                      <a:r>
                        <a:rPr lang="en-US" altLang="zh-CN" dirty="0" smtClean="0"/>
                        <a:t>LOC</a:t>
                      </a:r>
                      <a:endParaRPr lang="zh-CN" altLang="en-US" dirty="0"/>
                    </a:p>
                  </a:txBody>
                  <a:tcPr>
                    <a:solidFill>
                      <a:schemeClr val="accent6">
                        <a:lumMod val="40000"/>
                        <a:lumOff val="60000"/>
                      </a:schemeClr>
                    </a:solidFill>
                  </a:tcPr>
                </a:tc>
                <a:tc>
                  <a:txBody>
                    <a:bodyPr/>
                    <a:lstStyle/>
                    <a:p>
                      <a:pPr algn="just" latinLnBrk="1">
                        <a:spcAft>
                          <a:spcPts val="0"/>
                        </a:spcAft>
                      </a:pPr>
                      <a:r>
                        <a:rPr lang="en-US" altLang="zh-CN" sz="1800" kern="1200" dirty="0" smtClean="0">
                          <a:solidFill>
                            <a:schemeClr val="dk1"/>
                          </a:solidFill>
                          <a:latin typeface="+mn-lt"/>
                          <a:ea typeface="+mn-ea"/>
                          <a:cs typeface="+mn-cs"/>
                        </a:rPr>
                        <a:t>country/state/</a:t>
                      </a:r>
                      <a:r>
                        <a:rPr lang="en-US" altLang="zh-CN" sz="1800" kern="1200" dirty="0" err="1" smtClean="0">
                          <a:solidFill>
                            <a:schemeClr val="dk1"/>
                          </a:solidFill>
                          <a:latin typeface="+mn-lt"/>
                          <a:ea typeface="+mn-ea"/>
                          <a:cs typeface="+mn-cs"/>
                        </a:rPr>
                        <a:t>city_of_birth</a:t>
                      </a:r>
                      <a:r>
                        <a:rPr lang="en-US" altLang="zh-CN" sz="1800" kern="1200" dirty="0" smtClean="0">
                          <a:solidFill>
                            <a:schemeClr val="dk1"/>
                          </a:solidFill>
                          <a:latin typeface="+mn-lt"/>
                          <a:ea typeface="+mn-ea"/>
                          <a:cs typeface="+mn-cs"/>
                        </a:rPr>
                        <a:t>/death/residence</a:t>
                      </a:r>
                      <a:endParaRPr lang="zh-CN" altLang="zh-CN" sz="1800" kern="1200" dirty="0" smtClean="0">
                        <a:solidFill>
                          <a:schemeClr val="dk1"/>
                        </a:solidFill>
                        <a:latin typeface="+mn-lt"/>
                        <a:ea typeface="+mn-ea"/>
                        <a:cs typeface="+mn-cs"/>
                      </a:endParaRPr>
                    </a:p>
                  </a:txBody>
                  <a:tcPr marL="68580" marR="68580" marT="0" marB="0">
                    <a:solidFill>
                      <a:schemeClr val="accent5">
                        <a:lumMod val="60000"/>
                        <a:lumOff val="40000"/>
                      </a:schemeClr>
                    </a:solidFill>
                  </a:tcPr>
                </a:tc>
                <a:tc vMerge="1">
                  <a:txBody>
                    <a:bodyPr/>
                    <a:lstStyle/>
                    <a:p>
                      <a:endParaRPr lang="zh-CN" altLang="en-US" dirty="0"/>
                    </a:p>
                  </a:txBody>
                  <a:tcPr>
                    <a:solidFill>
                      <a:schemeClr val="accent6">
                        <a:lumMod val="40000"/>
                        <a:lumOff val="60000"/>
                      </a:schemeClr>
                    </a:solidFill>
                  </a:tcPr>
                </a:tc>
                <a:tc vMerge="1">
                  <a:txBody>
                    <a:bodyPr/>
                    <a:lstStyle/>
                    <a:p>
                      <a:endParaRPr lang="zh-CN" altLang="en-US" dirty="0"/>
                    </a:p>
                  </a:txBody>
                  <a:tcPr/>
                </a:tc>
              </a:tr>
              <a:tr h="351162">
                <a:tc>
                  <a:txBody>
                    <a:bodyPr/>
                    <a:lstStyle/>
                    <a:p>
                      <a:pPr algn="ctr"/>
                      <a:r>
                        <a:rPr lang="en-US" altLang="zh-CN" dirty="0" smtClean="0"/>
                        <a:t>DATE</a:t>
                      </a:r>
                      <a:endParaRPr lang="zh-CN" altLang="en-US" dirty="0"/>
                    </a:p>
                  </a:txBody>
                  <a:tcPr>
                    <a:solidFill>
                      <a:schemeClr val="accent6">
                        <a:lumMod val="40000"/>
                        <a:lumOff val="60000"/>
                      </a:schemeClr>
                    </a:solidFill>
                  </a:tcPr>
                </a:tc>
                <a:tc>
                  <a:txBody>
                    <a:bodyPr/>
                    <a:lstStyle/>
                    <a:p>
                      <a:pPr algn="ctr"/>
                      <a:r>
                        <a:rPr lang="en-US" altLang="zh-CN" sz="1800" kern="1200" dirty="0" err="1" smtClean="0">
                          <a:solidFill>
                            <a:schemeClr val="dk1"/>
                          </a:solidFill>
                          <a:latin typeface="+mn-lt"/>
                          <a:ea typeface="+mn-ea"/>
                          <a:cs typeface="+mn-cs"/>
                        </a:rPr>
                        <a:t>date_of_birth</a:t>
                      </a:r>
                      <a:r>
                        <a:rPr lang="en-US" altLang="zh-CN" sz="1800" kern="1200" dirty="0" smtClean="0">
                          <a:solidFill>
                            <a:schemeClr val="dk1"/>
                          </a:solidFill>
                          <a:latin typeface="+mn-lt"/>
                          <a:ea typeface="+mn-ea"/>
                          <a:cs typeface="+mn-cs"/>
                        </a:rPr>
                        <a:t>/death</a:t>
                      </a:r>
                      <a:endParaRPr lang="zh-CN" altLang="en-US" dirty="0"/>
                    </a:p>
                  </a:txBody>
                  <a:tcPr>
                    <a:solidFill>
                      <a:schemeClr val="accent5">
                        <a:lumMod val="60000"/>
                        <a:lumOff val="40000"/>
                      </a:schemeClr>
                    </a:solidFill>
                  </a:tcPr>
                </a:tc>
                <a:tc rowSpan="3">
                  <a:txBody>
                    <a:bodyPr/>
                    <a:lstStyle/>
                    <a:p>
                      <a:pPr algn="ctr"/>
                      <a:endParaRPr lang="en-US" altLang="zh-CN" dirty="0" smtClean="0"/>
                    </a:p>
                    <a:p>
                      <a:pPr algn="ctr"/>
                      <a:r>
                        <a:rPr lang="en-US" altLang="zh-CN" dirty="0" smtClean="0"/>
                        <a:t>LOC</a:t>
                      </a:r>
                      <a:endParaRPr lang="zh-CN" altLang="en-US" dirty="0"/>
                    </a:p>
                  </a:txBody>
                  <a:tcPr>
                    <a:solidFill>
                      <a:schemeClr val="accent6">
                        <a:lumMod val="40000"/>
                        <a:lumOff val="60000"/>
                      </a:schemeClr>
                    </a:solidFill>
                  </a:tcPr>
                </a:tc>
                <a:tc rowSpan="3">
                  <a:txBody>
                    <a:bodyPr/>
                    <a:lstStyle/>
                    <a:p>
                      <a:pPr algn="ctr"/>
                      <a:r>
                        <a:rPr lang="en-US" altLang="zh-CN" sz="1800" kern="1200" dirty="0" err="1" smtClean="0">
                          <a:solidFill>
                            <a:schemeClr val="dk1"/>
                          </a:solidFill>
                          <a:latin typeface="+mn-lt"/>
                          <a:ea typeface="+mn-ea"/>
                          <a:cs typeface="+mn-cs"/>
                        </a:rPr>
                        <a:t>member_of</a:t>
                      </a:r>
                      <a:r>
                        <a:rPr lang="en-US" altLang="zh-CN" sz="1800" kern="1200" dirty="0" smtClean="0">
                          <a:solidFill>
                            <a:schemeClr val="dk1"/>
                          </a:solidFill>
                          <a:latin typeface="+mn-lt"/>
                          <a:ea typeface="+mn-ea"/>
                          <a:cs typeface="+mn-cs"/>
                        </a:rPr>
                        <a:t>; country/state/</a:t>
                      </a:r>
                      <a:r>
                        <a:rPr lang="en-US" altLang="zh-CN" sz="1800" kern="1200" dirty="0" err="1" smtClean="0">
                          <a:solidFill>
                            <a:schemeClr val="dk1"/>
                          </a:solidFill>
                          <a:latin typeface="+mn-lt"/>
                          <a:ea typeface="+mn-ea"/>
                          <a:cs typeface="+mn-cs"/>
                        </a:rPr>
                        <a:t>city_of_headquarters</a:t>
                      </a:r>
                      <a:r>
                        <a:rPr lang="en-US" altLang="zh-CN" sz="1800" kern="1200" dirty="0" smtClean="0">
                          <a:solidFill>
                            <a:schemeClr val="dk1"/>
                          </a:solidFill>
                          <a:latin typeface="+mn-lt"/>
                          <a:ea typeface="+mn-ea"/>
                          <a:cs typeface="+mn-cs"/>
                        </a:rPr>
                        <a:t>; </a:t>
                      </a:r>
                      <a:endParaRPr lang="zh-CN" altLang="en-US" dirty="0"/>
                    </a:p>
                  </a:txBody>
                  <a:tcPr>
                    <a:solidFill>
                      <a:schemeClr val="accent5">
                        <a:lumMod val="60000"/>
                        <a:lumOff val="40000"/>
                      </a:schemeClr>
                    </a:solidFill>
                  </a:tcPr>
                </a:tc>
              </a:tr>
              <a:tr h="412518">
                <a:tc>
                  <a:txBody>
                    <a:bodyPr/>
                    <a:lstStyle/>
                    <a:p>
                      <a:pPr algn="ctr"/>
                      <a:r>
                        <a:rPr lang="en-US" altLang="zh-CN" dirty="0" smtClean="0"/>
                        <a:t>NUM</a:t>
                      </a:r>
                      <a:endParaRPr lang="zh-CN" altLang="en-US" dirty="0"/>
                    </a:p>
                  </a:txBody>
                  <a:tcPr>
                    <a:solidFill>
                      <a:schemeClr val="accent6">
                        <a:lumMod val="40000"/>
                        <a:lumOff val="60000"/>
                      </a:schemeClr>
                    </a:solidFill>
                  </a:tcPr>
                </a:tc>
                <a:tc>
                  <a:txBody>
                    <a:bodyPr/>
                    <a:lstStyle/>
                    <a:p>
                      <a:pPr algn="ctr"/>
                      <a:r>
                        <a:rPr lang="en-US" altLang="zh-CN" dirty="0" smtClean="0"/>
                        <a:t>age</a:t>
                      </a:r>
                      <a:endParaRPr lang="zh-CN" altLang="en-US" dirty="0"/>
                    </a:p>
                  </a:txBody>
                  <a:tcPr>
                    <a:solidFill>
                      <a:schemeClr val="accent5">
                        <a:lumMod val="60000"/>
                        <a:lumOff val="40000"/>
                      </a:schemeClr>
                    </a:solidFill>
                  </a:tcPr>
                </a:tc>
                <a:tc vMerge="1">
                  <a:txBody>
                    <a:bodyPr/>
                    <a:lstStyle/>
                    <a:p>
                      <a:endParaRPr lang="zh-CN" altLang="en-US" dirty="0"/>
                    </a:p>
                  </a:txBody>
                  <a:tcPr>
                    <a:solidFill>
                      <a:schemeClr val="accent6">
                        <a:lumMod val="40000"/>
                        <a:lumOff val="60000"/>
                      </a:schemeClr>
                    </a:solidFill>
                  </a:tcPr>
                </a:tc>
                <a:tc vMerge="1">
                  <a:txBody>
                    <a:bodyPr/>
                    <a:lstStyle/>
                    <a:p>
                      <a:endParaRPr lang="zh-CN" altLang="en-US" dirty="0"/>
                    </a:p>
                  </a:txBody>
                  <a:tcPr/>
                </a:tc>
              </a:tr>
              <a:tr h="351162">
                <a:tc>
                  <a:txBody>
                    <a:bodyPr/>
                    <a:lstStyle/>
                    <a:p>
                      <a:pPr algn="ctr"/>
                      <a:r>
                        <a:rPr lang="en-US" altLang="zh-CN" dirty="0" smtClean="0"/>
                        <a:t>ORI</a:t>
                      </a:r>
                      <a:endParaRPr lang="zh-CN" altLang="en-US" dirty="0"/>
                    </a:p>
                  </a:txBody>
                  <a:tcPr>
                    <a:solidFill>
                      <a:schemeClr val="accent6">
                        <a:lumMod val="40000"/>
                        <a:lumOff val="60000"/>
                      </a:schemeClr>
                    </a:solidFill>
                  </a:tcPr>
                </a:tc>
                <a:tc>
                  <a:txBody>
                    <a:bodyPr/>
                    <a:lstStyle/>
                    <a:p>
                      <a:pPr algn="ctr"/>
                      <a:r>
                        <a:rPr lang="en-US" altLang="zh-CN" sz="1800" kern="1200" dirty="0" smtClean="0">
                          <a:solidFill>
                            <a:schemeClr val="dk1"/>
                          </a:solidFill>
                          <a:latin typeface="+mn-lt"/>
                          <a:ea typeface="+mn-ea"/>
                          <a:cs typeface="+mn-cs"/>
                        </a:rPr>
                        <a:t>origin</a:t>
                      </a:r>
                      <a:endParaRPr lang="zh-CN" altLang="en-US" dirty="0"/>
                    </a:p>
                  </a:txBody>
                  <a:tcPr>
                    <a:solidFill>
                      <a:schemeClr val="accent5">
                        <a:lumMod val="60000"/>
                        <a:lumOff val="40000"/>
                      </a:schemeClr>
                    </a:solidFill>
                  </a:tcPr>
                </a:tc>
                <a:tc vMerge="1">
                  <a:txBody>
                    <a:bodyPr/>
                    <a:lstStyle/>
                    <a:p>
                      <a:endParaRPr lang="zh-CN" altLang="en-US" dirty="0"/>
                    </a:p>
                  </a:txBody>
                  <a:tcPr>
                    <a:solidFill>
                      <a:schemeClr val="accent6">
                        <a:lumMod val="40000"/>
                        <a:lumOff val="60000"/>
                      </a:schemeClr>
                    </a:solidFill>
                  </a:tcPr>
                </a:tc>
                <a:tc vMerge="1">
                  <a:txBody>
                    <a:bodyPr/>
                    <a:lstStyle/>
                    <a:p>
                      <a:endParaRPr lang="zh-CN" altLang="en-US" dirty="0"/>
                    </a:p>
                  </a:txBody>
                  <a:tcPr/>
                </a:tc>
              </a:tr>
              <a:tr h="351162">
                <a:tc>
                  <a:txBody>
                    <a:bodyPr/>
                    <a:lstStyle/>
                    <a:p>
                      <a:pPr algn="ctr"/>
                      <a:r>
                        <a:rPr lang="en-US" altLang="zh-CN" dirty="0" smtClean="0"/>
                        <a:t>REL</a:t>
                      </a:r>
                      <a:endParaRPr lang="zh-CN" altLang="en-US" dirty="0"/>
                    </a:p>
                  </a:txBody>
                  <a:tcPr>
                    <a:solidFill>
                      <a:schemeClr val="accent6">
                        <a:lumMod val="40000"/>
                        <a:lumOff val="60000"/>
                      </a:schemeClr>
                    </a:solidFill>
                  </a:tcPr>
                </a:tc>
                <a:tc>
                  <a:txBody>
                    <a:bodyPr/>
                    <a:lstStyle/>
                    <a:p>
                      <a:pPr algn="ctr"/>
                      <a:r>
                        <a:rPr lang="en-US" altLang="zh-CN" sz="1800" kern="1200" dirty="0" smtClean="0">
                          <a:solidFill>
                            <a:schemeClr val="dk1"/>
                          </a:solidFill>
                          <a:latin typeface="+mn-lt"/>
                          <a:ea typeface="+mn-ea"/>
                          <a:cs typeface="+mn-cs"/>
                        </a:rPr>
                        <a:t>religion</a:t>
                      </a:r>
                      <a:endParaRPr lang="zh-CN" altLang="en-US" dirty="0"/>
                    </a:p>
                  </a:txBody>
                  <a:tcPr>
                    <a:solidFill>
                      <a:schemeClr val="accent5">
                        <a:lumMod val="60000"/>
                        <a:lumOff val="40000"/>
                      </a:schemeClr>
                    </a:solidFill>
                  </a:tcPr>
                </a:tc>
                <a:tc>
                  <a:txBody>
                    <a:bodyPr/>
                    <a:lstStyle/>
                    <a:p>
                      <a:pPr algn="ctr"/>
                      <a:r>
                        <a:rPr lang="en-US" altLang="zh-CN" dirty="0" smtClean="0"/>
                        <a:t>DATE</a:t>
                      </a:r>
                      <a:endParaRPr lang="zh-CN" altLang="en-US" dirty="0"/>
                    </a:p>
                  </a:txBody>
                  <a:tcPr>
                    <a:solidFill>
                      <a:schemeClr val="accent6">
                        <a:lumMod val="40000"/>
                        <a:lumOff val="60000"/>
                      </a:schemeClr>
                    </a:solidFill>
                  </a:tcPr>
                </a:tc>
                <a:tc>
                  <a:txBody>
                    <a:bodyPr/>
                    <a:lstStyle/>
                    <a:p>
                      <a:pPr algn="ctr"/>
                      <a:r>
                        <a:rPr lang="en-US" altLang="zh-CN" sz="1800" kern="1200" dirty="0" smtClean="0">
                          <a:solidFill>
                            <a:schemeClr val="dk1"/>
                          </a:solidFill>
                          <a:latin typeface="+mn-lt"/>
                          <a:ea typeface="+mn-ea"/>
                          <a:cs typeface="+mn-cs"/>
                        </a:rPr>
                        <a:t>founded; dissolved</a:t>
                      </a:r>
                      <a:endParaRPr lang="zh-CN" altLang="en-US" dirty="0"/>
                    </a:p>
                  </a:txBody>
                  <a:tcPr>
                    <a:solidFill>
                      <a:schemeClr val="accent5">
                        <a:lumMod val="60000"/>
                        <a:lumOff val="40000"/>
                      </a:schemeClr>
                    </a:solidFill>
                  </a:tcPr>
                </a:tc>
              </a:tr>
              <a:tr h="351162">
                <a:tc>
                  <a:txBody>
                    <a:bodyPr/>
                    <a:lstStyle/>
                    <a:p>
                      <a:pPr algn="ctr"/>
                      <a:r>
                        <a:rPr lang="en-US" altLang="zh-CN" dirty="0" smtClean="0"/>
                        <a:t>SCHOOL</a:t>
                      </a:r>
                      <a:endParaRPr lang="zh-CN" altLang="en-US" dirty="0"/>
                    </a:p>
                  </a:txBody>
                  <a:tcPr>
                    <a:solidFill>
                      <a:schemeClr val="accent6">
                        <a:lumMod val="40000"/>
                        <a:lumOff val="60000"/>
                      </a:schemeClr>
                    </a:solidFill>
                  </a:tcPr>
                </a:tc>
                <a:tc>
                  <a:txBody>
                    <a:bodyPr/>
                    <a:lstStyle/>
                    <a:p>
                      <a:pPr algn="ctr"/>
                      <a:r>
                        <a:rPr lang="en-US" altLang="zh-CN" sz="1800" kern="1200" dirty="0" err="1" smtClean="0">
                          <a:solidFill>
                            <a:schemeClr val="dk1"/>
                          </a:solidFill>
                          <a:latin typeface="+mn-lt"/>
                          <a:ea typeface="+mn-ea"/>
                          <a:cs typeface="+mn-cs"/>
                        </a:rPr>
                        <a:t>schools_attended</a:t>
                      </a:r>
                      <a:endParaRPr lang="zh-CN" altLang="en-US" dirty="0"/>
                    </a:p>
                  </a:txBody>
                  <a:tcPr>
                    <a:solidFill>
                      <a:schemeClr val="accent5">
                        <a:lumMod val="60000"/>
                        <a:lumOff val="40000"/>
                      </a:schemeClr>
                    </a:solidFill>
                  </a:tcPr>
                </a:tc>
                <a:tc rowSpan="2">
                  <a:txBody>
                    <a:bodyPr/>
                    <a:lstStyle/>
                    <a:p>
                      <a:pPr algn="ctr"/>
                      <a:endParaRPr lang="en-US" altLang="zh-CN" dirty="0" smtClean="0"/>
                    </a:p>
                    <a:p>
                      <a:pPr algn="ctr"/>
                      <a:r>
                        <a:rPr lang="en-US" altLang="zh-CN" dirty="0" smtClean="0"/>
                        <a:t>NUM</a:t>
                      </a:r>
                      <a:endParaRPr lang="zh-CN" altLang="en-US" dirty="0"/>
                    </a:p>
                  </a:txBody>
                  <a:tcPr>
                    <a:solidFill>
                      <a:schemeClr val="accent6">
                        <a:lumMod val="40000"/>
                        <a:lumOff val="60000"/>
                      </a:schemeClr>
                    </a:solidFill>
                  </a:tcPr>
                </a:tc>
                <a:tc rowSpan="2">
                  <a:txBody>
                    <a:bodyPr/>
                    <a:lstStyle/>
                    <a:p>
                      <a:pPr algn="ctr"/>
                      <a:r>
                        <a:rPr lang="en-US" altLang="zh-CN" sz="1800" kern="1200" dirty="0" err="1" smtClean="0">
                          <a:solidFill>
                            <a:schemeClr val="dk1"/>
                          </a:solidFill>
                          <a:latin typeface="+mn-lt"/>
                          <a:ea typeface="+mn-ea"/>
                          <a:cs typeface="+mn-cs"/>
                        </a:rPr>
                        <a:t>number_of_employees</a:t>
                      </a:r>
                      <a:r>
                        <a:rPr lang="en-US" altLang="zh-CN" sz="1800" kern="1200" dirty="0" smtClean="0">
                          <a:solidFill>
                            <a:schemeClr val="dk1"/>
                          </a:solidFill>
                          <a:latin typeface="+mn-lt"/>
                          <a:ea typeface="+mn-ea"/>
                          <a:cs typeface="+mn-cs"/>
                        </a:rPr>
                        <a:t>/members</a:t>
                      </a:r>
                      <a:endParaRPr lang="zh-CN" altLang="en-US" dirty="0"/>
                    </a:p>
                  </a:txBody>
                  <a:tcPr>
                    <a:solidFill>
                      <a:schemeClr val="accent5">
                        <a:lumMod val="60000"/>
                        <a:lumOff val="40000"/>
                      </a:schemeClr>
                    </a:solidFill>
                  </a:tcPr>
                </a:tc>
              </a:tr>
              <a:tr h="351162">
                <a:tc>
                  <a:txBody>
                    <a:bodyPr/>
                    <a:lstStyle/>
                    <a:p>
                      <a:pPr algn="ctr"/>
                      <a:r>
                        <a:rPr lang="en-US" altLang="zh-CN" dirty="0" smtClean="0"/>
                        <a:t>CAUSE</a:t>
                      </a:r>
                      <a:endParaRPr lang="zh-CN" altLang="en-US" dirty="0"/>
                    </a:p>
                  </a:txBody>
                  <a:tcPr>
                    <a:solidFill>
                      <a:schemeClr val="accent6">
                        <a:lumMod val="40000"/>
                        <a:lumOff val="60000"/>
                      </a:schemeClr>
                    </a:solidFill>
                  </a:tcPr>
                </a:tc>
                <a:tc>
                  <a:txBody>
                    <a:bodyPr/>
                    <a:lstStyle/>
                    <a:p>
                      <a:pPr algn="ctr"/>
                      <a:r>
                        <a:rPr lang="en-US" altLang="zh-CN" dirty="0" err="1" smtClean="0"/>
                        <a:t>cause_of_death</a:t>
                      </a:r>
                      <a:endParaRPr lang="zh-CN" altLang="en-US" dirty="0"/>
                    </a:p>
                  </a:txBody>
                  <a:tcPr>
                    <a:solidFill>
                      <a:schemeClr val="accent5">
                        <a:lumMod val="60000"/>
                        <a:lumOff val="40000"/>
                      </a:schemeClr>
                    </a:solidFill>
                  </a:tcPr>
                </a:tc>
                <a:tc vMerge="1">
                  <a:txBody>
                    <a:bodyPr/>
                    <a:lstStyle/>
                    <a:p>
                      <a:endParaRPr lang="zh-CN" altLang="en-US" dirty="0"/>
                    </a:p>
                  </a:txBody>
                  <a:tcPr/>
                </a:tc>
                <a:tc vMerge="1">
                  <a:txBody>
                    <a:bodyPr/>
                    <a:lstStyle/>
                    <a:p>
                      <a:endParaRPr lang="zh-CN" altLang="en-US" dirty="0"/>
                    </a:p>
                  </a:txBody>
                  <a:tcPr/>
                </a:tc>
              </a:tr>
              <a:tr h="351162">
                <a:tc>
                  <a:txBody>
                    <a:bodyPr/>
                    <a:lstStyle/>
                    <a:p>
                      <a:pPr algn="ctr"/>
                      <a:r>
                        <a:rPr lang="en-US" altLang="zh-CN" dirty="0" smtClean="0"/>
                        <a:t>TITLE</a:t>
                      </a:r>
                      <a:endParaRPr lang="zh-CN" altLang="en-US" dirty="0"/>
                    </a:p>
                  </a:txBody>
                  <a:tcPr>
                    <a:solidFill>
                      <a:schemeClr val="accent6">
                        <a:lumMod val="40000"/>
                        <a:lumOff val="60000"/>
                      </a:schemeClr>
                    </a:solidFill>
                  </a:tcPr>
                </a:tc>
                <a:tc>
                  <a:txBody>
                    <a:bodyPr/>
                    <a:lstStyle/>
                    <a:p>
                      <a:pPr algn="ctr"/>
                      <a:r>
                        <a:rPr lang="en-US" altLang="zh-CN" dirty="0" smtClean="0"/>
                        <a:t>titles</a:t>
                      </a:r>
                      <a:endParaRPr lang="zh-CN" altLang="en-US" dirty="0"/>
                    </a:p>
                  </a:txBody>
                  <a:tcPr>
                    <a:solidFill>
                      <a:schemeClr val="accent5">
                        <a:lumMod val="60000"/>
                        <a:lumOff val="40000"/>
                      </a:schemeClr>
                    </a:solidFill>
                  </a:tcPr>
                </a:tc>
                <a:tc>
                  <a:txBody>
                    <a:bodyPr/>
                    <a:lstStyle/>
                    <a:p>
                      <a:pPr algn="ctr"/>
                      <a:r>
                        <a:rPr lang="en-US" altLang="zh-CN" dirty="0" smtClean="0"/>
                        <a:t>URL</a:t>
                      </a:r>
                      <a:endParaRPr lang="zh-CN" altLang="en-US" dirty="0"/>
                    </a:p>
                  </a:txBody>
                  <a:tcPr>
                    <a:solidFill>
                      <a:schemeClr val="accent6">
                        <a:lumMod val="40000"/>
                        <a:lumOff val="60000"/>
                      </a:schemeClr>
                    </a:solidFill>
                  </a:tcPr>
                </a:tc>
                <a:tc>
                  <a:txBody>
                    <a:bodyPr/>
                    <a:lstStyle/>
                    <a:p>
                      <a:pPr algn="ctr"/>
                      <a:r>
                        <a:rPr lang="en-US" altLang="zh-CN" dirty="0" smtClean="0"/>
                        <a:t>website</a:t>
                      </a:r>
                      <a:endParaRPr lang="zh-CN" altLang="en-US" dirty="0"/>
                    </a:p>
                  </a:txBody>
                  <a:tcPr>
                    <a:solidFill>
                      <a:schemeClr val="accent5">
                        <a:lumMod val="60000"/>
                        <a:lumOff val="40000"/>
                      </a:schemeClr>
                    </a:solidFill>
                  </a:tcPr>
                </a:tc>
              </a:tr>
              <a:tr h="351162">
                <a:tc>
                  <a:txBody>
                    <a:bodyPr/>
                    <a:lstStyle/>
                    <a:p>
                      <a:pPr algn="ctr"/>
                      <a:r>
                        <a:rPr lang="en-US" altLang="zh-CN" dirty="0" smtClean="0"/>
                        <a:t>CHARGE</a:t>
                      </a:r>
                      <a:endParaRPr lang="zh-CN" altLang="en-US" dirty="0"/>
                    </a:p>
                  </a:txBody>
                  <a:tcPr>
                    <a:solidFill>
                      <a:schemeClr val="accent6">
                        <a:lumMod val="40000"/>
                        <a:lumOff val="60000"/>
                      </a:schemeClr>
                    </a:solidFill>
                  </a:tcPr>
                </a:tc>
                <a:tc>
                  <a:txBody>
                    <a:bodyPr/>
                    <a:lstStyle/>
                    <a:p>
                      <a:pPr algn="ctr"/>
                      <a:r>
                        <a:rPr lang="en-US" altLang="zh-CN" dirty="0" smtClean="0"/>
                        <a:t>charges</a:t>
                      </a:r>
                      <a:endParaRPr lang="zh-CN" altLang="en-US" dirty="0"/>
                    </a:p>
                  </a:txBody>
                  <a:tcPr>
                    <a:solidFill>
                      <a:schemeClr val="accent5">
                        <a:lumMod val="60000"/>
                        <a:lumOff val="40000"/>
                      </a:schemeClr>
                    </a:solidFill>
                  </a:tcPr>
                </a:tc>
                <a:tc>
                  <a:txBody>
                    <a:bodyPr/>
                    <a:lstStyle/>
                    <a:p>
                      <a:pPr algn="ctr"/>
                      <a:r>
                        <a:rPr lang="en-US" altLang="zh-CN" dirty="0" smtClean="0"/>
                        <a:t>REL</a:t>
                      </a:r>
                      <a:endParaRPr lang="zh-CN" altLang="en-US" dirty="0"/>
                    </a:p>
                  </a:txBody>
                  <a:tcPr>
                    <a:solidFill>
                      <a:schemeClr val="accent6">
                        <a:lumMod val="40000"/>
                        <a:lumOff val="60000"/>
                      </a:schemeClr>
                    </a:solidFill>
                  </a:tcPr>
                </a:tc>
                <a:tc>
                  <a:txBody>
                    <a:bodyPr/>
                    <a:lstStyle/>
                    <a:p>
                      <a:pPr algn="ctr"/>
                      <a:r>
                        <a:rPr lang="en-US" altLang="zh-CN" sz="1800" kern="1200" dirty="0" smtClean="0">
                          <a:solidFill>
                            <a:schemeClr val="dk1"/>
                          </a:solidFill>
                          <a:latin typeface="+mn-lt"/>
                          <a:ea typeface="+mn-ea"/>
                          <a:cs typeface="+mn-cs"/>
                        </a:rPr>
                        <a:t>political/</a:t>
                      </a:r>
                      <a:r>
                        <a:rPr lang="en-US" altLang="zh-CN" sz="1800" kern="1200" dirty="0" err="1" smtClean="0">
                          <a:solidFill>
                            <a:schemeClr val="dk1"/>
                          </a:solidFill>
                          <a:latin typeface="+mn-lt"/>
                          <a:ea typeface="+mn-ea"/>
                          <a:cs typeface="+mn-cs"/>
                        </a:rPr>
                        <a:t>religious_affiliation</a:t>
                      </a:r>
                      <a:endParaRPr lang="zh-CN" altLang="en-US" dirty="0"/>
                    </a:p>
                  </a:txBody>
                  <a:tcPr>
                    <a:solidFill>
                      <a:schemeClr val="accent5">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Picture 4"/>
          <p:cNvPicPr>
            <a:picLocks noGrp="1" noChangeAspect="1" noChangeArrowheads="1"/>
          </p:cNvPicPr>
          <p:nvPr>
            <p:ph idx="1"/>
          </p:nvPr>
        </p:nvPicPr>
        <p:blipFill>
          <a:blip r:embed="rId2" cstate="print"/>
          <a:srcRect/>
          <a:stretch>
            <a:fillRect/>
          </a:stretch>
        </p:blipFill>
        <p:spPr bwMode="auto">
          <a:xfrm>
            <a:off x="755650" y="1663877"/>
            <a:ext cx="7772400" cy="3830283"/>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3491880" y="3068960"/>
            <a:ext cx="51435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smtClean="0"/>
              <a:t>Entity Expansion</a:t>
            </a:r>
            <a:endParaRPr lang="zh-CN" altLang="en-US" sz="4000" dirty="0"/>
          </a:p>
        </p:txBody>
      </p:sp>
      <p:sp>
        <p:nvSpPr>
          <p:cNvPr id="3" name="内容占位符 2"/>
          <p:cNvSpPr>
            <a:spLocks noGrp="1"/>
          </p:cNvSpPr>
          <p:nvPr>
            <p:ph idx="1"/>
          </p:nvPr>
        </p:nvSpPr>
        <p:spPr/>
        <p:txBody>
          <a:bodyPr/>
          <a:lstStyle/>
          <a:p>
            <a:r>
              <a:rPr lang="en-US" altLang="zh-CN" sz="2800" dirty="0" smtClean="0"/>
              <a:t>The </a:t>
            </a:r>
            <a:r>
              <a:rPr lang="en-US" altLang="zh-CN" sz="2800" dirty="0" err="1" smtClean="0"/>
              <a:t>coreferences</a:t>
            </a:r>
            <a:r>
              <a:rPr lang="en-US" altLang="zh-CN" sz="2800" dirty="0" smtClean="0"/>
              <a:t> and alternate names of an entity exist in relevant documents.</a:t>
            </a:r>
          </a:p>
          <a:p>
            <a:r>
              <a:rPr lang="en-US" altLang="zh-CN" sz="2800" dirty="0" smtClean="0"/>
              <a:t>In the purpose of improving recall.</a:t>
            </a:r>
          </a:p>
          <a:p>
            <a:r>
              <a:rPr lang="en-US" altLang="zh-CN" sz="2800" dirty="0" smtClean="0"/>
              <a:t>Scheme 1 (PER &amp; ORG): </a:t>
            </a:r>
            <a:r>
              <a:rPr lang="en-US" altLang="zh-CN" sz="2800" dirty="0" err="1" smtClean="0"/>
              <a:t>coreference</a:t>
            </a:r>
            <a:r>
              <a:rPr lang="en-US" altLang="zh-CN" sz="2800" dirty="0" smtClean="0"/>
              <a:t> resolution</a:t>
            </a:r>
          </a:p>
          <a:p>
            <a:pPr lvl="1"/>
            <a:r>
              <a:rPr lang="en-US" altLang="zh-CN" sz="2400" dirty="0" smtClean="0"/>
              <a:t>The relation chain run by the Stanford </a:t>
            </a:r>
            <a:r>
              <a:rPr lang="en-US" altLang="zh-CN" sz="2400" dirty="0" err="1" smtClean="0"/>
              <a:t>CoreNLP</a:t>
            </a:r>
            <a:r>
              <a:rPr lang="en-US" altLang="zh-CN" sz="2400" dirty="0" smtClean="0"/>
              <a:t>.</a:t>
            </a:r>
          </a:p>
          <a:p>
            <a:pPr lvl="1"/>
            <a:r>
              <a:rPr lang="en-US" altLang="zh-CN" sz="2400" dirty="0" smtClean="0"/>
              <a:t>Example:</a:t>
            </a:r>
          </a:p>
        </p:txBody>
      </p:sp>
      <p:pic>
        <p:nvPicPr>
          <p:cNvPr id="4" name="Picture 2"/>
          <p:cNvPicPr>
            <a:picLocks noChangeAspect="1" noChangeArrowheads="1"/>
          </p:cNvPicPr>
          <p:nvPr/>
        </p:nvPicPr>
        <p:blipFill>
          <a:blip r:embed="rId3" cstate="print"/>
          <a:srcRect l="8021" t="47859" r="17546" b="34422"/>
          <a:stretch>
            <a:fillRect/>
          </a:stretch>
        </p:blipFill>
        <p:spPr bwMode="auto">
          <a:xfrm>
            <a:off x="827584" y="4725144"/>
            <a:ext cx="7920880" cy="11227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smtClean="0"/>
              <a:t>Entity Expansion (cont’)</a:t>
            </a:r>
            <a:endParaRPr lang="zh-CN" altLang="en-US" sz="4000" dirty="0"/>
          </a:p>
        </p:txBody>
      </p:sp>
      <p:sp>
        <p:nvSpPr>
          <p:cNvPr id="3" name="内容占位符 2"/>
          <p:cNvSpPr>
            <a:spLocks noGrp="1"/>
          </p:cNvSpPr>
          <p:nvPr>
            <p:ph idx="1"/>
          </p:nvPr>
        </p:nvSpPr>
        <p:spPr/>
        <p:txBody>
          <a:bodyPr/>
          <a:lstStyle/>
          <a:p>
            <a:r>
              <a:rPr lang="en-US" altLang="zh-CN" dirty="0" smtClean="0"/>
              <a:t>Scheme 2 (PER &amp; ORG): identifying alternate names</a:t>
            </a:r>
          </a:p>
          <a:p>
            <a:pPr lvl="1"/>
            <a:r>
              <a:rPr lang="en-US" altLang="zh-CN" sz="2400" dirty="0" smtClean="0"/>
              <a:t>Rule-based information extraction</a:t>
            </a:r>
          </a:p>
          <a:p>
            <a:pPr lvl="1"/>
            <a:r>
              <a:rPr lang="en-US" altLang="zh-CN" sz="2400" dirty="0" smtClean="0"/>
              <a:t>Interpretative entities in parenthesis</a:t>
            </a:r>
          </a:p>
          <a:p>
            <a:pPr lvl="1"/>
            <a:r>
              <a:rPr lang="en-US" altLang="zh-CN" sz="2400" dirty="0" smtClean="0"/>
              <a:t>Example:</a:t>
            </a:r>
          </a:p>
          <a:p>
            <a:pPr lvl="2"/>
            <a:r>
              <a:rPr lang="en-US" altLang="zh-CN" sz="2000" i="1" dirty="0" smtClean="0"/>
              <a:t>Starr International Co.</a:t>
            </a:r>
            <a:r>
              <a:rPr lang="en-US" altLang="zh-CN" sz="2000" b="1" i="1" dirty="0" smtClean="0"/>
              <a:t>, known as</a:t>
            </a:r>
            <a:r>
              <a:rPr lang="en-US" altLang="zh-CN" sz="2000" i="1" dirty="0" smtClean="0"/>
              <a:t> SICO, ……</a:t>
            </a:r>
            <a:endParaRPr lang="en-US" altLang="zh-CN" sz="2000" dirty="0" smtClean="0"/>
          </a:p>
          <a:p>
            <a:r>
              <a:rPr lang="en-US" altLang="zh-CN" dirty="0" smtClean="0"/>
              <a:t>Scheme 3 (ORG)</a:t>
            </a:r>
          </a:p>
          <a:p>
            <a:pPr lvl="1"/>
            <a:r>
              <a:rPr lang="en-US" altLang="zh-CN" sz="2400" dirty="0" smtClean="0"/>
              <a:t>Removing the corporate suffixes in queries</a:t>
            </a:r>
          </a:p>
          <a:p>
            <a:pPr lvl="1"/>
            <a:r>
              <a:rPr lang="en-US" altLang="zh-CN" sz="2400" dirty="0" smtClean="0"/>
              <a:t>Finding the acronyms or full expressions</a:t>
            </a:r>
          </a:p>
          <a:p>
            <a:pPr lvl="1"/>
            <a:r>
              <a:rPr lang="en-US" altLang="zh-CN" sz="2400" dirty="0" smtClean="0"/>
              <a:t>Example:</a:t>
            </a:r>
          </a:p>
          <a:p>
            <a:pPr lvl="2"/>
            <a:r>
              <a:rPr lang="en-US" altLang="zh-CN" sz="2000" i="1" dirty="0" smtClean="0"/>
              <a:t>Norwegian University of Science and Technology (NTNU)</a:t>
            </a:r>
            <a:endParaRPr lang="zh-CN" altLang="en-US" sz="2000" dirty="0" smtClean="0"/>
          </a:p>
          <a:p>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zure">
  <a:themeElements>
    <a:clrScheme name="自定义 2">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3333FF"/>
      </a:folHlink>
    </a:clrScheme>
    <a:fontScheme name="Azur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1" fontAlgn="base" latinLnBrk="0" hangingPunct="1">
          <a:lnSpc>
            <a:spcPct val="90000"/>
          </a:lnSpc>
          <a:spcBef>
            <a:spcPct val="20000"/>
          </a:spcBef>
          <a:spcAft>
            <a:spcPct val="0"/>
          </a:spcAft>
          <a:buClr>
            <a:schemeClr val="tx2"/>
          </a:buClr>
          <a:buSzPct val="75000"/>
          <a:buFont typeface="Wingdings" pitchFamily="2" charset="2"/>
          <a:buChar char="n"/>
          <a:tabLst/>
          <a:defRPr kumimoji="1"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宋体"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1" fontAlgn="base" latinLnBrk="0" hangingPunct="1">
          <a:lnSpc>
            <a:spcPct val="90000"/>
          </a:lnSpc>
          <a:spcBef>
            <a:spcPct val="20000"/>
          </a:spcBef>
          <a:spcAft>
            <a:spcPct val="0"/>
          </a:spcAft>
          <a:buClr>
            <a:schemeClr val="tx2"/>
          </a:buClr>
          <a:buSzPct val="75000"/>
          <a:buFont typeface="Wingdings" pitchFamily="2" charset="2"/>
          <a:buChar char="n"/>
          <a:tabLst/>
          <a:defRPr kumimoji="1"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宋体" pitchFamily="2" charset="-122"/>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工作汇报_liyan_20120920</Template>
  <TotalTime>2858</TotalTime>
  <Words>2052</Words>
  <Application>Microsoft Office PowerPoint</Application>
  <PresentationFormat>全屏显示(4:3)</PresentationFormat>
  <Paragraphs>512</Paragraphs>
  <Slides>23</Slides>
  <Notes>17</Notes>
  <HiddenSlides>0</HiddenSlides>
  <MMClips>0</MMClips>
  <ScaleCrop>false</ScaleCrop>
  <HeadingPairs>
    <vt:vector size="4" baseType="variant">
      <vt:variant>
        <vt:lpstr>主题</vt:lpstr>
      </vt:variant>
      <vt:variant>
        <vt:i4>1</vt:i4>
      </vt:variant>
      <vt:variant>
        <vt:lpstr>幻灯片标题</vt:lpstr>
      </vt:variant>
      <vt:variant>
        <vt:i4>23</vt:i4>
      </vt:variant>
    </vt:vector>
  </HeadingPairs>
  <TitlesOfParts>
    <vt:vector size="24" baseType="lpstr">
      <vt:lpstr>Azure</vt:lpstr>
      <vt:lpstr>PRIS at Slot Filling in KBP 2012:  An Enhanced Adaboost Pattern-Matching System</vt:lpstr>
      <vt:lpstr>Outline</vt:lpstr>
      <vt:lpstr>Introduction: the framework</vt:lpstr>
      <vt:lpstr>Preprocessing</vt:lpstr>
      <vt:lpstr>Preprocessing (cont’)</vt:lpstr>
      <vt:lpstr>幻灯片 6</vt:lpstr>
      <vt:lpstr>幻灯片 7</vt:lpstr>
      <vt:lpstr>Entity Expansion</vt:lpstr>
      <vt:lpstr>Entity Expansion (cont’)</vt:lpstr>
      <vt:lpstr>幻灯片 10</vt:lpstr>
      <vt:lpstr>Pattern Bootstrapping:  Workflow</vt:lpstr>
      <vt:lpstr>Pattern Bootstrapping:  Seed Pairs</vt:lpstr>
      <vt:lpstr>Pattern Bootstrapping:  Pattern Generation</vt:lpstr>
      <vt:lpstr>Pattern Bootstrapping:  Pattern Evaluation</vt:lpstr>
      <vt:lpstr>幻灯片 15</vt:lpstr>
      <vt:lpstr>Post-processing</vt:lpstr>
      <vt:lpstr>Post-processing (cont’)</vt:lpstr>
      <vt:lpstr>Evaluation Results</vt:lpstr>
      <vt:lpstr>幻灯片 19</vt:lpstr>
      <vt:lpstr>幻灯片 20</vt:lpstr>
      <vt:lpstr>Conclusion</vt:lpstr>
      <vt:lpstr>Tips</vt:lpstr>
      <vt:lpstr>幻灯片 23</vt:lpstr>
    </vt:vector>
  </TitlesOfParts>
  <Company>WwW.YlmF.CoM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PRIS at Slot Filling in KBP 2012</dc:title>
  <dc:creator>liyan</dc:creator>
  <cp:lastModifiedBy>xiaoxiong</cp:lastModifiedBy>
  <cp:revision>161</cp:revision>
  <dcterms:created xsi:type="dcterms:W3CDTF">2012-10-16T01:40:51Z</dcterms:created>
  <dcterms:modified xsi:type="dcterms:W3CDTF">2012-11-05T17:45:03Z</dcterms:modified>
</cp:coreProperties>
</file>