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20" r:id="rId2"/>
    <p:sldId id="321" r:id="rId3"/>
    <p:sldId id="356" r:id="rId4"/>
    <p:sldId id="343" r:id="rId5"/>
    <p:sldId id="346" r:id="rId6"/>
    <p:sldId id="348" r:id="rId7"/>
    <p:sldId id="353" r:id="rId8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5pPr>
    <a:lvl6pPr marL="22860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6pPr>
    <a:lvl7pPr marL="27432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7pPr>
    <a:lvl8pPr marL="32004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8pPr>
    <a:lvl9pPr marL="36576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43C0FF"/>
    <a:srgbClr val="003F5E"/>
    <a:srgbClr val="0073AE"/>
    <a:srgbClr val="FFCF01"/>
    <a:srgbClr val="CC00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5" autoAdjust="0"/>
    <p:restoredTop sz="91296" autoAdjust="0"/>
  </p:normalViewPr>
  <p:slideViewPr>
    <p:cSldViewPr>
      <p:cViewPr>
        <p:scale>
          <a:sx n="66" d="100"/>
          <a:sy n="66" d="100"/>
        </p:scale>
        <p:origin x="-169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459BD47B-D501-C64F-819D-C2D4E6DF1985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F997C25C-9F2C-0542-8EB9-80DD80BF1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880DC779-C557-3141-BECF-B100FB93F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0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9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60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DC Home-0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543800" cy="685800"/>
          </a:xfrm>
        </p:spPr>
        <p:txBody>
          <a:bodyPr/>
          <a:lstStyle>
            <a:lvl1pPr algn="l">
              <a:defRPr sz="280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543800" cy="2743200"/>
          </a:xfr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90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63A563B-B8EC-5A4C-917A-69BAB43D8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226CCEF-6E91-FA41-A58E-B32346FFA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90A1D1E-5960-C943-89B2-F4C4E3039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98438"/>
            <a:ext cx="41148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4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1CCDE64-DBEA-8A48-83C1-7415C98C1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C648A10-5A0E-DA4C-B04D-111BDE721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BEE454C-B48B-444C-AF87-68DE62E54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3F5A14C-88B1-0549-8FB3-2AE65B502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71F8E8-D4B3-7848-AFB4-18D59F556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6ACFAC0-8243-2B4E-99AD-B04DFE961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417E29-57CD-FB46-9541-A2BCAD51A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DC PPT txt2-0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+mj-cs"/>
          <a:sym typeface="Arial Black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9pPr>
    </p:titleStyle>
    <p:bodyStyle>
      <a:lvl1pPr marL="285750" indent="-285750" algn="l" rtl="0" eaLnBrk="0" fontAlgn="base" hangingPunct="0">
        <a:spcBef>
          <a:spcPts val="800"/>
        </a:spcBef>
        <a:spcAft>
          <a:spcPct val="0"/>
        </a:spcAft>
        <a:buClr>
          <a:srgbClr val="FF0000"/>
        </a:buClr>
        <a:buSzPct val="60000"/>
        <a:buFont typeface="Wingdings" charset="0"/>
        <a:buChar char="u"/>
        <a:tabLst>
          <a:tab pos="1657350" algn="l"/>
        </a:tabLst>
        <a:defRPr sz="2300">
          <a:solidFill>
            <a:schemeClr val="tx1"/>
          </a:solidFill>
          <a:latin typeface="+mn-lt"/>
          <a:ea typeface="ＭＳ Ｐゴシック" charset="0"/>
          <a:cs typeface="+mn-cs"/>
          <a:sym typeface="Arial" charset="0"/>
        </a:defRPr>
      </a:lvl1pPr>
      <a:lvl2pPr marL="504825" indent="-217488" algn="l" rtl="0" eaLnBrk="0" fontAlgn="base" hangingPunct="0">
        <a:spcBef>
          <a:spcPts val="700"/>
        </a:spcBef>
        <a:spcAft>
          <a:spcPct val="0"/>
        </a:spcAft>
        <a:buClr>
          <a:srgbClr val="FF0000"/>
        </a:buClr>
        <a:buSzPct val="65000"/>
        <a:buFont typeface="Wingdings" charset="0"/>
        <a:buChar char="l"/>
        <a:tabLst>
          <a:tab pos="1657350" algn="l"/>
        </a:tabLst>
        <a:defRPr sz="2000">
          <a:solidFill>
            <a:schemeClr val="tx1"/>
          </a:solidFill>
          <a:latin typeface="+mn-lt"/>
          <a:ea typeface="ＭＳ Ｐゴシック" charset="0"/>
          <a:sym typeface="Arial" charset="0"/>
        </a:defRPr>
      </a:lvl2pPr>
      <a:lvl3pPr marL="685800" indent="-171450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50000"/>
        <a:buFont typeface="Wingdings" charset="0"/>
        <a:buChar char="n"/>
        <a:tabLst>
          <a:tab pos="1657350" algn="l"/>
        </a:tabLst>
        <a:defRPr>
          <a:solidFill>
            <a:schemeClr val="tx1"/>
          </a:solidFill>
          <a:latin typeface="+mn-lt"/>
          <a:ea typeface="ＭＳ Ｐゴシック" charset="0"/>
          <a:sym typeface="Arial" charset="0"/>
        </a:defRPr>
      </a:lvl3pPr>
      <a:lvl4pPr marL="846138" indent="-152400" algn="l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600">
          <a:solidFill>
            <a:schemeClr val="tx1"/>
          </a:solidFill>
          <a:latin typeface="+mn-lt"/>
          <a:ea typeface="ＭＳ Ｐゴシック" charset="0"/>
          <a:sym typeface="Arial" charset="0"/>
        </a:defRPr>
      </a:lvl4pPr>
      <a:lvl5pPr marL="1000125" indent="-152400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ea typeface="ＭＳ Ｐゴシック" charset="0"/>
          <a:sym typeface="Arial" charset="0"/>
        </a:defRPr>
      </a:lvl5pPr>
      <a:lvl6pPr marL="14573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6pPr>
      <a:lvl7pPr marL="19145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7pPr>
      <a:lvl8pPr marL="23717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8pPr>
      <a:lvl9pPr marL="28289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3200" b="1" i="0" dirty="0">
                <a:solidFill>
                  <a:schemeClr val="tx1"/>
                </a:solidFill>
                <a:latin typeface="Arial"/>
                <a:cs typeface="Arial"/>
              </a:rPr>
              <a:t>Linguistic Resources for </a:t>
            </a:r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</a:p>
          <a:p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2012 TAC KBP </a:t>
            </a:r>
            <a:r>
              <a:rPr lang="en-US" sz="3200" b="1" i="0" smtClean="0">
                <a:solidFill>
                  <a:schemeClr val="tx1"/>
                </a:solidFill>
                <a:latin typeface="Arial"/>
                <a:cs typeface="Arial"/>
              </a:rPr>
              <a:t>Cold Start Evaluation</a:t>
            </a:r>
            <a:endParaRPr lang="en-US" sz="3200" b="1" i="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600" b="1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90600" y="2362200"/>
            <a:ext cx="754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endParaRPr lang="en-US" sz="3600" i="0">
              <a:solidFill>
                <a:schemeClr val="tx1"/>
              </a:solidFill>
              <a:latin typeface="Arial"/>
              <a:cs typeface="Arial"/>
            </a:endParaRPr>
          </a:p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3733800"/>
            <a:ext cx="754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62000" y="28194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Joe Ellis (presenter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), </a:t>
            </a:r>
          </a:p>
          <a:p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Brendan Callahan, Jonathan Wright, Stephanie </a:t>
            </a:r>
            <a:r>
              <a:rPr lang="en-US" sz="2400" i="0" dirty="0" err="1" smtClean="0">
                <a:solidFill>
                  <a:schemeClr val="tx1"/>
                </a:solidFill>
                <a:latin typeface="Arial"/>
                <a:cs typeface="Arial"/>
              </a:rPr>
              <a:t>Strassel</a:t>
            </a:r>
            <a:endParaRPr lang="en-US" sz="240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447800" y="3733800"/>
            <a:ext cx="586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Linguistic Data Consortium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University of Pennsylvania,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0" y="198438"/>
            <a:ext cx="2286000" cy="792162"/>
          </a:xfrm>
          <a:noFill/>
        </p:spPr>
        <p:txBody>
          <a:bodyPr/>
          <a:lstStyle/>
          <a:p>
            <a:pPr algn="ctr"/>
            <a:r>
              <a:rPr lang="en-US" dirty="0" smtClean="0">
                <a:latin typeface="HelveticaNeueLT Std Blk" charset="0"/>
              </a:rPr>
              <a:t>Outline</a:t>
            </a:r>
            <a:endParaRPr lang="en-US" dirty="0">
              <a:latin typeface="HelveticaNeueLT Std Blk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4500" y="1524000"/>
            <a:ext cx="8229600" cy="3962400"/>
          </a:xfrm>
          <a:noFill/>
        </p:spPr>
        <p:txBody>
          <a:bodyPr/>
          <a:lstStyle/>
          <a:p>
            <a:pPr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English source data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Annotated evaluation </a:t>
            </a:r>
            <a:r>
              <a:rPr lang="en-US" sz="2400" dirty="0">
                <a:latin typeface="Arial" charset="0"/>
              </a:rPr>
              <a:t>data </a:t>
            </a:r>
          </a:p>
          <a:p>
            <a:r>
              <a:rPr lang="en-US" sz="2800" dirty="0">
                <a:latin typeface="Arial" charset="0"/>
              </a:rPr>
              <a:t>Annotation Tasks and Methodologies</a:t>
            </a:r>
          </a:p>
          <a:p>
            <a:pPr lvl="1"/>
            <a:r>
              <a:rPr lang="en-US" sz="2400" dirty="0" smtClean="0">
                <a:latin typeface="Arial" charset="0"/>
              </a:rPr>
              <a:t>Corpus Scouting</a:t>
            </a:r>
          </a:p>
          <a:p>
            <a:pPr lvl="1"/>
            <a:r>
              <a:rPr lang="en-US" sz="2400" dirty="0" smtClean="0">
                <a:latin typeface="Arial" charset="0"/>
              </a:rPr>
              <a:t>NER Output </a:t>
            </a:r>
            <a:r>
              <a:rPr lang="en-US" sz="2400" dirty="0" err="1" smtClean="0">
                <a:latin typeface="Arial" charset="0"/>
              </a:rPr>
              <a:t>Curation</a:t>
            </a:r>
            <a:endParaRPr lang="en-US" sz="2400" dirty="0" smtClean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Query Development</a:t>
            </a:r>
          </a:p>
          <a:p>
            <a:pPr lvl="1"/>
            <a:r>
              <a:rPr lang="en-US" sz="2400" dirty="0" smtClean="0">
                <a:latin typeface="Arial" charset="0"/>
              </a:rPr>
              <a:t>Assessment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457200" y="14478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Char char="u"/>
              <a:tabLst>
                <a:tab pos="1657350" algn="l"/>
              </a:tabLst>
            </a:pPr>
            <a:r>
              <a:rPr lang="en-US" sz="2800" i="0" dirty="0">
                <a:solidFill>
                  <a:schemeClr val="tx1"/>
                </a:solidFill>
                <a:latin typeface="Arial" charset="0"/>
                <a:sym typeface="Arial" charset="0"/>
              </a:rPr>
              <a:t>Linguistic Resources for </a:t>
            </a:r>
            <a:r>
              <a:rPr lang="en-US" sz="2800" i="0" dirty="0" smtClean="0">
                <a:solidFill>
                  <a:schemeClr val="tx1"/>
                </a:solidFill>
                <a:latin typeface="Arial" charset="0"/>
                <a:sym typeface="Arial" charset="0"/>
              </a:rPr>
              <a:t>2012 Cold Start</a:t>
            </a:r>
            <a:endParaRPr lang="en-US" sz="2800" i="0" dirty="0">
              <a:solidFill>
                <a:schemeClr val="tx1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5-6,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2743200" y="76200"/>
            <a:ext cx="6248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800" b="1" i="0" dirty="0" smtClean="0">
                <a:latin typeface="Arial"/>
                <a:cs typeface="Arial"/>
              </a:rPr>
              <a:t>Cold Start Corpus and </a:t>
            </a:r>
            <a:r>
              <a:rPr lang="en-US" sz="2800" b="1" i="0" dirty="0" err="1" smtClean="0">
                <a:latin typeface="Arial"/>
                <a:cs typeface="Arial"/>
              </a:rPr>
              <a:t>Eval</a:t>
            </a:r>
            <a:r>
              <a:rPr lang="en-US" sz="2800" b="1" i="0" dirty="0" smtClean="0">
                <a:latin typeface="Arial"/>
                <a:cs typeface="Arial"/>
              </a:rPr>
              <a:t> Data</a:t>
            </a:r>
            <a:endParaRPr lang="en-US" sz="2800" b="1" i="0" dirty="0">
              <a:latin typeface="Arial"/>
              <a:cs typeface="Arial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84925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538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7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98438"/>
            <a:ext cx="5943600" cy="792162"/>
          </a:xfrm>
        </p:spPr>
        <p:txBody>
          <a:bodyPr/>
          <a:lstStyle/>
          <a:p>
            <a:r>
              <a:rPr lang="en-US" dirty="0" smtClean="0"/>
              <a:t>Corpus Scouting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Annotators searched the web looking for suitable source document sites</a:t>
            </a:r>
          </a:p>
          <a:p>
            <a:pPr lvl="1"/>
            <a:r>
              <a:rPr lang="en-US" sz="2800" dirty="0" smtClean="0"/>
              <a:t>At least 10K documents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Included numerous PERs, ORGs, &amp; GPEs linked via KBP slots</a:t>
            </a:r>
          </a:p>
          <a:p>
            <a:pPr lvl="1"/>
            <a:r>
              <a:rPr lang="en-US" sz="2800" dirty="0"/>
              <a:t>http://www.sas.upenn.edu</a:t>
            </a:r>
            <a:r>
              <a:rPr lang="en-US" sz="2800" dirty="0" smtClean="0"/>
              <a:t>/</a:t>
            </a:r>
          </a:p>
          <a:p>
            <a:pPr marL="287337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sz="3200" dirty="0" smtClean="0"/>
              <a:t>Selected site harvested and processed in a joint effort between LDC and KBP coordinators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</p:spTree>
    <p:extLst>
      <p:ext uri="{BB962C8B-B14F-4D97-AF65-F5344CB8AC3E}">
        <p14:creationId xmlns:p14="http://schemas.microsoft.com/office/powerpoint/2010/main" val="35168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198438"/>
            <a:ext cx="4038600" cy="792162"/>
          </a:xfrm>
        </p:spPr>
        <p:txBody>
          <a:bodyPr/>
          <a:lstStyle/>
          <a:p>
            <a:pPr algn="ctr"/>
            <a:r>
              <a:rPr lang="en-US" dirty="0" smtClean="0"/>
              <a:t>Cold Start Annotation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US" sz="2800" dirty="0" smtClean="0"/>
              <a:t>NER Output </a:t>
            </a:r>
            <a:r>
              <a:rPr lang="en-US" sz="2800" dirty="0" err="1" smtClean="0"/>
              <a:t>Curation</a:t>
            </a:r>
            <a:endParaRPr lang="en-US" sz="2800" dirty="0" smtClean="0"/>
          </a:p>
          <a:p>
            <a:r>
              <a:rPr lang="en-US" sz="2800" dirty="0" smtClean="0"/>
              <a:t>Query Development</a:t>
            </a:r>
          </a:p>
          <a:p>
            <a:pPr lvl="1"/>
            <a:r>
              <a:rPr lang="en-US" sz="2400" dirty="0" smtClean="0"/>
              <a:t>Searched and annotated chains of entities connected by KBP slots</a:t>
            </a:r>
          </a:p>
          <a:p>
            <a:pPr marL="514350" lvl="2" indent="0">
              <a:buNone/>
            </a:pPr>
            <a:endParaRPr lang="en-US" dirty="0" smtClean="0"/>
          </a:p>
          <a:p>
            <a:pPr lvl="1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200400"/>
            <a:ext cx="25146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“Jane Doe </a:t>
            </a:r>
            <a:r>
              <a:rPr lang="en-US" sz="1800" dirty="0"/>
              <a:t>is the president of the School of Arts and Sciences at the University of Pennsylvania”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“The University of Pennsylvania, located in Philadelphia”</a:t>
            </a:r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429000"/>
            <a:ext cx="4800600" cy="24929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000" dirty="0"/>
              <a:t>“Jane Doe”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per:employee_of</a:t>
            </a:r>
            <a:endParaRPr lang="en-US" sz="2000" dirty="0"/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“</a:t>
            </a:r>
            <a:r>
              <a:rPr lang="en-US" sz="2000" dirty="0"/>
              <a:t>School of Arts and Sciences”</a:t>
            </a:r>
          </a:p>
          <a:p>
            <a:pPr algn="l"/>
            <a:r>
              <a:rPr lang="en-US" sz="2000" dirty="0" smtClean="0"/>
              <a:t>	</a:t>
            </a:r>
            <a:r>
              <a:rPr lang="en-US" sz="2000" dirty="0" err="1" smtClean="0"/>
              <a:t>org:parents</a:t>
            </a:r>
            <a:endParaRPr lang="en-US" sz="2000" dirty="0"/>
          </a:p>
          <a:p>
            <a:pPr algn="l"/>
            <a:r>
              <a:rPr lang="en-US" sz="2000" dirty="0" smtClean="0"/>
              <a:t>                “</a:t>
            </a:r>
            <a:r>
              <a:rPr lang="en-US" sz="2000" dirty="0"/>
              <a:t>University of Pennsylvania”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org:city_of_headquarters</a:t>
            </a:r>
            <a:endParaRPr lang="en-US" sz="2000" dirty="0"/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          “</a:t>
            </a:r>
            <a:r>
              <a:rPr lang="en-US" sz="2000" dirty="0"/>
              <a:t>Philadelphia”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23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dirty="0" smtClean="0"/>
              <a:t>Cold Start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4953000"/>
          </a:xfrm>
        </p:spPr>
        <p:txBody>
          <a:bodyPr/>
          <a:lstStyle/>
          <a:p>
            <a:pPr lvl="1"/>
            <a:r>
              <a:rPr lang="en-US" sz="2800" dirty="0" smtClean="0"/>
              <a:t>Assess validity </a:t>
            </a:r>
            <a:r>
              <a:rPr lang="en-US" sz="2800" dirty="0"/>
              <a:t>of slot-filling answers from </a:t>
            </a:r>
            <a:r>
              <a:rPr lang="en-US" sz="2800" dirty="0" smtClean="0"/>
              <a:t>humans </a:t>
            </a:r>
            <a:r>
              <a:rPr lang="en-US" sz="2800" dirty="0"/>
              <a:t>and systems </a:t>
            </a:r>
          </a:p>
          <a:p>
            <a:pPr lvl="1"/>
            <a:r>
              <a:rPr lang="en-US" sz="2800" dirty="0" smtClean="0"/>
              <a:t>Create </a:t>
            </a:r>
            <a:r>
              <a:rPr lang="en-US" sz="2800" dirty="0"/>
              <a:t>equivalence classes from fillers assessed as </a:t>
            </a:r>
            <a:r>
              <a:rPr lang="en-US" sz="2800" dirty="0" smtClean="0"/>
              <a:t>correct</a:t>
            </a:r>
          </a:p>
          <a:p>
            <a:pPr lvl="1"/>
            <a:r>
              <a:rPr lang="en-US" sz="2800" dirty="0" smtClean="0"/>
              <a:t>Quality control pass as with annotation</a:t>
            </a:r>
          </a:p>
          <a:p>
            <a:pPr marL="287337" lvl="1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41153"/>
            <a:ext cx="5791200" cy="295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sz="3100" dirty="0" smtClean="0"/>
              <a:t>2012 Achievements</a:t>
            </a:r>
          </a:p>
          <a:p>
            <a:pPr lvl="1"/>
            <a:r>
              <a:rPr lang="en-US" sz="2800" dirty="0" smtClean="0"/>
              <a:t>Successfully developed and executed new tasks and tools in support of the Cold Start evaluation </a:t>
            </a:r>
          </a:p>
          <a:p>
            <a:pPr marL="287337" lvl="1" indent="0">
              <a:buNone/>
            </a:pPr>
            <a:endParaRPr lang="en-US" sz="2800" dirty="0" smtClean="0"/>
          </a:p>
          <a:p>
            <a:r>
              <a:rPr lang="en-US" sz="3100" dirty="0" smtClean="0"/>
              <a:t>2013 Goals</a:t>
            </a:r>
          </a:p>
          <a:p>
            <a:pPr lvl="1"/>
            <a:r>
              <a:rPr lang="en-US" sz="2800" dirty="0" smtClean="0"/>
              <a:t>Further refinement of processes</a:t>
            </a:r>
          </a:p>
          <a:p>
            <a:pPr lvl="1"/>
            <a:r>
              <a:rPr lang="en-US" sz="2800" dirty="0" smtClean="0"/>
              <a:t>Expedite corpus selection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</p:spTree>
    <p:extLst>
      <p:ext uri="{BB962C8B-B14F-4D97-AF65-F5344CB8AC3E}">
        <p14:creationId xmlns:p14="http://schemas.microsoft.com/office/powerpoint/2010/main" val="38158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NeueLT Std Bl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11548</TotalTime>
  <Pages>0</Pages>
  <Words>290</Words>
  <Characters>0</Characters>
  <Application>Microsoft Office PowerPoint</Application>
  <PresentationFormat>On-screen Show (4:3)</PresentationFormat>
  <Lines>0</Lines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PowerPoint Presentation</vt:lpstr>
      <vt:lpstr>Outline</vt:lpstr>
      <vt:lpstr>PowerPoint Presentation</vt:lpstr>
      <vt:lpstr>Corpus Scouting and Selection</vt:lpstr>
      <vt:lpstr>Cold Start Annotation </vt:lpstr>
      <vt:lpstr>Cold Start Assessment 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LDC</dc:creator>
  <cp:lastModifiedBy>Joe Ellis</cp:lastModifiedBy>
  <cp:revision>708</cp:revision>
  <dcterms:modified xsi:type="dcterms:W3CDTF">2012-11-04T22:17:27Z</dcterms:modified>
</cp:coreProperties>
</file>