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17"/>
  </p:notesMasterIdLst>
  <p:handoutMasterIdLst>
    <p:handoutMasterId r:id="rId18"/>
  </p:handoutMasterIdLst>
  <p:sldIdLst>
    <p:sldId id="365" r:id="rId2"/>
    <p:sldId id="378" r:id="rId3"/>
    <p:sldId id="374" r:id="rId4"/>
    <p:sldId id="385" r:id="rId5"/>
    <p:sldId id="386" r:id="rId6"/>
    <p:sldId id="384" r:id="rId7"/>
    <p:sldId id="382" r:id="rId8"/>
    <p:sldId id="375" r:id="rId9"/>
    <p:sldId id="389" r:id="rId10"/>
    <p:sldId id="390" r:id="rId11"/>
    <p:sldId id="392" r:id="rId12"/>
    <p:sldId id="391" r:id="rId13"/>
    <p:sldId id="387" r:id="rId14"/>
    <p:sldId id="376" r:id="rId15"/>
    <p:sldId id="393" r:id="rId16"/>
  </p:sldIdLst>
  <p:sldSz cx="9144000" cy="6858000" type="screen4x3"/>
  <p:notesSz cx="6858000" cy="92964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200" i="1" kern="1200">
        <a:solidFill>
          <a:srgbClr val="000000"/>
        </a:solidFill>
        <a:latin typeface="Gill Sans" charset="0"/>
        <a:ea typeface="ＭＳ Ｐゴシック" charset="0"/>
        <a:cs typeface="+mn-cs"/>
        <a:sym typeface="Gill Sans" charset="0"/>
      </a:defRPr>
    </a:lvl1pPr>
    <a:lvl2pPr marL="457200" algn="ctr" rtl="0" fontAlgn="base">
      <a:spcBef>
        <a:spcPct val="0"/>
      </a:spcBef>
      <a:spcAft>
        <a:spcPct val="0"/>
      </a:spcAft>
      <a:defRPr sz="4200" i="1" kern="1200">
        <a:solidFill>
          <a:srgbClr val="000000"/>
        </a:solidFill>
        <a:latin typeface="Gill Sans" charset="0"/>
        <a:ea typeface="ＭＳ Ｐゴシック" charset="0"/>
        <a:cs typeface="+mn-cs"/>
        <a:sym typeface="Gill Sans" charset="0"/>
      </a:defRPr>
    </a:lvl2pPr>
    <a:lvl3pPr marL="914400" algn="ctr" rtl="0" fontAlgn="base">
      <a:spcBef>
        <a:spcPct val="0"/>
      </a:spcBef>
      <a:spcAft>
        <a:spcPct val="0"/>
      </a:spcAft>
      <a:defRPr sz="4200" i="1" kern="1200">
        <a:solidFill>
          <a:srgbClr val="000000"/>
        </a:solidFill>
        <a:latin typeface="Gill Sans" charset="0"/>
        <a:ea typeface="ＭＳ Ｐゴシック" charset="0"/>
        <a:cs typeface="+mn-cs"/>
        <a:sym typeface="Gill Sans" charset="0"/>
      </a:defRPr>
    </a:lvl3pPr>
    <a:lvl4pPr marL="1371600" algn="ctr" rtl="0" fontAlgn="base">
      <a:spcBef>
        <a:spcPct val="0"/>
      </a:spcBef>
      <a:spcAft>
        <a:spcPct val="0"/>
      </a:spcAft>
      <a:defRPr sz="4200" i="1" kern="1200">
        <a:solidFill>
          <a:srgbClr val="000000"/>
        </a:solidFill>
        <a:latin typeface="Gill Sans" charset="0"/>
        <a:ea typeface="ＭＳ Ｐゴシック" charset="0"/>
        <a:cs typeface="+mn-cs"/>
        <a:sym typeface="Gill Sans" charset="0"/>
      </a:defRPr>
    </a:lvl4pPr>
    <a:lvl5pPr marL="1828800" algn="ctr" rtl="0" fontAlgn="base">
      <a:spcBef>
        <a:spcPct val="0"/>
      </a:spcBef>
      <a:spcAft>
        <a:spcPct val="0"/>
      </a:spcAft>
      <a:defRPr sz="4200" i="1" kern="1200">
        <a:solidFill>
          <a:srgbClr val="000000"/>
        </a:solidFill>
        <a:latin typeface="Gill Sans" charset="0"/>
        <a:ea typeface="ＭＳ Ｐゴシック" charset="0"/>
        <a:cs typeface="+mn-cs"/>
        <a:sym typeface="Gill Sans" charset="0"/>
      </a:defRPr>
    </a:lvl5pPr>
    <a:lvl6pPr marL="2286000" algn="l" defTabSz="457200" rtl="0" eaLnBrk="1" latinLnBrk="0" hangingPunct="1">
      <a:defRPr sz="4200" i="1" kern="1200">
        <a:solidFill>
          <a:srgbClr val="000000"/>
        </a:solidFill>
        <a:latin typeface="Gill Sans" charset="0"/>
        <a:ea typeface="ＭＳ Ｐゴシック" charset="0"/>
        <a:cs typeface="+mn-cs"/>
        <a:sym typeface="Gill Sans" charset="0"/>
      </a:defRPr>
    </a:lvl6pPr>
    <a:lvl7pPr marL="2743200" algn="l" defTabSz="457200" rtl="0" eaLnBrk="1" latinLnBrk="0" hangingPunct="1">
      <a:defRPr sz="4200" i="1" kern="1200">
        <a:solidFill>
          <a:srgbClr val="000000"/>
        </a:solidFill>
        <a:latin typeface="Gill Sans" charset="0"/>
        <a:ea typeface="ＭＳ Ｐゴシック" charset="0"/>
        <a:cs typeface="+mn-cs"/>
        <a:sym typeface="Gill Sans" charset="0"/>
      </a:defRPr>
    </a:lvl7pPr>
    <a:lvl8pPr marL="3200400" algn="l" defTabSz="457200" rtl="0" eaLnBrk="1" latinLnBrk="0" hangingPunct="1">
      <a:defRPr sz="4200" i="1" kern="1200">
        <a:solidFill>
          <a:srgbClr val="000000"/>
        </a:solidFill>
        <a:latin typeface="Gill Sans" charset="0"/>
        <a:ea typeface="ＭＳ Ｐゴシック" charset="0"/>
        <a:cs typeface="+mn-cs"/>
        <a:sym typeface="Gill Sans" charset="0"/>
      </a:defRPr>
    </a:lvl8pPr>
    <a:lvl9pPr marL="3657600" algn="l" defTabSz="457200" rtl="0" eaLnBrk="1" latinLnBrk="0" hangingPunct="1">
      <a:defRPr sz="4200" i="1" kern="1200">
        <a:solidFill>
          <a:srgbClr val="000000"/>
        </a:solidFill>
        <a:latin typeface="Gill Sans" charset="0"/>
        <a:ea typeface="ＭＳ Ｐゴシック" charset="0"/>
        <a:cs typeface="+mn-cs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E7F3F4"/>
    <a:srgbClr val="009999"/>
    <a:srgbClr val="3333FF"/>
    <a:srgbClr val="FF0000"/>
    <a:srgbClr val="CC0099"/>
    <a:srgbClr val="EBE595"/>
    <a:srgbClr val="E3DA67"/>
    <a:srgbClr val="43C0FF"/>
    <a:srgbClr val="003F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78" autoAdjust="0"/>
    <p:restoredTop sz="91296" autoAdjust="0"/>
  </p:normalViewPr>
  <p:slideViewPr>
    <p:cSldViewPr>
      <p:cViewPr varScale="1">
        <p:scale>
          <a:sx n="84" d="100"/>
          <a:sy n="84" d="100"/>
        </p:scale>
        <p:origin x="-111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 i="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i="0"/>
            </a:lvl1pPr>
          </a:lstStyle>
          <a:p>
            <a:fld id="{459BD47B-D501-C64F-819D-C2D4E6DF1985}" type="datetimeFigureOut">
              <a:rPr lang="en-US"/>
              <a:pPr/>
              <a:t>11/17/2013</a:t>
            </a:fld>
            <a:endParaRPr lang="en-US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 i="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i="0"/>
            </a:lvl1pPr>
          </a:lstStyle>
          <a:p>
            <a:fld id="{F997C25C-9F2C-0542-8EB9-80DD80BF150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8897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i="0">
                <a:solidFill>
                  <a:schemeClr val="tx1"/>
                </a:solidFill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>
                <a:solidFill>
                  <a:schemeClr val="tx1"/>
                </a:solidFill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6425"/>
            <a:ext cx="54864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i="0">
                <a:solidFill>
                  <a:schemeClr val="tx1"/>
                </a:solidFill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>
                <a:solidFill>
                  <a:schemeClr val="tx1"/>
                </a:solidFill>
              </a:defRPr>
            </a:lvl1pPr>
          </a:lstStyle>
          <a:p>
            <a:fld id="{880DC779-C557-3141-BECF-B100FB93F9F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0307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DC779-C557-3141-BECF-B100FB93F9F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0800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DC779-C557-3141-BECF-B100FB93F9F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5339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DC779-C557-3141-BECF-B100FB93F9FF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5339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DC779-C557-3141-BECF-B100FB93F9FF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5339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DC779-C557-3141-BECF-B100FB93F9FF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5339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DC779-C557-3141-BECF-B100FB93F9FF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4609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DC779-C557-3141-BECF-B100FB93F9FF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36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DC779-C557-3141-BECF-B100FB93F9F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42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DC779-C557-3141-BECF-B100FB93F9F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2427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DC779-C557-3141-BECF-B100FB93F9F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2427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DC779-C557-3141-BECF-B100FB93F9F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2427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DC779-C557-3141-BECF-B100FB93F9F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2427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DC779-C557-3141-BECF-B100FB93F9F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2427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DC779-C557-3141-BECF-B100FB93F9F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5339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DC779-C557-3141-BECF-B100FB93F9F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533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LDC Home-05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543800" cy="685800"/>
          </a:xfrm>
        </p:spPr>
        <p:txBody>
          <a:bodyPr/>
          <a:lstStyle>
            <a:lvl1pPr algn="l">
              <a:defRPr sz="280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2286000"/>
            <a:ext cx="7543800" cy="2743200"/>
          </a:xfrm>
        </p:spPr>
        <p:txBody>
          <a:bodyPr lIns="0" tIns="0" rIns="0" bIns="0"/>
          <a:lstStyle>
            <a:lvl1pPr marL="0" indent="0">
              <a:buFont typeface="Wingdings" pitchFamily="2" charset="2"/>
              <a:buNone/>
              <a:defRPr sz="1800"/>
            </a:lvl1pPr>
          </a:lstStyle>
          <a:p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19905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Meeting/Conference Name and Date here. Change in View: Slide Master.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400800"/>
            <a:ext cx="2133600" cy="3206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363A563B-B8EC-5A4C-917A-69BAB43D8B0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233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8438"/>
            <a:ext cx="2057400" cy="6049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8438"/>
            <a:ext cx="6019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Meeting/Conference Name and Date here. Change in View: Slide Master.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400800"/>
            <a:ext cx="2133600" cy="3206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0226CCEF-6E91-FA41-A58E-B32346FFA07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9718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438"/>
            <a:ext cx="8229600" cy="792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295400"/>
            <a:ext cx="8229600" cy="4953000"/>
          </a:xfrm>
        </p:spPr>
        <p:txBody>
          <a:bodyPr/>
          <a:lstStyle/>
          <a:p>
            <a:pPr lvl="0"/>
            <a:endParaRPr lang="en-US" noProof="0">
              <a:sym typeface="Arial" charset="0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Meeting/Conference Name and Date here. Change in View: Slide Master.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400800"/>
            <a:ext cx="2133600" cy="3206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690A1D1E-5960-C943-89B2-F4C4E303915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886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198438"/>
            <a:ext cx="4114800" cy="79216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TAC KBP Evaluation Workshop – NIST, November 15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2349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Meeting/Conference Name and Date here. Change in View: Slide Master.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400800"/>
            <a:ext cx="2133600" cy="3206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E1CCDE64-DBEA-8A48-83C1-7415C98C13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06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Meeting/Conference Name and Date here. Change in View: Slide Master.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400800"/>
            <a:ext cx="2133600" cy="3206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1C648A10-5A0E-DA4C-B04D-111BDE72131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852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Meeting/Conference Name and Date here. Change in View: Slide Master.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400800"/>
            <a:ext cx="2133600" cy="3206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1BEE454C-B48B-444C-AF87-68DE62E548C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585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Meeting/Conference Name and Date here. Change in View: Slide Master.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400800"/>
            <a:ext cx="2133600" cy="3206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C3F5A14C-88B1-0549-8FB3-2AE65B5020F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27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Meeting/Conference Name and Date here. Change in View: Slide Master.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400800"/>
            <a:ext cx="2133600" cy="3206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5271F8E8-D4B3-7848-AFB4-18D59F556DB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589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Meeting/Conference Name and Date here. Change in View: Slide Master.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400800"/>
            <a:ext cx="2133600" cy="3206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A6ACFAC0-8243-2B4E-99AD-B04DFE9619F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359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Arial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Meeting/Conference Name and Date here. Change in View: Slide Master.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400800"/>
            <a:ext cx="2133600" cy="3206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5B417E29-57CD-FB46-9541-A2BCAD51A8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677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LDC PPT txt2-02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98438"/>
            <a:ext cx="82296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rial Black" charset="0"/>
              </a:rPr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rial" charset="0"/>
              </a:rPr>
              <a:t>Click to edit Master text styles</a:t>
            </a:r>
          </a:p>
          <a:p>
            <a:pPr lvl="1"/>
            <a:r>
              <a:rPr lang="en-US">
                <a:sym typeface="Arial" charset="0"/>
              </a:rPr>
              <a:t>Second level</a:t>
            </a:r>
          </a:p>
          <a:p>
            <a:pPr lvl="2"/>
            <a:r>
              <a:rPr lang="en-US">
                <a:sym typeface="Arial" charset="0"/>
              </a:rPr>
              <a:t>Third level</a:t>
            </a:r>
          </a:p>
          <a:p>
            <a:pPr lvl="3"/>
            <a:r>
              <a:rPr lang="en-US">
                <a:sym typeface="Arial" charset="0"/>
              </a:rPr>
              <a:t>Fourth level</a:t>
            </a:r>
          </a:p>
          <a:p>
            <a:pPr lvl="4"/>
            <a:r>
              <a:rPr lang="en-US">
                <a:sym typeface="Arial" charset="0"/>
              </a:rPr>
              <a:t>Fifth level</a:t>
            </a:r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7200" y="6400800"/>
            <a:ext cx="60960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i="0">
                <a:solidFill>
                  <a:schemeClr val="tx1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 dirty="0" smtClean="0"/>
              <a:t>TAC KBP Evaluation Workshop – NIST, November 15 2011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6" r:id="rId1"/>
    <p:sldLayoutId id="2147483935" r:id="rId2"/>
    <p:sldLayoutId id="2147483936" r:id="rId3"/>
    <p:sldLayoutId id="2147483937" r:id="rId4"/>
    <p:sldLayoutId id="2147483938" r:id="rId5"/>
    <p:sldLayoutId id="2147483939" r:id="rId6"/>
    <p:sldLayoutId id="2147483940" r:id="rId7"/>
    <p:sldLayoutId id="2147483941" r:id="rId8"/>
    <p:sldLayoutId id="2147483942" r:id="rId9"/>
    <p:sldLayoutId id="2147483943" r:id="rId10"/>
    <p:sldLayoutId id="2147483944" r:id="rId11"/>
    <p:sldLayoutId id="2147483945" r:id="rId12"/>
  </p:sldLayoutIdLst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ＭＳ Ｐゴシック" charset="0"/>
          <a:cs typeface="+mj-cs"/>
          <a:sym typeface="Arial Black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HelveticaNeueLT Std Blk" pitchFamily="34" charset="0"/>
          <a:ea typeface="ＭＳ Ｐゴシック" charset="0"/>
          <a:sym typeface="Arial Black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HelveticaNeueLT Std Blk" pitchFamily="34" charset="0"/>
          <a:ea typeface="ＭＳ Ｐゴシック" charset="0"/>
          <a:sym typeface="Arial Black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HelveticaNeueLT Std Blk" pitchFamily="34" charset="0"/>
          <a:ea typeface="ＭＳ Ｐゴシック" charset="0"/>
          <a:sym typeface="Arial Black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HelveticaNeueLT Std Blk" pitchFamily="34" charset="0"/>
          <a:ea typeface="ＭＳ Ｐゴシック" charset="0"/>
          <a:sym typeface="Arial Black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HelveticaNeueLT Std Blk" pitchFamily="34" charset="0"/>
          <a:sym typeface="Arial Black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HelveticaNeueLT Std Blk" pitchFamily="34" charset="0"/>
          <a:sym typeface="Arial Black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HelveticaNeueLT Std Blk" pitchFamily="34" charset="0"/>
          <a:sym typeface="Arial Black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HelveticaNeueLT Std Blk" pitchFamily="34" charset="0"/>
          <a:sym typeface="Arial Black" pitchFamily="34" charset="0"/>
        </a:defRPr>
      </a:lvl9pPr>
    </p:titleStyle>
    <p:bodyStyle>
      <a:lvl1pPr marL="285750" indent="-285750" algn="l" rtl="0" eaLnBrk="0" fontAlgn="base" hangingPunct="0">
        <a:spcBef>
          <a:spcPts val="800"/>
        </a:spcBef>
        <a:spcAft>
          <a:spcPct val="0"/>
        </a:spcAft>
        <a:buClr>
          <a:srgbClr val="FF0000"/>
        </a:buClr>
        <a:buSzPct val="60000"/>
        <a:buFont typeface="Wingdings" charset="0"/>
        <a:buChar char="u"/>
        <a:tabLst>
          <a:tab pos="1657350" algn="l"/>
        </a:tabLst>
        <a:defRPr sz="2300">
          <a:solidFill>
            <a:schemeClr val="tx1"/>
          </a:solidFill>
          <a:latin typeface="+mn-lt"/>
          <a:ea typeface="ＭＳ Ｐゴシック" charset="0"/>
          <a:cs typeface="+mn-cs"/>
          <a:sym typeface="Arial" charset="0"/>
        </a:defRPr>
      </a:lvl1pPr>
      <a:lvl2pPr marL="504825" indent="-217488" algn="l" rtl="0" eaLnBrk="0" fontAlgn="base" hangingPunct="0">
        <a:spcBef>
          <a:spcPts val="700"/>
        </a:spcBef>
        <a:spcAft>
          <a:spcPct val="0"/>
        </a:spcAft>
        <a:buClr>
          <a:srgbClr val="FF0000"/>
        </a:buClr>
        <a:buSzPct val="65000"/>
        <a:buFont typeface="Wingdings" charset="0"/>
        <a:buChar char="l"/>
        <a:tabLst>
          <a:tab pos="1657350" algn="l"/>
        </a:tabLst>
        <a:defRPr sz="2000">
          <a:solidFill>
            <a:schemeClr val="tx1"/>
          </a:solidFill>
          <a:latin typeface="+mn-lt"/>
          <a:ea typeface="ＭＳ Ｐゴシック" charset="0"/>
          <a:sym typeface="Arial" charset="0"/>
        </a:defRPr>
      </a:lvl2pPr>
      <a:lvl3pPr marL="685800" indent="-171450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50000"/>
        <a:buFont typeface="Wingdings" charset="0"/>
        <a:buChar char="n"/>
        <a:tabLst>
          <a:tab pos="1657350" algn="l"/>
        </a:tabLst>
        <a:defRPr>
          <a:solidFill>
            <a:schemeClr val="tx1"/>
          </a:solidFill>
          <a:latin typeface="+mn-lt"/>
          <a:ea typeface="ＭＳ Ｐゴシック" charset="0"/>
          <a:sym typeface="Arial" charset="0"/>
        </a:defRPr>
      </a:lvl3pPr>
      <a:lvl4pPr marL="846138" indent="-152400" algn="l" rtl="0" eaLnBrk="0" fontAlgn="base" hangingPunct="0">
        <a:spcBef>
          <a:spcPts val="500"/>
        </a:spcBef>
        <a:spcAft>
          <a:spcPct val="0"/>
        </a:spcAft>
        <a:buClr>
          <a:srgbClr val="FF0000"/>
        </a:buClr>
        <a:buChar char="•"/>
        <a:tabLst>
          <a:tab pos="1657350" algn="l"/>
        </a:tabLst>
        <a:defRPr sz="1600">
          <a:solidFill>
            <a:schemeClr val="tx1"/>
          </a:solidFill>
          <a:latin typeface="+mn-lt"/>
          <a:ea typeface="ＭＳ Ｐゴシック" charset="0"/>
          <a:sym typeface="Arial" charset="0"/>
        </a:defRPr>
      </a:lvl4pPr>
      <a:lvl5pPr marL="1000125" indent="-152400" algn="l" rtl="0" eaLnBrk="0" fontAlgn="base" hangingPunct="0">
        <a:spcBef>
          <a:spcPts val="400"/>
        </a:spcBef>
        <a:spcAft>
          <a:spcPct val="0"/>
        </a:spcAft>
        <a:buClr>
          <a:srgbClr val="FF0000"/>
        </a:buClr>
        <a:buChar char="•"/>
        <a:tabLst>
          <a:tab pos="1657350" algn="l"/>
        </a:tabLst>
        <a:defRPr sz="1400">
          <a:solidFill>
            <a:schemeClr val="tx1"/>
          </a:solidFill>
          <a:latin typeface="+mn-lt"/>
          <a:ea typeface="ＭＳ Ｐゴシック" charset="0"/>
          <a:sym typeface="Arial" charset="0"/>
        </a:defRPr>
      </a:lvl5pPr>
      <a:lvl6pPr marL="1457325" indent="-152400" algn="l" rtl="0" fontAlgn="base">
        <a:spcBef>
          <a:spcPts val="400"/>
        </a:spcBef>
        <a:spcAft>
          <a:spcPct val="0"/>
        </a:spcAft>
        <a:buClr>
          <a:srgbClr val="FF0000"/>
        </a:buClr>
        <a:buChar char="•"/>
        <a:tabLst>
          <a:tab pos="1657350" algn="l"/>
        </a:tabLst>
        <a:defRPr sz="1400">
          <a:solidFill>
            <a:schemeClr val="tx1"/>
          </a:solidFill>
          <a:latin typeface="+mn-lt"/>
          <a:sym typeface="Arial" charset="0"/>
        </a:defRPr>
      </a:lvl6pPr>
      <a:lvl7pPr marL="1914525" indent="-152400" algn="l" rtl="0" fontAlgn="base">
        <a:spcBef>
          <a:spcPts val="400"/>
        </a:spcBef>
        <a:spcAft>
          <a:spcPct val="0"/>
        </a:spcAft>
        <a:buClr>
          <a:srgbClr val="FF0000"/>
        </a:buClr>
        <a:buChar char="•"/>
        <a:tabLst>
          <a:tab pos="1657350" algn="l"/>
        </a:tabLst>
        <a:defRPr sz="1400">
          <a:solidFill>
            <a:schemeClr val="tx1"/>
          </a:solidFill>
          <a:latin typeface="+mn-lt"/>
          <a:sym typeface="Arial" charset="0"/>
        </a:defRPr>
      </a:lvl7pPr>
      <a:lvl8pPr marL="2371725" indent="-152400" algn="l" rtl="0" fontAlgn="base">
        <a:spcBef>
          <a:spcPts val="400"/>
        </a:spcBef>
        <a:spcAft>
          <a:spcPct val="0"/>
        </a:spcAft>
        <a:buClr>
          <a:srgbClr val="FF0000"/>
        </a:buClr>
        <a:buChar char="•"/>
        <a:tabLst>
          <a:tab pos="1657350" algn="l"/>
        </a:tabLst>
        <a:defRPr sz="1400">
          <a:solidFill>
            <a:schemeClr val="tx1"/>
          </a:solidFill>
          <a:latin typeface="+mn-lt"/>
          <a:sym typeface="Arial" charset="0"/>
        </a:defRPr>
      </a:lvl8pPr>
      <a:lvl9pPr marL="2828925" indent="-152400" algn="l" rtl="0" fontAlgn="base">
        <a:spcBef>
          <a:spcPts val="400"/>
        </a:spcBef>
        <a:spcAft>
          <a:spcPct val="0"/>
        </a:spcAft>
        <a:buClr>
          <a:srgbClr val="FF0000"/>
        </a:buClr>
        <a:buChar char="•"/>
        <a:tabLst>
          <a:tab pos="1657350" algn="l"/>
        </a:tabLst>
        <a:defRPr sz="1400">
          <a:solidFill>
            <a:schemeClr val="tx1"/>
          </a:solidFill>
          <a:latin typeface="+mn-lt"/>
          <a:sym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ChangeArrowheads="1"/>
          </p:cNvSpPr>
          <p:nvPr/>
        </p:nvSpPr>
        <p:spPr bwMode="auto">
          <a:xfrm>
            <a:off x="762000" y="12954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r>
              <a:rPr lang="en-US" sz="3200" b="1" i="0" dirty="0">
                <a:solidFill>
                  <a:schemeClr val="tx1"/>
                </a:solidFill>
                <a:latin typeface="Arial"/>
                <a:cs typeface="Arial"/>
              </a:rPr>
              <a:t>Linguistic Resources for </a:t>
            </a:r>
            <a:r>
              <a:rPr lang="en-US" sz="3200" b="1" i="0" dirty="0" smtClean="0">
                <a:solidFill>
                  <a:schemeClr val="tx1"/>
                </a:solidFill>
                <a:latin typeface="Arial"/>
                <a:cs typeface="Arial"/>
              </a:rPr>
              <a:t>the </a:t>
            </a:r>
          </a:p>
          <a:p>
            <a:r>
              <a:rPr lang="en-US" sz="3200" b="1" i="0" dirty="0" smtClean="0">
                <a:solidFill>
                  <a:schemeClr val="tx1"/>
                </a:solidFill>
                <a:latin typeface="Arial"/>
                <a:cs typeface="Arial"/>
              </a:rPr>
              <a:t>2013 TAC KBP Entity Linking Evaluation</a:t>
            </a:r>
          </a:p>
          <a:p>
            <a:endParaRPr lang="en-US" sz="3600" b="1" i="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3075" name="Rectangle 5"/>
          <p:cNvSpPr>
            <a:spLocks noChangeArrowheads="1"/>
          </p:cNvSpPr>
          <p:nvPr/>
        </p:nvSpPr>
        <p:spPr bwMode="auto">
          <a:xfrm>
            <a:off x="990600" y="2362200"/>
            <a:ext cx="75438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0" hangingPunct="0">
              <a:spcBef>
                <a:spcPts val="800"/>
              </a:spcBef>
              <a:buClr>
                <a:srgbClr val="FF0000"/>
              </a:buClr>
              <a:buSzPct val="60000"/>
              <a:buFont typeface="Wingdings" charset="0"/>
              <a:buNone/>
              <a:tabLst>
                <a:tab pos="1657350" algn="l"/>
              </a:tabLst>
            </a:pPr>
            <a:endParaRPr lang="en-US" sz="3600" i="0">
              <a:solidFill>
                <a:schemeClr val="tx1"/>
              </a:solidFill>
              <a:latin typeface="Arial"/>
              <a:cs typeface="Arial"/>
            </a:endParaRPr>
          </a:p>
          <a:p>
            <a:pPr eaLnBrk="0" hangingPunct="0">
              <a:spcBef>
                <a:spcPts val="800"/>
              </a:spcBef>
              <a:buClr>
                <a:srgbClr val="FF0000"/>
              </a:buClr>
              <a:buSzPct val="60000"/>
              <a:buFont typeface="Wingdings" charset="0"/>
              <a:buNone/>
              <a:tabLst>
                <a:tab pos="1657350" algn="l"/>
              </a:tabLst>
            </a:pPr>
            <a:r>
              <a:rPr lang="en-US" sz="3600" i="0">
                <a:solidFill>
                  <a:schemeClr val="tx1"/>
                </a:solidFill>
                <a:latin typeface="Arial"/>
                <a:cs typeface="Arial"/>
              </a:rPr>
              <a:t> </a:t>
            </a:r>
          </a:p>
        </p:txBody>
      </p:sp>
      <p:sp>
        <p:nvSpPr>
          <p:cNvPr id="3076" name="Rectangle 5"/>
          <p:cNvSpPr>
            <a:spLocks noChangeArrowheads="1"/>
          </p:cNvSpPr>
          <p:nvPr/>
        </p:nvSpPr>
        <p:spPr bwMode="auto">
          <a:xfrm>
            <a:off x="838200" y="3733800"/>
            <a:ext cx="7543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0" hangingPunct="0">
              <a:spcBef>
                <a:spcPts val="800"/>
              </a:spcBef>
              <a:buClr>
                <a:srgbClr val="FF0000"/>
              </a:buClr>
              <a:buSzPct val="60000"/>
              <a:buFont typeface="Wingdings" charset="0"/>
              <a:buNone/>
              <a:tabLst>
                <a:tab pos="1657350" algn="l"/>
              </a:tabLst>
            </a:pPr>
            <a:r>
              <a:rPr lang="en-US" sz="3600" i="0">
                <a:solidFill>
                  <a:schemeClr val="tx1"/>
                </a:solidFill>
                <a:latin typeface="Arial"/>
                <a:cs typeface="Arial"/>
              </a:rPr>
              <a:t> </a:t>
            </a:r>
          </a:p>
        </p:txBody>
      </p:sp>
      <p:sp>
        <p:nvSpPr>
          <p:cNvPr id="3077" name="Rectangle 4"/>
          <p:cNvSpPr>
            <a:spLocks noChangeArrowheads="1"/>
          </p:cNvSpPr>
          <p:nvPr/>
        </p:nvSpPr>
        <p:spPr bwMode="auto">
          <a:xfrm>
            <a:off x="723900" y="2476500"/>
            <a:ext cx="8077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r>
              <a:rPr lang="en-US" sz="2400" i="0" dirty="0">
                <a:solidFill>
                  <a:schemeClr val="tx1"/>
                </a:solidFill>
                <a:latin typeface="Arial"/>
                <a:cs typeface="Arial"/>
              </a:rPr>
              <a:t>Joe Ellis (presenter</a:t>
            </a:r>
            <a:r>
              <a:rPr lang="en-US" sz="2400" i="0" dirty="0" smtClean="0">
                <a:solidFill>
                  <a:schemeClr val="tx1"/>
                </a:solidFill>
                <a:latin typeface="Arial"/>
                <a:cs typeface="Arial"/>
              </a:rPr>
              <a:t>), </a:t>
            </a:r>
          </a:p>
          <a:p>
            <a:r>
              <a:rPr lang="en-US" sz="2400" i="0" dirty="0" smtClean="0">
                <a:solidFill>
                  <a:schemeClr val="tx1"/>
                </a:solidFill>
                <a:latin typeface="Arial"/>
                <a:cs typeface="Arial"/>
              </a:rPr>
              <a:t>Justin Mott, </a:t>
            </a:r>
            <a:r>
              <a:rPr lang="en-US" sz="2400" i="0" dirty="0" err="1" smtClean="0">
                <a:solidFill>
                  <a:schemeClr val="tx1"/>
                </a:solidFill>
                <a:latin typeface="Arial"/>
                <a:cs typeface="Arial"/>
              </a:rPr>
              <a:t>Xuansong</a:t>
            </a:r>
            <a:r>
              <a:rPr lang="en-US" sz="2400" i="0" dirty="0" smtClean="0">
                <a:solidFill>
                  <a:schemeClr val="tx1"/>
                </a:solidFill>
                <a:latin typeface="Arial"/>
                <a:cs typeface="Arial"/>
              </a:rPr>
              <a:t> Li, Jeremy Getman, </a:t>
            </a:r>
            <a:r>
              <a:rPr lang="en-US" sz="2400" i="0" dirty="0">
                <a:solidFill>
                  <a:schemeClr val="tx1"/>
                </a:solidFill>
                <a:latin typeface="Arial"/>
                <a:cs typeface="Arial"/>
              </a:rPr>
              <a:t>Jonathan </a:t>
            </a:r>
            <a:r>
              <a:rPr lang="en-US" sz="2400" i="0" dirty="0" smtClean="0">
                <a:solidFill>
                  <a:schemeClr val="tx1"/>
                </a:solidFill>
                <a:latin typeface="Arial"/>
                <a:cs typeface="Arial"/>
              </a:rPr>
              <a:t>Wright, </a:t>
            </a:r>
            <a:r>
              <a:rPr lang="en-US" sz="2400" i="0" dirty="0">
                <a:solidFill>
                  <a:schemeClr val="tx1"/>
                </a:solidFill>
                <a:latin typeface="Arial"/>
                <a:cs typeface="Arial"/>
              </a:rPr>
              <a:t>Stephanie </a:t>
            </a:r>
            <a:r>
              <a:rPr lang="en-US" sz="2400" i="0" dirty="0" err="1" smtClean="0">
                <a:solidFill>
                  <a:schemeClr val="tx1"/>
                </a:solidFill>
                <a:latin typeface="Arial"/>
                <a:cs typeface="Arial"/>
              </a:rPr>
              <a:t>Strassel</a:t>
            </a:r>
            <a:endParaRPr lang="en-US" sz="2400" i="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3078" name="Rectangle 4"/>
          <p:cNvSpPr>
            <a:spLocks noChangeArrowheads="1"/>
          </p:cNvSpPr>
          <p:nvPr/>
        </p:nvSpPr>
        <p:spPr bwMode="auto">
          <a:xfrm>
            <a:off x="1583635" y="3753678"/>
            <a:ext cx="5867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Linguistic Data Consortium</a:t>
            </a:r>
          </a:p>
          <a:p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University of Pennsylvania, USA</a:t>
            </a:r>
          </a:p>
        </p:txBody>
      </p:sp>
    </p:spTree>
    <p:extLst>
      <p:ext uri="{BB962C8B-B14F-4D97-AF65-F5344CB8AC3E}">
        <p14:creationId xmlns:p14="http://schemas.microsoft.com/office/powerpoint/2010/main" val="209160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198438"/>
            <a:ext cx="5943600" cy="792162"/>
          </a:xfrm>
        </p:spPr>
        <p:txBody>
          <a:bodyPr/>
          <a:lstStyle/>
          <a:p>
            <a:r>
              <a:rPr lang="en-US" dirty="0" smtClean="0"/>
              <a:t>Entity Linking – Stage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Run named entity taggers over source corpora</a:t>
            </a:r>
            <a:endParaRPr lang="en-US" sz="2400" dirty="0" smtClean="0"/>
          </a:p>
          <a:p>
            <a:pPr lvl="1"/>
            <a:r>
              <a:rPr lang="en-US" sz="2400" dirty="0" smtClean="0"/>
              <a:t>Provides guided search through the corpus</a:t>
            </a:r>
            <a:endParaRPr lang="en-US" dirty="0" smtClean="0"/>
          </a:p>
          <a:p>
            <a:pPr lvl="1"/>
            <a:r>
              <a:rPr lang="en-US" sz="2400" dirty="0"/>
              <a:t>Thanks KBP coordinators!</a:t>
            </a:r>
          </a:p>
          <a:p>
            <a:pPr lvl="1"/>
            <a:endParaRPr lang="en-US" sz="2400" dirty="0" smtClean="0">
              <a:solidFill>
                <a:srgbClr val="00B0F0"/>
              </a:solidFill>
            </a:endParaRPr>
          </a:p>
          <a:p>
            <a:pPr lvl="1"/>
            <a:endParaRPr lang="en-US" sz="2400" dirty="0">
              <a:solidFill>
                <a:srgbClr val="00B0F0"/>
              </a:solidFill>
            </a:endParaRPr>
          </a:p>
          <a:p>
            <a:pPr lvl="1"/>
            <a:endParaRPr lang="en-US" sz="4000" dirty="0" smtClean="0">
              <a:solidFill>
                <a:srgbClr val="00B0F0"/>
              </a:solidFill>
            </a:endParaRPr>
          </a:p>
          <a:p>
            <a:r>
              <a:rPr lang="en-US" sz="2700" dirty="0"/>
              <a:t>Namestring Selection</a:t>
            </a:r>
          </a:p>
          <a:p>
            <a:pPr lvl="1"/>
            <a:r>
              <a:rPr lang="en-US" sz="2400" dirty="0">
                <a:solidFill>
                  <a:srgbClr val="00B0F0"/>
                </a:solidFill>
              </a:rPr>
              <a:t>Confusable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TAC KBP Evaluation Workshop – NIST, November 18-19, 2013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599" y="2438399"/>
            <a:ext cx="1811675" cy="233553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3399183"/>
            <a:ext cx="2286000" cy="1768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698" y="2893153"/>
            <a:ext cx="5420458" cy="13716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 bwMode="auto">
          <a:xfrm>
            <a:off x="813816" y="3184996"/>
            <a:ext cx="384048" cy="265176"/>
          </a:xfrm>
          <a:prstGeom prst="roundRect">
            <a:avLst/>
          </a:prstGeom>
          <a:noFill/>
          <a:ln w="254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6705600" y="2438399"/>
            <a:ext cx="1066800" cy="219456"/>
          </a:xfrm>
          <a:prstGeom prst="roundRect">
            <a:avLst/>
          </a:prstGeom>
          <a:noFill/>
          <a:ln w="254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7351776" y="3409753"/>
            <a:ext cx="685800" cy="219456"/>
          </a:xfrm>
          <a:prstGeom prst="roundRect">
            <a:avLst/>
          </a:prstGeom>
          <a:noFill/>
          <a:ln w="254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06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198438"/>
            <a:ext cx="5943600" cy="792162"/>
          </a:xfrm>
        </p:spPr>
        <p:txBody>
          <a:bodyPr/>
          <a:lstStyle/>
          <a:p>
            <a:r>
              <a:rPr lang="en-US" dirty="0" smtClean="0"/>
              <a:t>Entity Linking – Stage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Run named entity taggers over source corpora</a:t>
            </a:r>
            <a:endParaRPr lang="en-US" sz="2400" dirty="0" smtClean="0"/>
          </a:p>
          <a:p>
            <a:pPr lvl="1"/>
            <a:r>
              <a:rPr lang="en-US" sz="2400" dirty="0" smtClean="0"/>
              <a:t>Provides guided search through the corpus</a:t>
            </a:r>
            <a:endParaRPr lang="en-US" dirty="0" smtClean="0"/>
          </a:p>
          <a:p>
            <a:pPr lvl="1"/>
            <a:r>
              <a:rPr lang="en-US" sz="2400" dirty="0"/>
              <a:t>Thanks KBP coordinators!</a:t>
            </a:r>
          </a:p>
          <a:p>
            <a:pPr lvl="1"/>
            <a:endParaRPr lang="en-US" sz="2400" dirty="0" smtClean="0">
              <a:solidFill>
                <a:srgbClr val="00B0F0"/>
              </a:solidFill>
            </a:endParaRPr>
          </a:p>
          <a:p>
            <a:pPr lvl="1"/>
            <a:endParaRPr lang="en-US" sz="2400" dirty="0">
              <a:solidFill>
                <a:srgbClr val="00B0F0"/>
              </a:solidFill>
            </a:endParaRPr>
          </a:p>
          <a:p>
            <a:pPr lvl="1"/>
            <a:endParaRPr lang="en-US" sz="4000" dirty="0" smtClean="0">
              <a:solidFill>
                <a:srgbClr val="00B0F0"/>
              </a:solidFill>
            </a:endParaRPr>
          </a:p>
          <a:p>
            <a:r>
              <a:rPr lang="en-US" sz="2700" dirty="0"/>
              <a:t>Namestring Selection</a:t>
            </a:r>
          </a:p>
          <a:p>
            <a:pPr lvl="1"/>
            <a:r>
              <a:rPr lang="en-US" sz="2400" dirty="0">
                <a:solidFill>
                  <a:srgbClr val="00B0F0"/>
                </a:solidFill>
              </a:rPr>
              <a:t>Confusable</a:t>
            </a:r>
          </a:p>
          <a:p>
            <a:pPr lvl="1"/>
            <a:r>
              <a:rPr lang="en-US" sz="2400" dirty="0" smtClean="0">
                <a:solidFill>
                  <a:srgbClr val="00B050"/>
                </a:solidFill>
              </a:rPr>
              <a:t>Ambiguous</a:t>
            </a:r>
            <a:endParaRPr lang="en-US" sz="2400" dirty="0">
              <a:solidFill>
                <a:srgbClr val="00B050"/>
              </a:solidFill>
            </a:endParaRPr>
          </a:p>
          <a:p>
            <a:pPr lvl="1"/>
            <a:r>
              <a:rPr lang="en-US" sz="2400" dirty="0" smtClean="0">
                <a:solidFill>
                  <a:srgbClr val="C00000"/>
                </a:solidFill>
              </a:rPr>
              <a:t>Varied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TAC KBP Evaluation Workshop – NIST, November 18-19, 2013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599" y="2438399"/>
            <a:ext cx="1811675" cy="233553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3399183"/>
            <a:ext cx="2286000" cy="1768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698" y="2893153"/>
            <a:ext cx="5420458" cy="13716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 bwMode="auto">
          <a:xfrm>
            <a:off x="813816" y="3184996"/>
            <a:ext cx="384048" cy="265176"/>
          </a:xfrm>
          <a:prstGeom prst="roundRect">
            <a:avLst/>
          </a:prstGeom>
          <a:noFill/>
          <a:ln w="254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2133600" y="3614764"/>
            <a:ext cx="676656" cy="265176"/>
          </a:xfrm>
          <a:prstGeom prst="roundRect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6705600" y="2438399"/>
            <a:ext cx="1066800" cy="219456"/>
          </a:xfrm>
          <a:prstGeom prst="roundRect">
            <a:avLst/>
          </a:prstGeom>
          <a:noFill/>
          <a:ln w="254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7351776" y="3409753"/>
            <a:ext cx="685800" cy="219456"/>
          </a:xfrm>
          <a:prstGeom prst="roundRect">
            <a:avLst/>
          </a:prstGeom>
          <a:noFill/>
          <a:ln w="254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94676" y="2695472"/>
            <a:ext cx="1447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dirty="0" smtClean="0">
                <a:solidFill>
                  <a:srgbClr val="00B0F0"/>
                </a:solidFill>
              </a:rPr>
              <a:t>?</a:t>
            </a:r>
            <a:endParaRPr lang="en-US" b="1" i="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298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198438"/>
            <a:ext cx="5943600" cy="792162"/>
          </a:xfrm>
        </p:spPr>
        <p:txBody>
          <a:bodyPr/>
          <a:lstStyle/>
          <a:p>
            <a:r>
              <a:rPr lang="en-US" dirty="0" smtClean="0"/>
              <a:t>Entity Linking – Stage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Run named entity taggers over source corpora</a:t>
            </a:r>
            <a:endParaRPr lang="en-US" sz="2400" dirty="0" smtClean="0"/>
          </a:p>
          <a:p>
            <a:pPr lvl="1"/>
            <a:r>
              <a:rPr lang="en-US" sz="2400" dirty="0" smtClean="0"/>
              <a:t>Provides guided search through the corpus</a:t>
            </a:r>
            <a:endParaRPr lang="en-US" dirty="0" smtClean="0"/>
          </a:p>
          <a:p>
            <a:pPr lvl="1"/>
            <a:r>
              <a:rPr lang="en-US" sz="2400" dirty="0"/>
              <a:t>Thanks KBP coordinators!</a:t>
            </a:r>
          </a:p>
          <a:p>
            <a:pPr lvl="1"/>
            <a:endParaRPr lang="en-US" sz="2400" dirty="0" smtClean="0">
              <a:solidFill>
                <a:srgbClr val="00B0F0"/>
              </a:solidFill>
            </a:endParaRPr>
          </a:p>
          <a:p>
            <a:pPr lvl="1"/>
            <a:endParaRPr lang="en-US" sz="2400" dirty="0">
              <a:solidFill>
                <a:srgbClr val="00B0F0"/>
              </a:solidFill>
            </a:endParaRPr>
          </a:p>
          <a:p>
            <a:pPr lvl="1"/>
            <a:endParaRPr lang="en-US" sz="4000" dirty="0" smtClean="0">
              <a:solidFill>
                <a:srgbClr val="00B0F0"/>
              </a:solidFill>
            </a:endParaRPr>
          </a:p>
          <a:p>
            <a:r>
              <a:rPr lang="en-US" sz="2700" dirty="0"/>
              <a:t>Namestring Selection</a:t>
            </a:r>
          </a:p>
          <a:p>
            <a:pPr lvl="1"/>
            <a:r>
              <a:rPr lang="en-US" sz="2400" dirty="0">
                <a:solidFill>
                  <a:srgbClr val="00B0F0"/>
                </a:solidFill>
              </a:rPr>
              <a:t>Confusable</a:t>
            </a:r>
          </a:p>
          <a:p>
            <a:pPr lvl="1"/>
            <a:r>
              <a:rPr lang="en-US" sz="2400" dirty="0" smtClean="0">
                <a:solidFill>
                  <a:srgbClr val="00B050"/>
                </a:solidFill>
              </a:rPr>
              <a:t>Ambiguous</a:t>
            </a:r>
          </a:p>
          <a:p>
            <a:pPr lvl="1"/>
            <a:r>
              <a:rPr lang="en-US" sz="2400" dirty="0" smtClean="0">
                <a:solidFill>
                  <a:srgbClr val="C00000"/>
                </a:solidFill>
              </a:rPr>
              <a:t>Varied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TAC KBP Evaluation Workshop – NIST, November 18-19, 2013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599" y="2438399"/>
            <a:ext cx="1811675" cy="233553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3399183"/>
            <a:ext cx="2286000" cy="1768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698" y="2893153"/>
            <a:ext cx="5420458" cy="13716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 bwMode="auto">
          <a:xfrm>
            <a:off x="813816" y="3184996"/>
            <a:ext cx="384048" cy="265176"/>
          </a:xfrm>
          <a:prstGeom prst="roundRect">
            <a:avLst/>
          </a:prstGeom>
          <a:noFill/>
          <a:ln w="254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2286000" y="3145536"/>
            <a:ext cx="1956816" cy="338328"/>
          </a:xfrm>
          <a:prstGeom prst="roundRect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2133600" y="3614764"/>
            <a:ext cx="676656" cy="265176"/>
          </a:xfrm>
          <a:prstGeom prst="roundRect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6705600" y="2438399"/>
            <a:ext cx="1066800" cy="219456"/>
          </a:xfrm>
          <a:prstGeom prst="roundRect">
            <a:avLst/>
          </a:prstGeom>
          <a:noFill/>
          <a:ln w="254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7351776" y="3409753"/>
            <a:ext cx="685800" cy="219456"/>
          </a:xfrm>
          <a:prstGeom prst="roundRect">
            <a:avLst/>
          </a:prstGeom>
          <a:noFill/>
          <a:ln w="254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94676" y="2695472"/>
            <a:ext cx="1447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dirty="0" smtClean="0">
                <a:solidFill>
                  <a:srgbClr val="00B0F0"/>
                </a:solidFill>
              </a:rPr>
              <a:t>?</a:t>
            </a:r>
            <a:endParaRPr lang="en-US" b="1" i="0" dirty="0">
              <a:solidFill>
                <a:srgbClr val="00B0F0"/>
              </a:solidFill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777240" y="3145536"/>
            <a:ext cx="457200" cy="338328"/>
          </a:xfrm>
          <a:prstGeom prst="roundRect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2093976" y="3578953"/>
            <a:ext cx="749808" cy="338328"/>
          </a:xfrm>
          <a:prstGeom prst="roundRect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9223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5" grpId="0" animBg="1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198438"/>
            <a:ext cx="5943600" cy="792162"/>
          </a:xfrm>
        </p:spPr>
        <p:txBody>
          <a:bodyPr/>
          <a:lstStyle/>
          <a:p>
            <a:r>
              <a:rPr lang="en-US" dirty="0" smtClean="0"/>
              <a:t>Entity Linking – Stage 1: Namestring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700" dirty="0" smtClean="0">
                <a:solidFill>
                  <a:srgbClr val="000000"/>
                </a:solidFill>
              </a:rPr>
              <a:t>Ratios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NIL &amp; non-NIL</a:t>
            </a:r>
            <a:endParaRPr lang="en-US" dirty="0">
              <a:solidFill>
                <a:srgbClr val="000000"/>
              </a:solidFill>
            </a:endParaRPr>
          </a:p>
          <a:p>
            <a:pPr lvl="1"/>
            <a:r>
              <a:rPr lang="en-US" dirty="0" smtClean="0"/>
              <a:t>Entity types</a:t>
            </a:r>
          </a:p>
          <a:p>
            <a:pPr lvl="1"/>
            <a:r>
              <a:rPr lang="en-US" dirty="0" smtClean="0"/>
              <a:t>Genre</a:t>
            </a:r>
          </a:p>
          <a:p>
            <a:r>
              <a:rPr lang="en-US" sz="2700" dirty="0" smtClean="0"/>
              <a:t>Measurable confusability</a:t>
            </a:r>
          </a:p>
          <a:p>
            <a:pPr lvl="1"/>
            <a:r>
              <a:rPr lang="en-US" sz="2200" dirty="0" smtClean="0"/>
              <a:t>Multiple-entity namestrings (“Smith”)</a:t>
            </a:r>
            <a:endParaRPr lang="en-US" dirty="0" smtClean="0"/>
          </a:p>
          <a:p>
            <a:pPr lvl="1"/>
            <a:r>
              <a:rPr lang="en-US" sz="2200" dirty="0" smtClean="0"/>
              <a:t>Multiple-namestring entities  (“Barack Obama”, “Bam-Bam”, “</a:t>
            </a:r>
            <a:r>
              <a:rPr lang="en-US" sz="2200" dirty="0" err="1" smtClean="0"/>
              <a:t>Bammy</a:t>
            </a:r>
            <a:r>
              <a:rPr lang="en-US" sz="2200" dirty="0" smtClean="0"/>
              <a:t>”)</a:t>
            </a:r>
          </a:p>
          <a:p>
            <a:pPr lvl="2"/>
            <a:r>
              <a:rPr lang="en-US" sz="2000" dirty="0" smtClean="0"/>
              <a:t>NIL singletons</a:t>
            </a:r>
          </a:p>
          <a:p>
            <a:pPr lvl="2"/>
            <a:r>
              <a:rPr lang="en-US" sz="2000" dirty="0" smtClean="0"/>
              <a:t>Cross-lingual</a:t>
            </a:r>
          </a:p>
          <a:p>
            <a:pPr marL="287337" lvl="1" indent="0">
              <a:buNone/>
            </a:pPr>
            <a:endParaRPr lang="en-US" sz="2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TAC KBP Evaluation Workshop – NIST, November 18-19, 2013</a:t>
            </a:r>
          </a:p>
        </p:txBody>
      </p:sp>
    </p:spTree>
    <p:extLst>
      <p:ext uri="{BB962C8B-B14F-4D97-AF65-F5344CB8AC3E}">
        <p14:creationId xmlns:p14="http://schemas.microsoft.com/office/powerpoint/2010/main" val="7587301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2800" y="198438"/>
            <a:ext cx="5334000" cy="792162"/>
          </a:xfrm>
        </p:spPr>
        <p:txBody>
          <a:bodyPr/>
          <a:lstStyle/>
          <a:p>
            <a:r>
              <a:rPr lang="en-US" dirty="0" smtClean="0"/>
              <a:t>Entity Linking – Stages 2 &amp; 3: KB Linking and NIL </a:t>
            </a:r>
            <a:r>
              <a:rPr lang="en-US" dirty="0" err="1" smtClean="0"/>
              <a:t>Coref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KB Linking</a:t>
            </a:r>
          </a:p>
          <a:p>
            <a:pPr lvl="1"/>
            <a:r>
              <a:rPr lang="en-US" sz="2400" dirty="0" smtClean="0"/>
              <a:t>Review ref document and search KB for </a:t>
            </a:r>
            <a:r>
              <a:rPr lang="en-US" sz="2400" dirty="0"/>
              <a:t>matching </a:t>
            </a:r>
            <a:r>
              <a:rPr lang="en-US" sz="2400" dirty="0" smtClean="0"/>
              <a:t>node</a:t>
            </a:r>
          </a:p>
          <a:p>
            <a:pPr lvl="1"/>
            <a:r>
              <a:rPr lang="en-US" sz="2400" dirty="0" smtClean="0"/>
              <a:t>Multiple namestrings viewed together for quicker linking</a:t>
            </a:r>
          </a:p>
          <a:p>
            <a:pPr marL="287337" lvl="1" indent="0">
              <a:buNone/>
            </a:pPr>
            <a:endParaRPr lang="en-US" sz="2400" dirty="0" smtClean="0"/>
          </a:p>
          <a:p>
            <a:r>
              <a:rPr lang="en-US" sz="2800" dirty="0" smtClean="0"/>
              <a:t>NIL Coreference</a:t>
            </a:r>
          </a:p>
          <a:p>
            <a:pPr lvl="1"/>
            <a:r>
              <a:rPr lang="en-US" sz="2400" dirty="0" smtClean="0"/>
              <a:t>NIL queries (no KB match) require </a:t>
            </a:r>
            <a:r>
              <a:rPr lang="en-US" sz="2400" dirty="0"/>
              <a:t>manual co-reference </a:t>
            </a:r>
            <a:r>
              <a:rPr lang="en-US" sz="2400" dirty="0" smtClean="0"/>
              <a:t>annotation</a:t>
            </a:r>
          </a:p>
          <a:p>
            <a:pPr lvl="1"/>
            <a:r>
              <a:rPr lang="en-US" sz="2400" dirty="0" smtClean="0"/>
              <a:t>Time-limited </a:t>
            </a:r>
            <a:r>
              <a:rPr lang="en-US" sz="2400" dirty="0"/>
              <a:t>quality control pass </a:t>
            </a:r>
            <a:r>
              <a:rPr lang="en-US" sz="2400" dirty="0" smtClean="0"/>
              <a:t>to enhance completeness </a:t>
            </a:r>
            <a:r>
              <a:rPr lang="en-US" sz="2400" dirty="0"/>
              <a:t>and </a:t>
            </a:r>
            <a:r>
              <a:rPr lang="en-US" sz="2400" dirty="0" smtClean="0"/>
              <a:t>accuracy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TAC KBP Evaluation Workshop – NIST, November 18-19, 2013</a:t>
            </a:r>
          </a:p>
        </p:txBody>
      </p:sp>
    </p:spTree>
    <p:extLst>
      <p:ext uri="{BB962C8B-B14F-4D97-AF65-F5344CB8AC3E}">
        <p14:creationId xmlns:p14="http://schemas.microsoft.com/office/powerpoint/2010/main" val="247538529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198438"/>
            <a:ext cx="6400800" cy="792162"/>
          </a:xfrm>
        </p:spPr>
        <p:txBody>
          <a:bodyPr/>
          <a:lstStyle/>
          <a:p>
            <a:r>
              <a:rPr lang="en-US" sz="2600" dirty="0" smtClean="0"/>
              <a:t>Delivered 2013 Resources</a:t>
            </a:r>
            <a:endParaRPr lang="en-US" sz="2600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457200" y="6400800"/>
            <a:ext cx="60960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TAC KBP Evaluation Workshop – NIST, November 18-19, 2013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5643785"/>
              </p:ext>
            </p:extLst>
          </p:nvPr>
        </p:nvGraphicFramePr>
        <p:xfrm>
          <a:off x="533400" y="1447800"/>
          <a:ext cx="8077200" cy="35082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86200"/>
                <a:gridCol w="990600"/>
                <a:gridCol w="1219200"/>
                <a:gridCol w="1066800"/>
                <a:gridCol w="914400"/>
              </a:tblGrid>
              <a:tr h="6888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Corpus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Title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Type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LDC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Catalog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Language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Size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90000"/>
                      </a:schemeClr>
                    </a:solidFill>
                  </a:tcPr>
                </a:tc>
              </a:tr>
              <a:tr h="89620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</a:rPr>
                        <a:t>TAC 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2013 KBP English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</a:rPr>
                        <a:t>Entity Linking Evaluation Queries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</a:rPr>
                        <a:t>and Knowledge Base Links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Evaluation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LDC2013E90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English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803 GPE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686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</a:rPr>
                        <a:t> PER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</a:rPr>
                        <a:t>701 ORG</a:t>
                      </a:r>
                      <a:endParaRPr lang="en-US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80" marR="68580" marT="0" marB="0" anchor="ctr"/>
                </a:tc>
              </a:tr>
              <a:tr h="93259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</a:rPr>
                        <a:t>TAC 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2013 KBP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</a:rPr>
                        <a:t>Chinese Entity Linking Evaluation Queries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and Knowledge Base Links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Evaluation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LDC2013E96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Chinese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English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714 GPE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</a:rPr>
                        <a:t>706 PER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</a:rPr>
                        <a:t>735 ORG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90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</a:rPr>
                        <a:t>TAC 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2013 KBP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</a:rPr>
                        <a:t>Spanish Entity Linking Evaluation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Queries and Knowledge Base Links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Evaluation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LDC2013E97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Spanish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English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660 GPE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695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</a:rPr>
                        <a:t> PER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</a:rPr>
                        <a:t>762 ORG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571947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2013 Source Corpus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9057537"/>
              </p:ext>
            </p:extLst>
          </p:nvPr>
        </p:nvGraphicFramePr>
        <p:xfrm>
          <a:off x="762000" y="1371600"/>
          <a:ext cx="7543800" cy="426719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80237"/>
                <a:gridCol w="2734713"/>
                <a:gridCol w="2228850"/>
              </a:tblGrid>
              <a:tr h="50086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Language</a:t>
                      </a:r>
                      <a:endParaRPr lang="en-US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17780" marR="177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Genre</a:t>
                      </a:r>
                      <a:endParaRPr lang="en-US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17780" marR="177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Documents</a:t>
                      </a:r>
                      <a:endParaRPr lang="en-US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17780" marR="177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536352"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English</a:t>
                      </a:r>
                      <a:endParaRPr lang="en-US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17780" marR="17780" marT="0" marB="0" anchor="ctr"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Newswire</a:t>
                      </a:r>
                    </a:p>
                  </a:txBody>
                  <a:tcPr marL="17780" marR="17780" marT="0" marB="0" anchor="ctr"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1,000,257</a:t>
                      </a:r>
                      <a:endParaRPr lang="en-US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17780" marR="17780" marT="0" marB="0" anchor="ctr">
                    <a:solidFill>
                      <a:srgbClr val="E7F3F4"/>
                    </a:solidFill>
                  </a:tcPr>
                </a:tc>
              </a:tr>
              <a:tr h="5059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Web Text</a:t>
                      </a: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17780" marR="17780" marT="0" marB="0" anchor="ctr"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999,999</a:t>
                      </a:r>
                      <a:endParaRPr lang="en-US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17780" marR="17780" marT="0" marB="0" anchor="ctr">
                    <a:solidFill>
                      <a:srgbClr val="E7F3F4"/>
                    </a:solidFill>
                  </a:tcPr>
                </a:tc>
              </a:tr>
              <a:tr h="55555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Discussion Forums</a:t>
                      </a: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17780" marR="17780" marT="0" marB="0" anchor="ctr"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99,063</a:t>
                      </a:r>
                      <a:endParaRPr lang="en-US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17780" marR="17780" marT="0" marB="0" anchor="ctr">
                    <a:solidFill>
                      <a:srgbClr val="E7F3F4"/>
                    </a:solidFill>
                  </a:tcPr>
                </a:tc>
              </a:tr>
              <a:tr h="533611"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Chinese</a:t>
                      </a:r>
                      <a:endParaRPr lang="en-US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Newswire</a:t>
                      </a: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2,000,256</a:t>
                      </a:r>
                      <a:endParaRPr lang="en-US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17780" marR="17780" marT="0" marB="0" anchor="ctr"/>
                </a:tc>
              </a:tr>
              <a:tr h="50086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Web Text</a:t>
                      </a: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815,886</a:t>
                      </a:r>
                      <a:endParaRPr lang="en-US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17780" marR="17780" marT="0" marB="0" anchor="ctr"/>
                </a:tc>
              </a:tr>
              <a:tr h="5616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Discussion </a:t>
                      </a:r>
                      <a:r>
                        <a:rPr lang="en-US" sz="1800" dirty="0">
                          <a:effectLst/>
                        </a:rPr>
                        <a:t>Forums</a:t>
                      </a:r>
                      <a:endParaRPr lang="en-US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199,321</a:t>
                      </a:r>
                      <a:endParaRPr lang="en-US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17780" marR="17780" marT="0" marB="0" anchor="ctr"/>
                </a:tc>
              </a:tr>
              <a:tr h="57241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Spanish</a:t>
                      </a:r>
                      <a:endParaRPr lang="en-US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17780" marR="17780" marT="0" marB="0" anchor="ctr"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Newswire</a:t>
                      </a: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17780" marR="17780" marT="0" marB="0" anchor="ctr"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910,734</a:t>
                      </a:r>
                      <a:endParaRPr lang="en-US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17780" marR="17780" marT="0" marB="0" anchor="ctr">
                    <a:solidFill>
                      <a:srgbClr val="E7F3F4"/>
                    </a:solidFill>
                  </a:tcPr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TAC KBP Evaluation Workshop – NIST, November 18-19,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44198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198438"/>
            <a:ext cx="4114800" cy="563562"/>
          </a:xfrm>
        </p:spPr>
        <p:txBody>
          <a:bodyPr/>
          <a:lstStyle/>
          <a:p>
            <a:pPr algn="ctr"/>
            <a:r>
              <a:rPr lang="en-US" dirty="0" smtClean="0"/>
              <a:t>Entity Linking Overview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TAC KBP Evaluation Workshop – NIST, November 18-19, 2013</a:t>
            </a:r>
          </a:p>
        </p:txBody>
      </p:sp>
      <p:sp>
        <p:nvSpPr>
          <p:cNvPr id="12" name="Rounded Rectangle 11"/>
          <p:cNvSpPr/>
          <p:nvPr/>
        </p:nvSpPr>
        <p:spPr bwMode="auto">
          <a:xfrm>
            <a:off x="463561" y="1447800"/>
            <a:ext cx="2667000" cy="1143000"/>
          </a:xfrm>
          <a:prstGeom prst="roundRect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sym typeface="Gill Sans" charset="0"/>
              </a:rPr>
              <a:t>Stage 1: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lt"/>
              <a:sym typeface="Gill Sans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sym typeface="Gill Sans" charset="0"/>
              </a:rPr>
              <a:t>Select name </a:t>
            </a:r>
            <a:r>
              <a:rPr lang="en-US" sz="2000" i="0" dirty="0">
                <a:latin typeface="+mn-lt"/>
              </a:rPr>
              <a:t>s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sym typeface="Gill Sans" charset="0"/>
              </a:rPr>
              <a:t>trings and ref docs</a:t>
            </a:r>
          </a:p>
        </p:txBody>
      </p:sp>
      <p:sp>
        <p:nvSpPr>
          <p:cNvPr id="13" name="Rounded Rectangle 12"/>
          <p:cNvSpPr/>
          <p:nvPr/>
        </p:nvSpPr>
        <p:spPr bwMode="auto">
          <a:xfrm>
            <a:off x="463561" y="3176016"/>
            <a:ext cx="2670048" cy="1143000"/>
          </a:xfrm>
          <a:prstGeom prst="roundRect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cs typeface="Arial"/>
                <a:sym typeface="Gill Sans" charset="0"/>
              </a:rPr>
              <a:t>Stage 2: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cs typeface="Arial"/>
                <a:sym typeface="Gill Sans" charset="0"/>
              </a:rPr>
              <a:t>Link namestrings to KB or mark as NIL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103" y="2865120"/>
            <a:ext cx="1613341" cy="20798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5361" y="1341120"/>
            <a:ext cx="5420458" cy="13716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ounded Rectangle 20"/>
          <p:cNvSpPr/>
          <p:nvPr/>
        </p:nvSpPr>
        <p:spPr bwMode="auto">
          <a:xfrm>
            <a:off x="3505200" y="1600200"/>
            <a:ext cx="457200" cy="304800"/>
          </a:xfrm>
          <a:prstGeom prst="roundRect">
            <a:avLst/>
          </a:prstGeom>
          <a:noFill/>
          <a:ln w="254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30" name="Rounded Rectangle 29"/>
          <p:cNvSpPr/>
          <p:nvPr/>
        </p:nvSpPr>
        <p:spPr bwMode="auto">
          <a:xfrm>
            <a:off x="4993651" y="1600200"/>
            <a:ext cx="1984248" cy="304800"/>
          </a:xfrm>
          <a:prstGeom prst="roundRect">
            <a:avLst/>
          </a:prstGeom>
          <a:noFill/>
          <a:ln w="254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31" name="Rounded Rectangle 30"/>
          <p:cNvSpPr/>
          <p:nvPr/>
        </p:nvSpPr>
        <p:spPr bwMode="auto">
          <a:xfrm>
            <a:off x="7103741" y="1600200"/>
            <a:ext cx="1005840" cy="304800"/>
          </a:xfrm>
          <a:prstGeom prst="roundRect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32" name="Rounded Rectangle 31"/>
          <p:cNvSpPr/>
          <p:nvPr/>
        </p:nvSpPr>
        <p:spPr bwMode="auto">
          <a:xfrm>
            <a:off x="5585911" y="2026920"/>
            <a:ext cx="667512" cy="304800"/>
          </a:xfrm>
          <a:prstGeom prst="roundRect">
            <a:avLst/>
          </a:prstGeom>
          <a:noFill/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528022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21" grpId="0" animBg="1"/>
      <p:bldP spid="30" grpId="0" animBg="1"/>
      <p:bldP spid="31" grpId="0" animBg="1"/>
      <p:bldP spid="3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198438"/>
            <a:ext cx="4114800" cy="563562"/>
          </a:xfrm>
        </p:spPr>
        <p:txBody>
          <a:bodyPr/>
          <a:lstStyle/>
          <a:p>
            <a:pPr algn="ctr"/>
            <a:r>
              <a:rPr lang="en-US" dirty="0" smtClean="0"/>
              <a:t>Entity Linking Overview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TAC KBP Evaluation Workshop – NIST, November 18-19, 2013</a:t>
            </a:r>
          </a:p>
        </p:txBody>
      </p:sp>
      <p:sp>
        <p:nvSpPr>
          <p:cNvPr id="12" name="Rounded Rectangle 11"/>
          <p:cNvSpPr/>
          <p:nvPr/>
        </p:nvSpPr>
        <p:spPr bwMode="auto">
          <a:xfrm>
            <a:off x="463561" y="1447800"/>
            <a:ext cx="2667000" cy="1143000"/>
          </a:xfrm>
          <a:prstGeom prst="roundRect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sym typeface="Gill Sans" charset="0"/>
              </a:rPr>
              <a:t>Stage 1: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lt"/>
              <a:sym typeface="Gill Sans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sym typeface="Gill Sans" charset="0"/>
              </a:rPr>
              <a:t>Select name </a:t>
            </a:r>
            <a:r>
              <a:rPr lang="en-US" sz="2000" i="0" dirty="0">
                <a:latin typeface="+mn-lt"/>
              </a:rPr>
              <a:t>s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sym typeface="Gill Sans" charset="0"/>
              </a:rPr>
              <a:t>trings and ref docs</a:t>
            </a:r>
          </a:p>
        </p:txBody>
      </p:sp>
      <p:sp>
        <p:nvSpPr>
          <p:cNvPr id="13" name="Rounded Rectangle 12"/>
          <p:cNvSpPr/>
          <p:nvPr/>
        </p:nvSpPr>
        <p:spPr bwMode="auto">
          <a:xfrm>
            <a:off x="463561" y="3176016"/>
            <a:ext cx="2670048" cy="1143000"/>
          </a:xfrm>
          <a:prstGeom prst="roundRect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cs typeface="Arial"/>
                <a:sym typeface="Gill Sans" charset="0"/>
              </a:rPr>
              <a:t>Stage 2: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cs typeface="Arial"/>
                <a:sym typeface="Gill Sans" charset="0"/>
              </a:rPr>
              <a:t>Link namestrings to KB or mark as NIL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103" y="2865120"/>
            <a:ext cx="1613341" cy="20798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5361" y="1341120"/>
            <a:ext cx="5420458" cy="13716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ounded Rectangle 20"/>
          <p:cNvSpPr/>
          <p:nvPr/>
        </p:nvSpPr>
        <p:spPr bwMode="auto">
          <a:xfrm>
            <a:off x="3505200" y="1600200"/>
            <a:ext cx="457200" cy="304800"/>
          </a:xfrm>
          <a:prstGeom prst="roundRect">
            <a:avLst/>
          </a:prstGeom>
          <a:noFill/>
          <a:ln w="254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30" name="Rounded Rectangle 29"/>
          <p:cNvSpPr/>
          <p:nvPr/>
        </p:nvSpPr>
        <p:spPr bwMode="auto">
          <a:xfrm>
            <a:off x="4993651" y="1600200"/>
            <a:ext cx="1984248" cy="304800"/>
          </a:xfrm>
          <a:prstGeom prst="roundRect">
            <a:avLst/>
          </a:prstGeom>
          <a:noFill/>
          <a:ln w="254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31" name="Rounded Rectangle 30"/>
          <p:cNvSpPr/>
          <p:nvPr/>
        </p:nvSpPr>
        <p:spPr bwMode="auto">
          <a:xfrm>
            <a:off x="7103741" y="1600200"/>
            <a:ext cx="1005840" cy="304800"/>
          </a:xfrm>
          <a:prstGeom prst="roundRect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32" name="Rounded Rectangle 31"/>
          <p:cNvSpPr/>
          <p:nvPr/>
        </p:nvSpPr>
        <p:spPr bwMode="auto">
          <a:xfrm>
            <a:off x="5585911" y="2026920"/>
            <a:ext cx="667512" cy="304800"/>
          </a:xfrm>
          <a:prstGeom prst="roundRect">
            <a:avLst/>
          </a:prstGeom>
          <a:noFill/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33" name="Rounded Rectangle 32"/>
          <p:cNvSpPr/>
          <p:nvPr/>
        </p:nvSpPr>
        <p:spPr bwMode="auto">
          <a:xfrm>
            <a:off x="5074584" y="2862072"/>
            <a:ext cx="991495" cy="207498"/>
          </a:xfrm>
          <a:prstGeom prst="roundRect">
            <a:avLst/>
          </a:prstGeom>
          <a:noFill/>
          <a:ln w="254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904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198438"/>
            <a:ext cx="4114800" cy="563562"/>
          </a:xfrm>
        </p:spPr>
        <p:txBody>
          <a:bodyPr/>
          <a:lstStyle/>
          <a:p>
            <a:pPr algn="ctr"/>
            <a:r>
              <a:rPr lang="en-US" dirty="0" smtClean="0"/>
              <a:t>Entity Linking Overview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TAC KBP Evaluation Workshop – NIST, November 18-19, 2013</a:t>
            </a:r>
          </a:p>
        </p:txBody>
      </p:sp>
      <p:sp>
        <p:nvSpPr>
          <p:cNvPr id="12" name="Rounded Rectangle 11"/>
          <p:cNvSpPr/>
          <p:nvPr/>
        </p:nvSpPr>
        <p:spPr bwMode="auto">
          <a:xfrm>
            <a:off x="463561" y="1447800"/>
            <a:ext cx="2667000" cy="1143000"/>
          </a:xfrm>
          <a:prstGeom prst="roundRect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sym typeface="Gill Sans" charset="0"/>
              </a:rPr>
              <a:t>Stage 1: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lt"/>
              <a:sym typeface="Gill Sans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sym typeface="Gill Sans" charset="0"/>
              </a:rPr>
              <a:t>Select name </a:t>
            </a:r>
            <a:r>
              <a:rPr lang="en-US" sz="2000" i="0" dirty="0">
                <a:latin typeface="+mn-lt"/>
              </a:rPr>
              <a:t>s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sym typeface="Gill Sans" charset="0"/>
              </a:rPr>
              <a:t>trings and ref docs</a:t>
            </a:r>
          </a:p>
        </p:txBody>
      </p:sp>
      <p:sp>
        <p:nvSpPr>
          <p:cNvPr id="13" name="Rounded Rectangle 12"/>
          <p:cNvSpPr/>
          <p:nvPr/>
        </p:nvSpPr>
        <p:spPr bwMode="auto">
          <a:xfrm>
            <a:off x="463561" y="3176016"/>
            <a:ext cx="2670048" cy="1143000"/>
          </a:xfrm>
          <a:prstGeom prst="roundRect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cs typeface="Arial"/>
                <a:sym typeface="Gill Sans" charset="0"/>
              </a:rPr>
              <a:t>Stage 2: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cs typeface="Arial"/>
                <a:sym typeface="Gill Sans" charset="0"/>
              </a:rPr>
              <a:t>Link namestrings to KB or mark as NIL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103" y="2865120"/>
            <a:ext cx="1613341" cy="20798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8398" y="2941638"/>
            <a:ext cx="2034657" cy="192681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5361" y="1341120"/>
            <a:ext cx="5420458" cy="13716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ounded Rectangle 20"/>
          <p:cNvSpPr/>
          <p:nvPr/>
        </p:nvSpPr>
        <p:spPr bwMode="auto">
          <a:xfrm>
            <a:off x="3505200" y="1600200"/>
            <a:ext cx="457200" cy="304800"/>
          </a:xfrm>
          <a:prstGeom prst="roundRect">
            <a:avLst/>
          </a:prstGeom>
          <a:noFill/>
          <a:ln w="254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30" name="Rounded Rectangle 29"/>
          <p:cNvSpPr/>
          <p:nvPr/>
        </p:nvSpPr>
        <p:spPr bwMode="auto">
          <a:xfrm>
            <a:off x="4993651" y="1600200"/>
            <a:ext cx="1984248" cy="304800"/>
          </a:xfrm>
          <a:prstGeom prst="roundRect">
            <a:avLst/>
          </a:prstGeom>
          <a:noFill/>
          <a:ln w="254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31" name="Rounded Rectangle 30"/>
          <p:cNvSpPr/>
          <p:nvPr/>
        </p:nvSpPr>
        <p:spPr bwMode="auto">
          <a:xfrm>
            <a:off x="7103741" y="1600200"/>
            <a:ext cx="1005840" cy="304800"/>
          </a:xfrm>
          <a:prstGeom prst="roundRect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32" name="Rounded Rectangle 31"/>
          <p:cNvSpPr/>
          <p:nvPr/>
        </p:nvSpPr>
        <p:spPr bwMode="auto">
          <a:xfrm>
            <a:off x="5585911" y="2026920"/>
            <a:ext cx="667512" cy="304800"/>
          </a:xfrm>
          <a:prstGeom prst="roundRect">
            <a:avLst/>
          </a:prstGeom>
          <a:noFill/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33" name="Rounded Rectangle 32"/>
          <p:cNvSpPr/>
          <p:nvPr/>
        </p:nvSpPr>
        <p:spPr bwMode="auto">
          <a:xfrm>
            <a:off x="5074584" y="2862072"/>
            <a:ext cx="991495" cy="207498"/>
          </a:xfrm>
          <a:prstGeom prst="roundRect">
            <a:avLst/>
          </a:prstGeom>
          <a:noFill/>
          <a:ln w="254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6216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198438"/>
            <a:ext cx="4114800" cy="563562"/>
          </a:xfrm>
        </p:spPr>
        <p:txBody>
          <a:bodyPr/>
          <a:lstStyle/>
          <a:p>
            <a:pPr algn="ctr"/>
            <a:r>
              <a:rPr lang="en-US" dirty="0" smtClean="0"/>
              <a:t>Entity Linking Overview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TAC KBP Evaluation Workshop – NIST, November 18-19, 2013</a:t>
            </a:r>
          </a:p>
        </p:txBody>
      </p:sp>
      <p:sp>
        <p:nvSpPr>
          <p:cNvPr id="12" name="Rounded Rectangle 11"/>
          <p:cNvSpPr/>
          <p:nvPr/>
        </p:nvSpPr>
        <p:spPr bwMode="auto">
          <a:xfrm>
            <a:off x="463561" y="1447800"/>
            <a:ext cx="2667000" cy="1143000"/>
          </a:xfrm>
          <a:prstGeom prst="roundRect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sym typeface="Gill Sans" charset="0"/>
              </a:rPr>
              <a:t>Stage 1: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lt"/>
              <a:sym typeface="Gill Sans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sym typeface="Gill Sans" charset="0"/>
              </a:rPr>
              <a:t>Select name </a:t>
            </a:r>
            <a:r>
              <a:rPr lang="en-US" sz="2000" i="0" dirty="0">
                <a:latin typeface="+mn-lt"/>
              </a:rPr>
              <a:t>s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sym typeface="Gill Sans" charset="0"/>
              </a:rPr>
              <a:t>trings and ref docs</a:t>
            </a:r>
          </a:p>
        </p:txBody>
      </p:sp>
      <p:sp>
        <p:nvSpPr>
          <p:cNvPr id="13" name="Rounded Rectangle 12"/>
          <p:cNvSpPr/>
          <p:nvPr/>
        </p:nvSpPr>
        <p:spPr bwMode="auto">
          <a:xfrm>
            <a:off x="463561" y="3176016"/>
            <a:ext cx="2670048" cy="1143000"/>
          </a:xfrm>
          <a:prstGeom prst="roundRect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cs typeface="Arial"/>
                <a:sym typeface="Gill Sans" charset="0"/>
              </a:rPr>
              <a:t>Stage 2: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cs typeface="Arial"/>
                <a:sym typeface="Gill Sans" charset="0"/>
              </a:rPr>
              <a:t>Link namestrings to KB or mark as NIL</a:t>
            </a:r>
          </a:p>
        </p:txBody>
      </p:sp>
      <p:sp>
        <p:nvSpPr>
          <p:cNvPr id="14" name="Rounded Rectangle 13"/>
          <p:cNvSpPr/>
          <p:nvPr/>
        </p:nvSpPr>
        <p:spPr bwMode="auto">
          <a:xfrm>
            <a:off x="466874" y="4904232"/>
            <a:ext cx="2670048" cy="1143000"/>
          </a:xfrm>
          <a:prstGeom prst="roundRect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cs typeface="Arial"/>
                <a:sym typeface="Gill Sans" charset="0"/>
              </a:rPr>
              <a:t>Stage 3:</a:t>
            </a:r>
            <a:endParaRPr lang="en-US" sz="2000" i="0" dirty="0">
              <a:latin typeface="Arial"/>
              <a:cs typeface="Arial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cs typeface="Arial"/>
                <a:sym typeface="Gill Sans" charset="0"/>
              </a:rPr>
              <a:t>Co-reference NIL entities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103" y="2865120"/>
            <a:ext cx="1613341" cy="20798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8398" y="2941638"/>
            <a:ext cx="2034657" cy="192681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5361" y="1341120"/>
            <a:ext cx="5420458" cy="13716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3908562" y="5188696"/>
            <a:ext cx="17526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i="0" dirty="0" smtClean="0">
                <a:latin typeface="+mn-lt"/>
              </a:rPr>
              <a:t>Wendy</a:t>
            </a:r>
          </a:p>
          <a:p>
            <a:pPr algn="l"/>
            <a:endParaRPr lang="en-US" sz="1400" i="0" dirty="0">
              <a:latin typeface="+mn-lt"/>
            </a:endParaRPr>
          </a:p>
          <a:p>
            <a:pPr algn="l"/>
            <a:r>
              <a:rPr lang="en-US" sz="1400" i="0" dirty="0" smtClean="0">
                <a:latin typeface="+mn-lt"/>
              </a:rPr>
              <a:t>Wendy </a:t>
            </a:r>
            <a:r>
              <a:rPr lang="en-US" sz="1400" i="0" dirty="0" err="1" smtClean="0">
                <a:latin typeface="+mn-lt"/>
              </a:rPr>
              <a:t>Gaxiola</a:t>
            </a:r>
            <a:endParaRPr lang="en-US" sz="1400" i="0" dirty="0">
              <a:latin typeface="+mn-lt"/>
            </a:endParaRPr>
          </a:p>
        </p:txBody>
      </p:sp>
      <p:sp>
        <p:nvSpPr>
          <p:cNvPr id="20" name="Rounded Rectangle 19"/>
          <p:cNvSpPr/>
          <p:nvPr/>
        </p:nvSpPr>
        <p:spPr bwMode="auto">
          <a:xfrm>
            <a:off x="3908562" y="5187696"/>
            <a:ext cx="731520" cy="329184"/>
          </a:xfrm>
          <a:prstGeom prst="roundRect">
            <a:avLst/>
          </a:prstGeom>
          <a:noFill/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27" name="Rounded Rectangle 26"/>
          <p:cNvSpPr/>
          <p:nvPr/>
        </p:nvSpPr>
        <p:spPr bwMode="auto">
          <a:xfrm>
            <a:off x="3908561" y="5595526"/>
            <a:ext cx="1358461" cy="329184"/>
          </a:xfrm>
          <a:prstGeom prst="roundRect">
            <a:avLst/>
          </a:prstGeom>
          <a:noFill/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21" name="Rounded Rectangle 20"/>
          <p:cNvSpPr/>
          <p:nvPr/>
        </p:nvSpPr>
        <p:spPr bwMode="auto">
          <a:xfrm>
            <a:off x="3505200" y="1600200"/>
            <a:ext cx="457200" cy="304800"/>
          </a:xfrm>
          <a:prstGeom prst="roundRect">
            <a:avLst/>
          </a:prstGeom>
          <a:noFill/>
          <a:ln w="254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30" name="Rounded Rectangle 29"/>
          <p:cNvSpPr/>
          <p:nvPr/>
        </p:nvSpPr>
        <p:spPr bwMode="auto">
          <a:xfrm>
            <a:off x="4993651" y="1600200"/>
            <a:ext cx="1984248" cy="304800"/>
          </a:xfrm>
          <a:prstGeom prst="roundRect">
            <a:avLst/>
          </a:prstGeom>
          <a:noFill/>
          <a:ln w="254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31" name="Rounded Rectangle 30"/>
          <p:cNvSpPr/>
          <p:nvPr/>
        </p:nvSpPr>
        <p:spPr bwMode="auto">
          <a:xfrm>
            <a:off x="7103741" y="1600200"/>
            <a:ext cx="1005840" cy="304800"/>
          </a:xfrm>
          <a:prstGeom prst="roundRect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32" name="Rounded Rectangle 31"/>
          <p:cNvSpPr/>
          <p:nvPr/>
        </p:nvSpPr>
        <p:spPr bwMode="auto">
          <a:xfrm>
            <a:off x="5585911" y="2026920"/>
            <a:ext cx="667512" cy="304800"/>
          </a:xfrm>
          <a:prstGeom prst="roundRect">
            <a:avLst/>
          </a:prstGeom>
          <a:noFill/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33" name="Rounded Rectangle 32"/>
          <p:cNvSpPr/>
          <p:nvPr/>
        </p:nvSpPr>
        <p:spPr bwMode="auto">
          <a:xfrm>
            <a:off x="5074584" y="2862072"/>
            <a:ext cx="991495" cy="207498"/>
          </a:xfrm>
          <a:prstGeom prst="roundRect">
            <a:avLst/>
          </a:prstGeom>
          <a:noFill/>
          <a:ln w="254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34" name="Rounded Rectangle 33"/>
          <p:cNvSpPr/>
          <p:nvPr/>
        </p:nvSpPr>
        <p:spPr bwMode="auto">
          <a:xfrm>
            <a:off x="6878947" y="2935224"/>
            <a:ext cx="1528804" cy="210312"/>
          </a:xfrm>
          <a:prstGeom prst="roundRect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 bwMode="auto">
          <a:xfrm>
            <a:off x="4784862" y="5352288"/>
            <a:ext cx="1284732" cy="8229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 flipV="1">
            <a:off x="5402082" y="5659074"/>
            <a:ext cx="667512" cy="10104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29" name="Rounded Rectangle 28"/>
          <p:cNvSpPr/>
          <p:nvPr/>
        </p:nvSpPr>
        <p:spPr bwMode="auto">
          <a:xfrm>
            <a:off x="6187172" y="5296418"/>
            <a:ext cx="1365851" cy="523220"/>
          </a:xfrm>
          <a:prstGeom prst="roundRect">
            <a:avLst/>
          </a:prstGeom>
          <a:noFill/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2850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0" grpId="0" animBg="1"/>
      <p:bldP spid="27" grpId="0" animBg="1"/>
      <p:bldP spid="31" grpId="0" animBg="1"/>
      <p:bldP spid="34" grpId="0" animBg="1"/>
      <p:bldP spid="2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198438"/>
            <a:ext cx="4114800" cy="563562"/>
          </a:xfrm>
        </p:spPr>
        <p:txBody>
          <a:bodyPr/>
          <a:lstStyle/>
          <a:p>
            <a:pPr algn="ctr"/>
            <a:r>
              <a:rPr lang="en-US" dirty="0" smtClean="0"/>
              <a:t>Entity Linking Overview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TAC KBP Evaluation Workshop – NIST, November 18-19, 2013</a:t>
            </a:r>
          </a:p>
        </p:txBody>
      </p:sp>
      <p:sp>
        <p:nvSpPr>
          <p:cNvPr id="12" name="Rounded Rectangle 11"/>
          <p:cNvSpPr/>
          <p:nvPr/>
        </p:nvSpPr>
        <p:spPr bwMode="auto">
          <a:xfrm>
            <a:off x="463561" y="1447800"/>
            <a:ext cx="2667000" cy="1143000"/>
          </a:xfrm>
          <a:prstGeom prst="roundRect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sym typeface="Gill Sans" charset="0"/>
              </a:rPr>
              <a:t>Stage 1: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lt"/>
              <a:sym typeface="Gill Sans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sym typeface="Gill Sans" charset="0"/>
              </a:rPr>
              <a:t>Select name </a:t>
            </a:r>
            <a:r>
              <a:rPr lang="en-US" sz="2000" i="0" dirty="0">
                <a:latin typeface="+mn-lt"/>
              </a:rPr>
              <a:t>s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sym typeface="Gill Sans" charset="0"/>
              </a:rPr>
              <a:t>trings and ref docs</a:t>
            </a:r>
          </a:p>
        </p:txBody>
      </p:sp>
      <p:sp>
        <p:nvSpPr>
          <p:cNvPr id="13" name="Rounded Rectangle 12"/>
          <p:cNvSpPr/>
          <p:nvPr/>
        </p:nvSpPr>
        <p:spPr bwMode="auto">
          <a:xfrm>
            <a:off x="463561" y="3176016"/>
            <a:ext cx="2670048" cy="1143000"/>
          </a:xfrm>
          <a:prstGeom prst="roundRect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cs typeface="Arial"/>
                <a:sym typeface="Gill Sans" charset="0"/>
              </a:rPr>
              <a:t>Stage 2: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cs typeface="Arial"/>
                <a:sym typeface="Gill Sans" charset="0"/>
              </a:rPr>
              <a:t>Link namestrings to KB or mark as NIL</a:t>
            </a:r>
          </a:p>
        </p:txBody>
      </p:sp>
      <p:sp>
        <p:nvSpPr>
          <p:cNvPr id="14" name="Rounded Rectangle 13"/>
          <p:cNvSpPr/>
          <p:nvPr/>
        </p:nvSpPr>
        <p:spPr bwMode="auto">
          <a:xfrm>
            <a:off x="466874" y="4904232"/>
            <a:ext cx="2670048" cy="1143000"/>
          </a:xfrm>
          <a:prstGeom prst="roundRect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cs typeface="Arial"/>
                <a:sym typeface="Gill Sans" charset="0"/>
              </a:rPr>
              <a:t>Stage 3:</a:t>
            </a:r>
            <a:endParaRPr lang="en-US" sz="2000" i="0" dirty="0">
              <a:latin typeface="Arial"/>
              <a:cs typeface="Arial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cs typeface="Arial"/>
                <a:sym typeface="Gill Sans" charset="0"/>
              </a:rPr>
              <a:t>Co-reference NIL entities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103" y="2865120"/>
            <a:ext cx="1613341" cy="20798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8398" y="2941638"/>
            <a:ext cx="2034657" cy="192681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5361" y="1341120"/>
            <a:ext cx="5420458" cy="13716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6200425" y="5296418"/>
            <a:ext cx="17526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i="0" dirty="0" smtClean="0">
                <a:latin typeface="+mn-lt"/>
              </a:rPr>
              <a:t>Wendy</a:t>
            </a:r>
          </a:p>
          <a:p>
            <a:pPr algn="l"/>
            <a:r>
              <a:rPr lang="en-US" sz="1400" i="0" dirty="0" smtClean="0">
                <a:latin typeface="+mn-lt"/>
              </a:rPr>
              <a:t>Wendy </a:t>
            </a:r>
            <a:r>
              <a:rPr lang="en-US" sz="1400" i="0" dirty="0" err="1" smtClean="0">
                <a:latin typeface="+mn-lt"/>
              </a:rPr>
              <a:t>Gaxiola</a:t>
            </a:r>
            <a:endParaRPr lang="en-US" sz="1400" i="0" dirty="0">
              <a:latin typeface="+mn-lt"/>
            </a:endParaRPr>
          </a:p>
        </p:txBody>
      </p:sp>
      <p:sp>
        <p:nvSpPr>
          <p:cNvPr id="20" name="Rounded Rectangle 19"/>
          <p:cNvSpPr/>
          <p:nvPr/>
        </p:nvSpPr>
        <p:spPr bwMode="auto">
          <a:xfrm>
            <a:off x="3908562" y="5187696"/>
            <a:ext cx="731520" cy="329184"/>
          </a:xfrm>
          <a:prstGeom prst="roundRect">
            <a:avLst/>
          </a:prstGeom>
          <a:noFill/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27" name="Rounded Rectangle 26"/>
          <p:cNvSpPr/>
          <p:nvPr/>
        </p:nvSpPr>
        <p:spPr bwMode="auto">
          <a:xfrm>
            <a:off x="3908561" y="5595526"/>
            <a:ext cx="1358461" cy="329184"/>
          </a:xfrm>
          <a:prstGeom prst="roundRect">
            <a:avLst/>
          </a:prstGeom>
          <a:noFill/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28" name="Rounded Rectangle 27"/>
          <p:cNvSpPr/>
          <p:nvPr/>
        </p:nvSpPr>
        <p:spPr bwMode="auto">
          <a:xfrm>
            <a:off x="6187172" y="5296418"/>
            <a:ext cx="1365851" cy="523220"/>
          </a:xfrm>
          <a:prstGeom prst="roundRect">
            <a:avLst/>
          </a:prstGeom>
          <a:noFill/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21" name="Rounded Rectangle 20"/>
          <p:cNvSpPr/>
          <p:nvPr/>
        </p:nvSpPr>
        <p:spPr bwMode="auto">
          <a:xfrm>
            <a:off x="3505200" y="1600200"/>
            <a:ext cx="457200" cy="304800"/>
          </a:xfrm>
          <a:prstGeom prst="roundRect">
            <a:avLst/>
          </a:prstGeom>
          <a:noFill/>
          <a:ln w="254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30" name="Rounded Rectangle 29"/>
          <p:cNvSpPr/>
          <p:nvPr/>
        </p:nvSpPr>
        <p:spPr bwMode="auto">
          <a:xfrm>
            <a:off x="4993651" y="1600200"/>
            <a:ext cx="1984248" cy="304800"/>
          </a:xfrm>
          <a:prstGeom prst="roundRect">
            <a:avLst/>
          </a:prstGeom>
          <a:noFill/>
          <a:ln w="254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31" name="Rounded Rectangle 30"/>
          <p:cNvSpPr/>
          <p:nvPr/>
        </p:nvSpPr>
        <p:spPr bwMode="auto">
          <a:xfrm>
            <a:off x="7103741" y="1600200"/>
            <a:ext cx="1005840" cy="304800"/>
          </a:xfrm>
          <a:prstGeom prst="roundRect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32" name="Rounded Rectangle 31"/>
          <p:cNvSpPr/>
          <p:nvPr/>
        </p:nvSpPr>
        <p:spPr bwMode="auto">
          <a:xfrm>
            <a:off x="5585911" y="2026920"/>
            <a:ext cx="667512" cy="304800"/>
          </a:xfrm>
          <a:prstGeom prst="roundRect">
            <a:avLst/>
          </a:prstGeom>
          <a:noFill/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33" name="Rounded Rectangle 32"/>
          <p:cNvSpPr/>
          <p:nvPr/>
        </p:nvSpPr>
        <p:spPr bwMode="auto">
          <a:xfrm>
            <a:off x="5074584" y="2862072"/>
            <a:ext cx="991495" cy="207498"/>
          </a:xfrm>
          <a:prstGeom prst="roundRect">
            <a:avLst/>
          </a:prstGeom>
          <a:noFill/>
          <a:ln w="254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34" name="Rounded Rectangle 33"/>
          <p:cNvSpPr/>
          <p:nvPr/>
        </p:nvSpPr>
        <p:spPr bwMode="auto">
          <a:xfrm>
            <a:off x="6878947" y="2935224"/>
            <a:ext cx="1528804" cy="210312"/>
          </a:xfrm>
          <a:prstGeom prst="roundRect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 bwMode="auto">
          <a:xfrm>
            <a:off x="4784862" y="5352288"/>
            <a:ext cx="1284732" cy="8229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26" name="Straight Arrow Connector 25"/>
          <p:cNvCxnSpPr/>
          <p:nvPr/>
        </p:nvCxnSpPr>
        <p:spPr bwMode="auto">
          <a:xfrm flipV="1">
            <a:off x="5402082" y="5659074"/>
            <a:ext cx="667512" cy="10104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284604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198438"/>
            <a:ext cx="5943600" cy="792162"/>
          </a:xfrm>
        </p:spPr>
        <p:txBody>
          <a:bodyPr/>
          <a:lstStyle/>
          <a:p>
            <a:r>
              <a:rPr lang="en-US" dirty="0" smtClean="0"/>
              <a:t>Entity Linking – Stage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Run named entity taggers over source corpora</a:t>
            </a:r>
            <a:endParaRPr lang="en-US" sz="2400" dirty="0" smtClean="0"/>
          </a:p>
          <a:p>
            <a:pPr lvl="1"/>
            <a:r>
              <a:rPr lang="en-US" sz="2400" dirty="0" smtClean="0"/>
              <a:t>Provides guided search through the corpus</a:t>
            </a:r>
            <a:endParaRPr lang="en-US" dirty="0" smtClean="0"/>
          </a:p>
          <a:p>
            <a:pPr lvl="1"/>
            <a:r>
              <a:rPr lang="en-US" sz="2400" dirty="0" smtClean="0"/>
              <a:t>Thanks KBP coordinators!</a:t>
            </a:r>
          </a:p>
          <a:p>
            <a:pPr lvl="1"/>
            <a:endParaRPr lang="en-US" sz="2400" dirty="0">
              <a:solidFill>
                <a:srgbClr val="00B0F0"/>
              </a:solidFill>
            </a:endParaRPr>
          </a:p>
          <a:p>
            <a:pPr lvl="1"/>
            <a:endParaRPr lang="en-US" sz="4000" dirty="0" smtClean="0">
              <a:solidFill>
                <a:srgbClr val="00B0F0"/>
              </a:solidFill>
            </a:endParaRPr>
          </a:p>
          <a:p>
            <a:pPr lvl="1"/>
            <a:endParaRPr lang="en-US" sz="2400" dirty="0" smtClean="0">
              <a:solidFill>
                <a:srgbClr val="00B0F0"/>
              </a:solidFill>
            </a:endParaRPr>
          </a:p>
          <a:p>
            <a:r>
              <a:rPr lang="en-US" sz="2700" dirty="0" smtClean="0"/>
              <a:t>Namestring Selection</a:t>
            </a:r>
          </a:p>
          <a:p>
            <a:pPr lvl="1"/>
            <a:r>
              <a:rPr lang="en-US" sz="2400" dirty="0" smtClean="0">
                <a:solidFill>
                  <a:srgbClr val="00B0F0"/>
                </a:solidFill>
              </a:rPr>
              <a:t>Confusable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TAC KBP Evaluation Workshop – NIST, November 18-19, 2013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599" y="2438399"/>
            <a:ext cx="1811675" cy="233553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698" y="2893153"/>
            <a:ext cx="5420458" cy="13716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 bwMode="auto">
          <a:xfrm>
            <a:off x="813816" y="3184996"/>
            <a:ext cx="384048" cy="265176"/>
          </a:xfrm>
          <a:prstGeom prst="roundRect">
            <a:avLst/>
          </a:prstGeom>
          <a:noFill/>
          <a:ln w="254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89654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198438"/>
            <a:ext cx="5943600" cy="792162"/>
          </a:xfrm>
        </p:spPr>
        <p:txBody>
          <a:bodyPr/>
          <a:lstStyle/>
          <a:p>
            <a:r>
              <a:rPr lang="en-US" dirty="0" smtClean="0"/>
              <a:t>Entity Linking – Stage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Run named entity taggers over source corpora</a:t>
            </a:r>
            <a:endParaRPr lang="en-US" sz="2400" dirty="0" smtClean="0"/>
          </a:p>
          <a:p>
            <a:pPr lvl="1"/>
            <a:r>
              <a:rPr lang="en-US" sz="2400" dirty="0" smtClean="0"/>
              <a:t>Provides guided search through the corpus</a:t>
            </a:r>
            <a:endParaRPr lang="en-US" dirty="0" smtClean="0"/>
          </a:p>
          <a:p>
            <a:pPr lvl="1"/>
            <a:r>
              <a:rPr lang="en-US" sz="2400" dirty="0"/>
              <a:t>Thanks KBP coordinators!</a:t>
            </a:r>
          </a:p>
          <a:p>
            <a:pPr lvl="1"/>
            <a:endParaRPr lang="en-US" sz="2400" dirty="0" smtClean="0">
              <a:solidFill>
                <a:srgbClr val="00B0F0"/>
              </a:solidFill>
            </a:endParaRPr>
          </a:p>
          <a:p>
            <a:pPr lvl="1"/>
            <a:endParaRPr lang="en-US" sz="2400" dirty="0">
              <a:solidFill>
                <a:srgbClr val="00B0F0"/>
              </a:solidFill>
            </a:endParaRPr>
          </a:p>
          <a:p>
            <a:pPr lvl="1"/>
            <a:endParaRPr lang="en-US" sz="4000" dirty="0" smtClean="0">
              <a:solidFill>
                <a:srgbClr val="00B0F0"/>
              </a:solidFill>
            </a:endParaRPr>
          </a:p>
          <a:p>
            <a:r>
              <a:rPr lang="en-US" sz="2700" dirty="0"/>
              <a:t>Namestring Selection</a:t>
            </a:r>
          </a:p>
          <a:p>
            <a:pPr lvl="1"/>
            <a:r>
              <a:rPr lang="en-US" sz="2400" dirty="0">
                <a:solidFill>
                  <a:srgbClr val="00B0F0"/>
                </a:solidFill>
              </a:rPr>
              <a:t>Confusable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TAC KBP Evaluation Workshop – NIST, November 18-19, 2013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599" y="2438399"/>
            <a:ext cx="1811675" cy="233553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3399183"/>
            <a:ext cx="2286000" cy="1768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698" y="2893153"/>
            <a:ext cx="5420458" cy="13716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 bwMode="auto">
          <a:xfrm>
            <a:off x="813816" y="3184996"/>
            <a:ext cx="384048" cy="265176"/>
          </a:xfrm>
          <a:prstGeom prst="roundRect">
            <a:avLst/>
          </a:prstGeom>
          <a:noFill/>
          <a:ln w="254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6705600" y="2438399"/>
            <a:ext cx="1066800" cy="219456"/>
          </a:xfrm>
          <a:prstGeom prst="roundRect">
            <a:avLst/>
          </a:prstGeom>
          <a:noFill/>
          <a:ln w="254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4870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</p:bld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HelveticaNeueLT Std Bl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sym typeface="Gill Sans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17959</TotalTime>
  <Pages>0</Pages>
  <Words>664</Words>
  <Characters>0</Characters>
  <Application>Microsoft Office PowerPoint</Application>
  <PresentationFormat>On-screen Show (4:3)</PresentationFormat>
  <Lines>0</Lines>
  <Paragraphs>196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Custom Design</vt:lpstr>
      <vt:lpstr>PowerPoint Presentation</vt:lpstr>
      <vt:lpstr>2013 Source Corpus</vt:lpstr>
      <vt:lpstr>Entity Linking Overview </vt:lpstr>
      <vt:lpstr>Entity Linking Overview </vt:lpstr>
      <vt:lpstr>Entity Linking Overview </vt:lpstr>
      <vt:lpstr>Entity Linking Overview </vt:lpstr>
      <vt:lpstr>Entity Linking Overview </vt:lpstr>
      <vt:lpstr>Entity Linking – Stage 1</vt:lpstr>
      <vt:lpstr>Entity Linking – Stage 1</vt:lpstr>
      <vt:lpstr>Entity Linking – Stage 1</vt:lpstr>
      <vt:lpstr>Entity Linking – Stage 1</vt:lpstr>
      <vt:lpstr>Entity Linking – Stage 1</vt:lpstr>
      <vt:lpstr>Entity Linking – Stage 1: Namestring Selection</vt:lpstr>
      <vt:lpstr>Entity Linking – Stages 2 &amp; 3: KB Linking and NIL Coref</vt:lpstr>
      <vt:lpstr>Delivered 2013 Resources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LDC</dc:creator>
  <cp:lastModifiedBy>Joe Ellis</cp:lastModifiedBy>
  <cp:revision>1007</cp:revision>
  <dcterms:modified xsi:type="dcterms:W3CDTF">2013-11-18T04:18:24Z</dcterms:modified>
</cp:coreProperties>
</file>