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sldIdLst>
    <p:sldId id="256" r:id="rId2"/>
    <p:sldId id="264" r:id="rId3"/>
    <p:sldId id="258" r:id="rId4"/>
    <p:sldId id="269" r:id="rId5"/>
    <p:sldId id="261" r:id="rId6"/>
    <p:sldId id="262" r:id="rId7"/>
    <p:sldId id="259" r:id="rId8"/>
    <p:sldId id="260" r:id="rId9"/>
    <p:sldId id="263" r:id="rId10"/>
    <p:sldId id="265" r:id="rId11"/>
    <p:sldId id="292" r:id="rId12"/>
    <p:sldId id="279" r:id="rId13"/>
    <p:sldId id="319" r:id="rId14"/>
    <p:sldId id="266" r:id="rId15"/>
    <p:sldId id="296" r:id="rId16"/>
    <p:sldId id="277" r:id="rId17"/>
    <p:sldId id="315" r:id="rId18"/>
    <p:sldId id="268" r:id="rId19"/>
    <p:sldId id="271" r:id="rId20"/>
    <p:sldId id="276" r:id="rId21"/>
    <p:sldId id="318" r:id="rId22"/>
    <p:sldId id="295" r:id="rId23"/>
    <p:sldId id="321" r:id="rId24"/>
    <p:sldId id="325" r:id="rId25"/>
    <p:sldId id="326" r:id="rId26"/>
    <p:sldId id="270" r:id="rId27"/>
    <p:sldId id="297" r:id="rId28"/>
    <p:sldId id="327" r:id="rId29"/>
    <p:sldId id="322" r:id="rId30"/>
    <p:sldId id="294" r:id="rId31"/>
    <p:sldId id="316" r:id="rId32"/>
    <p:sldId id="272" r:id="rId33"/>
    <p:sldId id="273" r:id="rId34"/>
    <p:sldId id="323" r:id="rId35"/>
    <p:sldId id="328" r:id="rId36"/>
    <p:sldId id="324" r:id="rId37"/>
    <p:sldId id="329" r:id="rId38"/>
    <p:sldId id="275" r:id="rId39"/>
    <p:sldId id="278" r:id="rId40"/>
    <p:sldId id="317" r:id="rId41"/>
    <p:sldId id="299" r:id="rId42"/>
    <p:sldId id="280" r:id="rId43"/>
    <p:sldId id="300" r:id="rId44"/>
    <p:sldId id="305" r:id="rId45"/>
    <p:sldId id="281" r:id="rId46"/>
    <p:sldId id="284" r:id="rId47"/>
    <p:sldId id="306" r:id="rId48"/>
    <p:sldId id="307" r:id="rId49"/>
    <p:sldId id="308" r:id="rId50"/>
    <p:sldId id="309" r:id="rId51"/>
    <p:sldId id="298" r:id="rId52"/>
    <p:sldId id="310" r:id="rId53"/>
    <p:sldId id="311" r:id="rId54"/>
    <p:sldId id="312" r:id="rId55"/>
    <p:sldId id="313" r:id="rId56"/>
    <p:sldId id="282" r:id="rId57"/>
    <p:sldId id="285" r:id="rId58"/>
    <p:sldId id="286" r:id="rId59"/>
    <p:sldId id="302" r:id="rId60"/>
    <p:sldId id="303" r:id="rId61"/>
    <p:sldId id="330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8" autoAdjust="0"/>
    <p:restoredTop sz="94660"/>
  </p:normalViewPr>
  <p:slideViewPr>
    <p:cSldViewPr>
      <p:cViewPr>
        <p:scale>
          <a:sx n="100" d="100"/>
          <a:sy n="100" d="100"/>
        </p:scale>
        <p:origin x="-72" y="264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A19C3-92DD-48EF-A54D-89986F83DAAE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B3143-3864-4A52-8B93-31038480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8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Breaking</a:t>
            </a:r>
            <a:r>
              <a:rPr lang="en-US" baseline="0" dirty="0" smtClean="0"/>
              <a:t> up longer docs makes sense for NLP tools that use wider context like NER, </a:t>
            </a:r>
            <a:r>
              <a:rPr lang="en-US" baseline="0" dirty="0" err="1" smtClean="0"/>
              <a:t>Coref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B3143-3864-4A52-8B93-3103848004C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3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latin typeface="Times New Roman" pitchFamily="18" charset="0"/>
              <a:ea typeface="新細明體" pitchFamily="18" charset="-120"/>
              <a:cs typeface="Arial" charset="0"/>
            </a:endParaRPr>
          </a:p>
        </p:txBody>
      </p:sp>
      <p:pic>
        <p:nvPicPr>
          <p:cNvPr id="5" name="Picture 8" descr="ccg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7924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UILogoCL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10334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8153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altLang="zh-TW" dirty="0"/>
              <a:t>Click to edit Master title style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267200"/>
            <a:ext cx="8153400" cy="175260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400"/>
            </a:lvl1pPr>
          </a:lstStyle>
          <a:p>
            <a:r>
              <a:rPr lang="en-US" altLang="zh-TW" dirty="0"/>
              <a:t>Click to edit Master subtitle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971800" y="6553200"/>
            <a:ext cx="50292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6248400"/>
            <a:ext cx="60198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553200"/>
            <a:ext cx="914400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4D761258-8314-48C1-B825-48AD11D97F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879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105E4CC4-AD9C-48CE-AE42-808EA76570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3185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AA569CC1-3466-4389-8B31-60AF05C71A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6104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CBA50A1E-0B58-486D-A6CF-CFA1EEA2D0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83014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81DD487A-8457-45BD-994B-BE805A69D3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3048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BAC1E1EC-A32D-4423-B306-66E9710EDC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0552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588D0DB1-8339-4D15-B875-CA74930B97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6984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AED7F52C-4A5D-41E5-8601-07E8BD0B57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19303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1BF13F31-33B9-4AB8-A0F9-A206A258B7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04513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53511AC1-238F-4389-9DFA-BD7D1AAE36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787082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248400"/>
            <a:ext cx="4038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35C35A4A-BF27-4F4C-AE55-DC8F907D12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415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553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新細明體" pitchFamily="18" charset="-120"/>
                <a:cs typeface="Arial" charset="0"/>
              </a:defRPr>
            </a:lvl1pPr>
          </a:lstStyle>
          <a:p>
            <a:pPr>
              <a:defRPr/>
            </a:pPr>
            <a:r>
              <a:rPr lang="en-US" altLang="zh-TW"/>
              <a:t>Page </a:t>
            </a:r>
            <a:fld id="{9C2CA8F0-167B-4278-A164-E2DEC34CCC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pic>
        <p:nvPicPr>
          <p:cNvPr id="2054" name="Picture 6" descr="ccg_0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9175"/>
            <a:ext cx="4343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UILogoCL1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248400"/>
            <a:ext cx="482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34938"/>
            <a:ext cx="9144000" cy="2746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endParaRPr lang="zh-TW" altLang="en-US" sz="2400">
              <a:latin typeface="Times New Roman" pitchFamily="18" charset="0"/>
              <a:ea typeface="新細明體" pitchFamily="18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8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Slot Filler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Sammons, </a:t>
            </a:r>
            <a:r>
              <a:rPr lang="en-US" dirty="0" smtClean="0">
                <a:solidFill>
                  <a:srgbClr val="FF0000"/>
                </a:solidFill>
              </a:rPr>
              <a:t>John </a:t>
            </a:r>
            <a:r>
              <a:rPr lang="en-US" dirty="0" err="1" smtClean="0">
                <a:solidFill>
                  <a:srgbClr val="FF0000"/>
                </a:solidFill>
              </a:rPr>
              <a:t>Wieting</a:t>
            </a:r>
            <a:r>
              <a:rPr lang="en-US" dirty="0" smtClean="0"/>
              <a:t>, </a:t>
            </a:r>
            <a:r>
              <a:rPr lang="en-US" dirty="0" err="1" smtClean="0"/>
              <a:t>Subhro</a:t>
            </a:r>
            <a:r>
              <a:rPr lang="en-US" dirty="0" smtClean="0"/>
              <a:t> Roy, </a:t>
            </a:r>
          </a:p>
          <a:p>
            <a:r>
              <a:rPr lang="en-US" dirty="0"/>
              <a:t>	</a:t>
            </a:r>
            <a:r>
              <a:rPr lang="en-US" dirty="0" err="1" smtClean="0"/>
              <a:t>Chizeng</a:t>
            </a:r>
            <a:r>
              <a:rPr lang="en-US" dirty="0" smtClean="0"/>
              <a:t> Wang, and Dan Roth</a:t>
            </a:r>
          </a:p>
          <a:p>
            <a:endParaRPr lang="en-US" dirty="0" smtClean="0"/>
          </a:p>
          <a:p>
            <a:r>
              <a:rPr lang="en-US" dirty="0" smtClean="0"/>
              <a:t>Computer Science Department, University of Illinois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01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SFV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 at the SFV task as a long term project</a:t>
            </a:r>
          </a:p>
          <a:p>
            <a:pPr lvl="1"/>
            <a:r>
              <a:rPr lang="en-US" dirty="0" smtClean="0"/>
              <a:t>We built a relatively simple baseline system</a:t>
            </a:r>
          </a:p>
          <a:p>
            <a:pPr lvl="1"/>
            <a:r>
              <a:rPr lang="en-US" dirty="0" smtClean="0"/>
              <a:t>It is a modular system that can improve through the years to create a more advanced system</a:t>
            </a:r>
          </a:p>
          <a:p>
            <a:pPr lvl="1"/>
            <a:r>
              <a:rPr lang="en-US" dirty="0" smtClean="0"/>
              <a:t>First year participating in task and so started from scratch</a:t>
            </a:r>
          </a:p>
          <a:p>
            <a:r>
              <a:rPr lang="en-US" dirty="0" smtClean="0"/>
              <a:t>We approach the task as a </a:t>
            </a:r>
            <a:r>
              <a:rPr lang="en-US" dirty="0" smtClean="0">
                <a:solidFill>
                  <a:srgbClr val="FF0000"/>
                </a:solidFill>
              </a:rPr>
              <a:t>continuation of research in RTE</a:t>
            </a:r>
          </a:p>
          <a:p>
            <a:pPr lvl="1"/>
            <a:r>
              <a:rPr lang="en-US" dirty="0" smtClean="0"/>
              <a:t>Can be seen as essentially equivalent to RTE</a:t>
            </a:r>
          </a:p>
          <a:p>
            <a:pPr lvl="2"/>
            <a:r>
              <a:rPr lang="en-US" dirty="0" smtClean="0"/>
              <a:t>Source (or Text) is entire document</a:t>
            </a:r>
          </a:p>
          <a:p>
            <a:pPr lvl="2"/>
            <a:r>
              <a:rPr lang="en-US" dirty="0" smtClean="0"/>
              <a:t>Target (or Hypothesis) in RTE can often be viewed as a structured query</a:t>
            </a:r>
          </a:p>
          <a:p>
            <a:pPr lvl="3"/>
            <a:r>
              <a:rPr lang="en-US" dirty="0"/>
              <a:t>Trista Sutter works for B’s </a:t>
            </a:r>
            <a:r>
              <a:rPr lang="en-US" dirty="0" smtClean="0"/>
              <a:t>Purses.</a:t>
            </a:r>
          </a:p>
          <a:p>
            <a:pPr marL="2286000" lvl="5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QUERY</a:t>
            </a:r>
            <a:r>
              <a:rPr lang="en-US" dirty="0">
                <a:latin typeface="Calibri" panose="020F0502020204030204" pitchFamily="34" charset="0"/>
              </a:rPr>
              <a:t>: Trista Sutter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employee_of</a:t>
            </a:r>
            <a:r>
              <a:rPr lang="en-US" dirty="0">
                <a:latin typeface="Calibri" panose="020F0502020204030204" pitchFamily="34" charset="0"/>
              </a:rPr>
              <a:t> B's Purses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Right Arrow 4"/>
          <p:cNvSpPr/>
          <p:nvPr/>
        </p:nvSpPr>
        <p:spPr bwMode="auto">
          <a:xfrm>
            <a:off x="2434225" y="5221788"/>
            <a:ext cx="304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63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SFV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9" y="1295400"/>
            <a:ext cx="661987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54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PRE-PROCESSING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2006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SFV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9" y="1295400"/>
            <a:ext cx="6619875" cy="50768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2895600" y="3833812"/>
            <a:ext cx="1981200" cy="966788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1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dirty="0" smtClean="0"/>
              <a:t>The document collection was first processed to remove XML and HTML markup and stored in a </a:t>
            </a:r>
            <a:r>
              <a:rPr lang="en-US" dirty="0" err="1" smtClean="0"/>
              <a:t>Lucene</a:t>
            </a:r>
            <a:r>
              <a:rPr lang="en-US" dirty="0" smtClean="0"/>
              <a:t> database.</a:t>
            </a:r>
          </a:p>
          <a:p>
            <a:r>
              <a:rPr lang="en-US" dirty="0" smtClean="0"/>
              <a:t>Then at runtime, queried documents were further cleaned</a:t>
            </a:r>
          </a:p>
          <a:p>
            <a:pPr lvl="1"/>
            <a:r>
              <a:rPr lang="en-US" dirty="0" smtClean="0"/>
              <a:t>To optimally use NLP tools we needed to remove or alter problematic character sequences</a:t>
            </a:r>
          </a:p>
          <a:p>
            <a:pPr lvl="2"/>
            <a:r>
              <a:rPr lang="en-US" dirty="0" smtClean="0"/>
              <a:t>Remove repeated punctuation</a:t>
            </a:r>
          </a:p>
          <a:p>
            <a:pPr lvl="2"/>
            <a:r>
              <a:rPr lang="en-US" dirty="0" smtClean="0"/>
              <a:t>Map characters to </a:t>
            </a:r>
            <a:r>
              <a:rPr lang="en-US" dirty="0" err="1" smtClean="0"/>
              <a:t>ascii</a:t>
            </a:r>
            <a:r>
              <a:rPr lang="en-US" dirty="0" smtClean="0"/>
              <a:t> equivalents if possible. Otherwise remove them.</a:t>
            </a:r>
          </a:p>
          <a:p>
            <a:pPr lvl="2"/>
            <a:r>
              <a:rPr lang="en-US" dirty="0" smtClean="0"/>
              <a:t>Normalize quotation marks/single quotes/apostrophes</a:t>
            </a:r>
          </a:p>
          <a:p>
            <a:pPr lvl="2"/>
            <a:r>
              <a:rPr lang="en-US" dirty="0" smtClean="0"/>
              <a:t>Remove any XML/HTML tags in queries</a:t>
            </a:r>
          </a:p>
          <a:p>
            <a:pPr lvl="1"/>
            <a:r>
              <a:rPr lang="en-US" dirty="0" smtClean="0"/>
              <a:t>All large documents (&gt; 100k characters) were truncated at 100k characters (nearest sentence break).</a:t>
            </a:r>
          </a:p>
          <a:p>
            <a:r>
              <a:rPr lang="en-US" dirty="0"/>
              <a:t>Before applying heuristics, 4,395 documents could not be processed of the 2012 data set with the Curator. After heuristics, down to 2,007 – still significant though at  ~9%.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8154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r>
              <a:rPr lang="en-US" dirty="0"/>
              <a:t>Lastly, use NLP tools to annotate text.</a:t>
            </a:r>
          </a:p>
          <a:p>
            <a:pPr lvl="1"/>
            <a:r>
              <a:rPr lang="en-US" dirty="0" smtClean="0"/>
              <a:t>Process with Illinois </a:t>
            </a:r>
            <a:r>
              <a:rPr lang="en-US" dirty="0" err="1" smtClean="0"/>
              <a:t>tokenizer</a:t>
            </a:r>
            <a:r>
              <a:rPr lang="en-US" dirty="0" smtClean="0"/>
              <a:t>, POS tagger, Shallow parser, NER, and </a:t>
            </a:r>
            <a:r>
              <a:rPr lang="en-US" dirty="0" err="1" smtClean="0"/>
              <a:t>Wikifier</a:t>
            </a:r>
            <a:endParaRPr lang="en-US" dirty="0" smtClean="0"/>
          </a:p>
          <a:p>
            <a:r>
              <a:rPr lang="en-US" dirty="0" smtClean="0"/>
              <a:t>Processing was done using the Curator</a:t>
            </a:r>
          </a:p>
          <a:p>
            <a:pPr lvl="1"/>
            <a:r>
              <a:rPr lang="en-US" dirty="0" smtClean="0"/>
              <a:t>NLP tool management system designed to simplify the use of and aggregate a variety of NLP resources.</a:t>
            </a:r>
          </a:p>
          <a:p>
            <a:pPr lvl="1"/>
            <a:r>
              <a:rPr lang="en-US" dirty="0" smtClean="0"/>
              <a:t>Curator caches results of annotations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Page </a:t>
            </a:r>
            <a:fld id="{CBA50A1E-0B58-486D-A6CF-CFA1EEA2D070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37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Argument checking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2006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SFV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9" y="1295400"/>
            <a:ext cx="6619875" cy="50768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923784" y="5029200"/>
            <a:ext cx="1981200" cy="1195388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1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Compatibility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filter out bad candidates without too much computation</a:t>
            </a:r>
          </a:p>
          <a:p>
            <a:pPr lvl="1"/>
            <a:r>
              <a:rPr lang="en-US" dirty="0" smtClean="0"/>
              <a:t>High recall, and as high precision as possible</a:t>
            </a:r>
          </a:p>
          <a:p>
            <a:r>
              <a:rPr lang="en-US" dirty="0" smtClean="0"/>
              <a:t>Generated type constraints for each relation</a:t>
            </a:r>
          </a:p>
          <a:p>
            <a:pPr lvl="1"/>
            <a:r>
              <a:rPr lang="en-US" dirty="0" smtClean="0"/>
              <a:t>For instance </a:t>
            </a:r>
            <a:r>
              <a:rPr lang="en-US" dirty="0" err="1" smtClean="0">
                <a:solidFill>
                  <a:srgbClr val="C00000"/>
                </a:solidFill>
              </a:rPr>
              <a:t>city_of_birth</a:t>
            </a:r>
            <a:r>
              <a:rPr lang="en-US" dirty="0" smtClean="0"/>
              <a:t> must have a person as the subject and a city as the object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school_attended</a:t>
            </a:r>
            <a:r>
              <a:rPr lang="en-US" dirty="0" smtClean="0"/>
              <a:t> must have a person as subject.</a:t>
            </a:r>
          </a:p>
          <a:p>
            <a:r>
              <a:rPr lang="en-US" dirty="0" smtClean="0"/>
              <a:t>A constraint is satisfied if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constituent belonged to that type </a:t>
            </a:r>
          </a:p>
          <a:p>
            <a:pPr lvl="1"/>
            <a:r>
              <a:rPr lang="en-US" dirty="0" smtClean="0"/>
              <a:t>The constituent did not belong to any other type.</a:t>
            </a:r>
          </a:p>
          <a:p>
            <a:r>
              <a:rPr lang="en-US" dirty="0" smtClean="0"/>
              <a:t>Also used gazetteers for some entity classes (e.g. cities)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9174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Checker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Below are some of the queries filtered by the argument checker</a:t>
            </a:r>
          </a:p>
          <a:p>
            <a:pPr lvl="1"/>
            <a:r>
              <a:rPr lang="en-US" dirty="0"/>
              <a:t>QUERY: Billy Mays </a:t>
            </a:r>
            <a:r>
              <a:rPr lang="en-US" dirty="0">
                <a:solidFill>
                  <a:srgbClr val="C00000"/>
                </a:solidFill>
              </a:rPr>
              <a:t>title</a:t>
            </a:r>
            <a:r>
              <a:rPr lang="en-US" dirty="0"/>
              <a:t> Ed </a:t>
            </a:r>
            <a:r>
              <a:rPr lang="en-US" dirty="0" smtClean="0"/>
              <a:t>Wood</a:t>
            </a:r>
          </a:p>
          <a:p>
            <a:pPr lvl="1"/>
            <a:r>
              <a:rPr lang="en-US" dirty="0" smtClean="0"/>
              <a:t>QUERY</a:t>
            </a:r>
            <a:r>
              <a:rPr lang="en-US" dirty="0"/>
              <a:t>: Blake Edwards </a:t>
            </a:r>
            <a:r>
              <a:rPr lang="en-US" dirty="0">
                <a:solidFill>
                  <a:srgbClr val="C00000"/>
                </a:solidFill>
              </a:rPr>
              <a:t>parents</a:t>
            </a:r>
            <a:r>
              <a:rPr lang="en-US" dirty="0"/>
              <a:t> </a:t>
            </a:r>
            <a:r>
              <a:rPr lang="en-US" dirty="0" smtClean="0"/>
              <a:t>mother</a:t>
            </a:r>
          </a:p>
          <a:p>
            <a:pPr lvl="1"/>
            <a:r>
              <a:rPr lang="en-US" dirty="0" smtClean="0"/>
              <a:t>QUERY</a:t>
            </a:r>
            <a:r>
              <a:rPr lang="en-US" dirty="0"/>
              <a:t>: </a:t>
            </a:r>
            <a:r>
              <a:rPr lang="en-US" dirty="0" err="1"/>
              <a:t>Ko</a:t>
            </a:r>
            <a:r>
              <a:rPr lang="en-US" dirty="0"/>
              <a:t> Yong-Hi </a:t>
            </a:r>
            <a:r>
              <a:rPr lang="en-US" dirty="0">
                <a:solidFill>
                  <a:srgbClr val="C00000"/>
                </a:solidFill>
              </a:rPr>
              <a:t>spouse</a:t>
            </a:r>
            <a:r>
              <a:rPr lang="en-US" dirty="0"/>
              <a:t> </a:t>
            </a:r>
            <a:r>
              <a:rPr lang="en-US" dirty="0" smtClean="0"/>
              <a:t>Japanese</a:t>
            </a:r>
          </a:p>
          <a:p>
            <a:pPr lvl="1"/>
            <a:r>
              <a:rPr lang="en-US" dirty="0" smtClean="0"/>
              <a:t>QUERY</a:t>
            </a:r>
            <a:r>
              <a:rPr lang="en-US" dirty="0"/>
              <a:t>: Paul Gray </a:t>
            </a:r>
            <a:r>
              <a:rPr lang="en-US" dirty="0" err="1">
                <a:solidFill>
                  <a:srgbClr val="C00000"/>
                </a:solidFill>
              </a:rPr>
              <a:t>employee_or_member_of</a:t>
            </a:r>
            <a:r>
              <a:rPr lang="en-US" dirty="0"/>
              <a:t> </a:t>
            </a:r>
            <a:r>
              <a:rPr lang="en-US" dirty="0" smtClean="0"/>
              <a:t>38</a:t>
            </a:r>
          </a:p>
          <a:p>
            <a:pPr lvl="1"/>
            <a:r>
              <a:rPr lang="en-US" dirty="0" smtClean="0"/>
              <a:t>QUERY: Scorpions </a:t>
            </a:r>
            <a:r>
              <a:rPr lang="en-US" dirty="0" err="1" smtClean="0">
                <a:solidFill>
                  <a:srgbClr val="C00000"/>
                </a:solidFill>
              </a:rPr>
              <a:t>city_of_headquarters</a:t>
            </a:r>
            <a:r>
              <a:rPr lang="en-US" dirty="0" smtClean="0"/>
              <a:t> </a:t>
            </a:r>
            <a:r>
              <a:rPr lang="en-US" dirty="0" err="1" smtClean="0"/>
              <a:t>James.The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31873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Slot Filler Validation (SFV): Task and Background</a:t>
            </a:r>
          </a:p>
          <a:p>
            <a:r>
              <a:rPr lang="en-US" dirty="0" smtClean="0"/>
              <a:t>SFV Data</a:t>
            </a:r>
          </a:p>
          <a:p>
            <a:r>
              <a:rPr lang="en-US" dirty="0" smtClean="0"/>
              <a:t>Our approach</a:t>
            </a:r>
          </a:p>
          <a:p>
            <a:pPr lvl="1"/>
            <a:r>
              <a:rPr lang="en-US" dirty="0"/>
              <a:t>Argument </a:t>
            </a:r>
            <a:r>
              <a:rPr lang="en-US" dirty="0" smtClean="0"/>
              <a:t>Checking</a:t>
            </a:r>
          </a:p>
          <a:p>
            <a:pPr lvl="1"/>
            <a:r>
              <a:rPr lang="en-US" dirty="0" smtClean="0"/>
              <a:t>Argument Matching</a:t>
            </a:r>
          </a:p>
          <a:p>
            <a:pPr lvl="1"/>
            <a:r>
              <a:rPr lang="en-US" dirty="0" smtClean="0"/>
              <a:t>Relation Matching</a:t>
            </a:r>
          </a:p>
          <a:p>
            <a:pPr lvl="1"/>
            <a:r>
              <a:rPr lang="en-US" dirty="0" smtClean="0"/>
              <a:t>Learning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Future Directions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8027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Argument matching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2006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SFV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9" y="1295400"/>
            <a:ext cx="6619875" cy="50768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5562600" y="5105400"/>
            <a:ext cx="1905000" cy="1066800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1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Shallow Parser, NER, and </a:t>
            </a:r>
            <a:r>
              <a:rPr lang="en-US" dirty="0" err="1" smtClean="0"/>
              <a:t>Wikifier</a:t>
            </a:r>
            <a:r>
              <a:rPr lang="en-US" dirty="0" smtClean="0"/>
              <a:t> to generate candidate arguments from query reference document</a:t>
            </a:r>
          </a:p>
          <a:p>
            <a:pPr lvl="1"/>
            <a:r>
              <a:rPr lang="en-US" dirty="0" smtClean="0"/>
              <a:t>Infer types from constituent labels </a:t>
            </a:r>
          </a:p>
          <a:p>
            <a:pPr lvl="1"/>
            <a:r>
              <a:rPr lang="en-US" dirty="0" smtClean="0"/>
              <a:t>Some arguments were missed by these NLP tools. We therefore checked the documents for an exact match of subjects and objects and created appropriate constituent when they were found.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9279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Global Infrastructure Partners </a:t>
            </a:r>
            <a:r>
              <a:rPr lang="en-US" dirty="0" err="1" smtClean="0">
                <a:solidFill>
                  <a:srgbClr val="C00000"/>
                </a:solidFill>
              </a:rPr>
              <a:t>stateorprovince_of_headquarters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York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 </a:t>
            </a:r>
            <a:r>
              <a:rPr lang="en-US" dirty="0"/>
              <a:t>has been ordered by </a:t>
            </a:r>
            <a:r>
              <a:rPr lang="en-US" dirty="0">
                <a:solidFill>
                  <a:schemeClr val="accent6"/>
                </a:solidFill>
              </a:rPr>
              <a:t>Britain</a:t>
            </a:r>
            <a:r>
              <a:rPr lang="en-US" dirty="0"/>
              <a:t>'s </a:t>
            </a:r>
            <a:r>
              <a:rPr lang="en-US" dirty="0">
                <a:solidFill>
                  <a:schemeClr val="accent6"/>
                </a:solidFill>
              </a:rPr>
              <a:t>Competition Commission </a:t>
            </a:r>
            <a:r>
              <a:rPr lang="en-US" dirty="0"/>
              <a:t>to also dispose of </a:t>
            </a:r>
            <a:r>
              <a:rPr lang="en-US" dirty="0">
                <a:solidFill>
                  <a:schemeClr val="accent6"/>
                </a:solidFill>
              </a:rPr>
              <a:t>London Stansted airport </a:t>
            </a:r>
            <a:r>
              <a:rPr lang="en-US" dirty="0"/>
              <a:t>and </a:t>
            </a:r>
            <a:r>
              <a:rPr lang="en-US" dirty="0">
                <a:solidFill>
                  <a:schemeClr val="accent6"/>
                </a:solidFill>
              </a:rPr>
              <a:t>either its airport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Edinburgh or Glasgow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Scotland</a:t>
            </a:r>
            <a:r>
              <a:rPr lang="en-US" dirty="0"/>
              <a:t>. </a:t>
            </a:r>
            <a:r>
              <a:rPr lang="en-US" dirty="0">
                <a:solidFill>
                  <a:schemeClr val="accent6"/>
                </a:solidFill>
              </a:rPr>
              <a:t>The company </a:t>
            </a:r>
            <a:r>
              <a:rPr lang="en-US" dirty="0"/>
              <a:t>is allowed to keep </a:t>
            </a:r>
            <a:r>
              <a:rPr lang="en-US" dirty="0">
                <a:solidFill>
                  <a:schemeClr val="accent6"/>
                </a:solidFill>
              </a:rPr>
              <a:t>London Heathrow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</a:t>
            </a:r>
            <a:r>
              <a:rPr lang="en-US" dirty="0"/>
              <a:t>, owned by </a:t>
            </a:r>
            <a:r>
              <a:rPr lang="en-US" dirty="0">
                <a:solidFill>
                  <a:schemeClr val="accent6"/>
                </a:solidFill>
              </a:rPr>
              <a:t>a consortium </a:t>
            </a:r>
            <a:r>
              <a:rPr lang="en-US" dirty="0"/>
              <a:t>headed by </a:t>
            </a:r>
            <a:r>
              <a:rPr lang="en-US" dirty="0" err="1">
                <a:solidFill>
                  <a:schemeClr val="accent6"/>
                </a:solidFill>
              </a:rPr>
              <a:t>Grupo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Ferrovial</a:t>
            </a:r>
            <a:r>
              <a:rPr lang="en-US" dirty="0">
                <a:solidFill>
                  <a:schemeClr val="accent6"/>
                </a:solidFill>
              </a:rPr>
              <a:t> S.A. </a:t>
            </a:r>
            <a:r>
              <a:rPr lang="en-US" dirty="0"/>
              <a:t>of </a:t>
            </a:r>
            <a:r>
              <a:rPr lang="en-US" dirty="0">
                <a:solidFill>
                  <a:schemeClr val="accent6"/>
                </a:solidFill>
              </a:rPr>
              <a:t>Spain</a:t>
            </a:r>
            <a:r>
              <a:rPr lang="en-US" dirty="0"/>
              <a:t>, said </a:t>
            </a:r>
            <a:r>
              <a:rPr lang="en-US" dirty="0">
                <a:solidFill>
                  <a:schemeClr val="accent6"/>
                </a:solidFill>
              </a:rPr>
              <a:t>it</a:t>
            </a:r>
            <a:r>
              <a:rPr lang="en-US" dirty="0"/>
              <a:t> would use </a:t>
            </a:r>
            <a:r>
              <a:rPr lang="en-US" dirty="0">
                <a:solidFill>
                  <a:schemeClr val="accent6"/>
                </a:solidFill>
              </a:rPr>
              <a:t>the proceeds </a:t>
            </a:r>
            <a:r>
              <a:rPr lang="en-US" dirty="0"/>
              <a:t>to pay off </a:t>
            </a:r>
            <a:r>
              <a:rPr lang="en-US" dirty="0">
                <a:solidFill>
                  <a:schemeClr val="accent6"/>
                </a:solidFill>
              </a:rPr>
              <a:t>debt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Global Infrastructure Partners</a:t>
            </a:r>
            <a:r>
              <a:rPr lang="en-US" dirty="0"/>
              <a:t>, based in </a:t>
            </a:r>
            <a:r>
              <a:rPr lang="en-US" dirty="0">
                <a:solidFill>
                  <a:schemeClr val="accent6"/>
                </a:solidFill>
              </a:rPr>
              <a:t>New York</a:t>
            </a:r>
            <a:r>
              <a:rPr lang="en-US" dirty="0"/>
              <a:t>, also owns </a:t>
            </a:r>
            <a:r>
              <a:rPr lang="en-US" dirty="0">
                <a:solidFill>
                  <a:schemeClr val="accent6"/>
                </a:solidFill>
              </a:rPr>
              <a:t>a 75 percent stake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London City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The sale</a:t>
            </a:r>
            <a:r>
              <a:rPr lang="en-US" dirty="0"/>
              <a:t>, subject to </a:t>
            </a:r>
            <a:r>
              <a:rPr lang="en-US" dirty="0">
                <a:solidFill>
                  <a:schemeClr val="accent6"/>
                </a:solidFill>
              </a:rPr>
              <a:t>clearance</a:t>
            </a:r>
            <a:r>
              <a:rPr lang="en-US" dirty="0"/>
              <a:t> by </a:t>
            </a:r>
            <a:r>
              <a:rPr lang="en-US" dirty="0">
                <a:solidFill>
                  <a:schemeClr val="accent6"/>
                </a:solidFill>
              </a:rPr>
              <a:t>regulators</a:t>
            </a:r>
            <a:r>
              <a:rPr lang="en-US" dirty="0"/>
              <a:t>, is expected to be completed in </a:t>
            </a:r>
            <a:r>
              <a:rPr lang="en-US" dirty="0">
                <a:solidFill>
                  <a:schemeClr val="accent6"/>
                </a:solidFill>
              </a:rPr>
              <a:t>December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80977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Global Infrastructure Partners </a:t>
            </a:r>
            <a:r>
              <a:rPr lang="en-US" dirty="0" err="1" smtClean="0">
                <a:solidFill>
                  <a:srgbClr val="C00000"/>
                </a:solidFill>
              </a:rPr>
              <a:t>stateorprovince_of_headquarters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York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 </a:t>
            </a:r>
            <a:r>
              <a:rPr lang="en-US" dirty="0"/>
              <a:t>has been ordered by </a:t>
            </a:r>
            <a:r>
              <a:rPr lang="en-US" dirty="0">
                <a:solidFill>
                  <a:schemeClr val="accent6"/>
                </a:solidFill>
              </a:rPr>
              <a:t>Britain</a:t>
            </a:r>
            <a:r>
              <a:rPr lang="en-US" dirty="0"/>
              <a:t>'s </a:t>
            </a:r>
            <a:r>
              <a:rPr lang="en-US" dirty="0">
                <a:solidFill>
                  <a:schemeClr val="accent6"/>
                </a:solidFill>
              </a:rPr>
              <a:t>Competition Commission </a:t>
            </a:r>
            <a:r>
              <a:rPr lang="en-US" dirty="0"/>
              <a:t>to also dispose of </a:t>
            </a:r>
            <a:r>
              <a:rPr lang="en-US" dirty="0">
                <a:solidFill>
                  <a:schemeClr val="accent6"/>
                </a:solidFill>
              </a:rPr>
              <a:t>London Stansted airport </a:t>
            </a:r>
            <a:r>
              <a:rPr lang="en-US" dirty="0"/>
              <a:t>and </a:t>
            </a:r>
            <a:r>
              <a:rPr lang="en-US" dirty="0">
                <a:solidFill>
                  <a:schemeClr val="accent6"/>
                </a:solidFill>
              </a:rPr>
              <a:t>either its airport </a:t>
            </a:r>
            <a:r>
              <a:rPr lang="en-US" dirty="0"/>
              <a:t>in </a:t>
            </a:r>
            <a:r>
              <a:rPr lang="en-US" dirty="0">
                <a:solidFill>
                  <a:srgbClr val="00B050"/>
                </a:solidFill>
              </a:rPr>
              <a:t>Edinburgh</a:t>
            </a:r>
            <a:r>
              <a:rPr lang="en-US" dirty="0">
                <a:solidFill>
                  <a:schemeClr val="accent6"/>
                </a:solidFill>
              </a:rPr>
              <a:t> or </a:t>
            </a:r>
            <a:r>
              <a:rPr lang="en-US" dirty="0">
                <a:solidFill>
                  <a:srgbClr val="00B050"/>
                </a:solidFill>
              </a:rPr>
              <a:t>Glasgow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Scotland</a:t>
            </a:r>
            <a:r>
              <a:rPr lang="en-US" dirty="0"/>
              <a:t>. </a:t>
            </a:r>
            <a:r>
              <a:rPr lang="en-US" dirty="0">
                <a:solidFill>
                  <a:schemeClr val="accent6"/>
                </a:solidFill>
              </a:rPr>
              <a:t>The company </a:t>
            </a:r>
            <a:r>
              <a:rPr lang="en-US" dirty="0"/>
              <a:t>is allowed to keep </a:t>
            </a:r>
            <a:r>
              <a:rPr lang="en-US" dirty="0">
                <a:solidFill>
                  <a:schemeClr val="accent6"/>
                </a:solidFill>
              </a:rPr>
              <a:t>London Heathrow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</a:t>
            </a:r>
            <a:r>
              <a:rPr lang="en-US" dirty="0"/>
              <a:t>, owned by </a:t>
            </a:r>
            <a:r>
              <a:rPr lang="en-US" dirty="0">
                <a:solidFill>
                  <a:schemeClr val="accent6"/>
                </a:solidFill>
              </a:rPr>
              <a:t>a consortium </a:t>
            </a:r>
            <a:r>
              <a:rPr lang="en-US" dirty="0"/>
              <a:t>headed by </a:t>
            </a:r>
            <a:r>
              <a:rPr lang="en-US" dirty="0" err="1">
                <a:solidFill>
                  <a:schemeClr val="accent6"/>
                </a:solidFill>
              </a:rPr>
              <a:t>Grupo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Ferrovial</a:t>
            </a:r>
            <a:r>
              <a:rPr lang="en-US" dirty="0">
                <a:solidFill>
                  <a:schemeClr val="accent6"/>
                </a:solidFill>
              </a:rPr>
              <a:t> S.A. </a:t>
            </a:r>
            <a:r>
              <a:rPr lang="en-US" dirty="0"/>
              <a:t>of </a:t>
            </a:r>
            <a:r>
              <a:rPr lang="en-US" dirty="0">
                <a:solidFill>
                  <a:schemeClr val="accent6"/>
                </a:solidFill>
              </a:rPr>
              <a:t>Spain</a:t>
            </a:r>
            <a:r>
              <a:rPr lang="en-US" dirty="0"/>
              <a:t>, said </a:t>
            </a:r>
            <a:r>
              <a:rPr lang="en-US" dirty="0">
                <a:solidFill>
                  <a:schemeClr val="accent6"/>
                </a:solidFill>
              </a:rPr>
              <a:t>it</a:t>
            </a:r>
            <a:r>
              <a:rPr lang="en-US" dirty="0"/>
              <a:t> would use </a:t>
            </a:r>
            <a:r>
              <a:rPr lang="en-US" dirty="0">
                <a:solidFill>
                  <a:schemeClr val="accent6"/>
                </a:solidFill>
              </a:rPr>
              <a:t>the proceeds </a:t>
            </a:r>
            <a:r>
              <a:rPr lang="en-US" dirty="0"/>
              <a:t>to pay off </a:t>
            </a:r>
            <a:r>
              <a:rPr lang="en-US" dirty="0">
                <a:solidFill>
                  <a:schemeClr val="accent6"/>
                </a:solidFill>
              </a:rPr>
              <a:t>debt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Global Infrastructure Partners</a:t>
            </a:r>
            <a:r>
              <a:rPr lang="en-US" dirty="0"/>
              <a:t>, based in </a:t>
            </a:r>
            <a:r>
              <a:rPr lang="en-US" dirty="0">
                <a:solidFill>
                  <a:schemeClr val="accent6"/>
                </a:solidFill>
              </a:rPr>
              <a:t>New York</a:t>
            </a:r>
            <a:r>
              <a:rPr lang="en-US" dirty="0"/>
              <a:t>, also owns </a:t>
            </a:r>
            <a:r>
              <a:rPr lang="en-US" dirty="0">
                <a:solidFill>
                  <a:schemeClr val="accent6"/>
                </a:solidFill>
              </a:rPr>
              <a:t>a 75 percent stake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London City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The sale</a:t>
            </a:r>
            <a:r>
              <a:rPr lang="en-US" dirty="0"/>
              <a:t>, subject to </a:t>
            </a:r>
            <a:r>
              <a:rPr lang="en-US" dirty="0">
                <a:solidFill>
                  <a:schemeClr val="accent6"/>
                </a:solidFill>
              </a:rPr>
              <a:t>clearance</a:t>
            </a:r>
            <a:r>
              <a:rPr lang="en-US" dirty="0"/>
              <a:t> by </a:t>
            </a:r>
            <a:r>
              <a:rPr lang="en-US" dirty="0">
                <a:solidFill>
                  <a:schemeClr val="accent6"/>
                </a:solidFill>
              </a:rPr>
              <a:t>regulators</a:t>
            </a:r>
            <a:r>
              <a:rPr lang="en-US" dirty="0"/>
              <a:t>, is expected to be completed in </a:t>
            </a:r>
            <a:r>
              <a:rPr lang="en-US" dirty="0">
                <a:solidFill>
                  <a:schemeClr val="accent6"/>
                </a:solidFill>
              </a:rPr>
              <a:t>December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47822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Global Infrastructure Partners </a:t>
            </a:r>
            <a:r>
              <a:rPr lang="en-US" dirty="0" err="1" smtClean="0">
                <a:solidFill>
                  <a:srgbClr val="C00000"/>
                </a:solidFill>
              </a:rPr>
              <a:t>stateorprovince_of_headquarters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York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 </a:t>
            </a:r>
            <a:r>
              <a:rPr lang="en-US" dirty="0"/>
              <a:t>has been ordered by </a:t>
            </a:r>
            <a:r>
              <a:rPr lang="en-US" dirty="0">
                <a:solidFill>
                  <a:schemeClr val="accent6"/>
                </a:solidFill>
              </a:rPr>
              <a:t>Britain</a:t>
            </a:r>
            <a:r>
              <a:rPr lang="en-US" dirty="0"/>
              <a:t>'s </a:t>
            </a:r>
            <a:r>
              <a:rPr lang="en-US" dirty="0">
                <a:solidFill>
                  <a:schemeClr val="accent6"/>
                </a:solidFill>
              </a:rPr>
              <a:t>Competition Commission </a:t>
            </a:r>
            <a:r>
              <a:rPr lang="en-US" dirty="0"/>
              <a:t>to also dispose of </a:t>
            </a:r>
            <a:r>
              <a:rPr lang="en-US" dirty="0">
                <a:solidFill>
                  <a:schemeClr val="accent6"/>
                </a:solidFill>
              </a:rPr>
              <a:t>London Stansted airport </a:t>
            </a:r>
            <a:r>
              <a:rPr lang="en-US" dirty="0"/>
              <a:t>and </a:t>
            </a:r>
            <a:r>
              <a:rPr lang="en-US" dirty="0">
                <a:solidFill>
                  <a:schemeClr val="accent6"/>
                </a:solidFill>
              </a:rPr>
              <a:t>either </a:t>
            </a:r>
            <a:r>
              <a:rPr lang="en-US" dirty="0">
                <a:solidFill>
                  <a:srgbClr val="002060"/>
                </a:solidFill>
              </a:rPr>
              <a:t>its airport </a:t>
            </a:r>
            <a:r>
              <a:rPr lang="en-US" dirty="0"/>
              <a:t>in </a:t>
            </a:r>
            <a:r>
              <a:rPr lang="en-US" dirty="0">
                <a:solidFill>
                  <a:srgbClr val="00B050"/>
                </a:solidFill>
              </a:rPr>
              <a:t>Edinburgh</a:t>
            </a:r>
            <a:r>
              <a:rPr lang="en-US" dirty="0">
                <a:solidFill>
                  <a:schemeClr val="accent6"/>
                </a:solidFill>
              </a:rPr>
              <a:t> or </a:t>
            </a:r>
            <a:r>
              <a:rPr lang="en-US" dirty="0">
                <a:solidFill>
                  <a:srgbClr val="00B050"/>
                </a:solidFill>
              </a:rPr>
              <a:t>Glasgow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Scotland</a:t>
            </a:r>
            <a:r>
              <a:rPr lang="en-US" dirty="0"/>
              <a:t>. </a:t>
            </a:r>
            <a:r>
              <a:rPr lang="en-US" dirty="0">
                <a:solidFill>
                  <a:schemeClr val="accent6"/>
                </a:solidFill>
              </a:rPr>
              <a:t>The company </a:t>
            </a:r>
            <a:r>
              <a:rPr lang="en-US" dirty="0"/>
              <a:t>is allowed to keep </a:t>
            </a:r>
            <a:r>
              <a:rPr lang="en-US" dirty="0">
                <a:solidFill>
                  <a:schemeClr val="accent6"/>
                </a:solidFill>
              </a:rPr>
              <a:t>London Heathrow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</a:t>
            </a:r>
            <a:r>
              <a:rPr lang="en-US" dirty="0"/>
              <a:t>, owned by </a:t>
            </a:r>
            <a:r>
              <a:rPr lang="en-US" dirty="0">
                <a:solidFill>
                  <a:schemeClr val="accent6"/>
                </a:solidFill>
              </a:rPr>
              <a:t>a</a:t>
            </a:r>
            <a:r>
              <a:rPr lang="en-US" dirty="0">
                <a:solidFill>
                  <a:srgbClr val="002060"/>
                </a:solidFill>
              </a:rPr>
              <a:t> consortium </a:t>
            </a:r>
            <a:r>
              <a:rPr lang="en-US" dirty="0"/>
              <a:t>headed by </a:t>
            </a:r>
            <a:r>
              <a:rPr lang="en-US" dirty="0" err="1">
                <a:solidFill>
                  <a:srgbClr val="002060"/>
                </a:solidFill>
              </a:rPr>
              <a:t>Grupo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Ferrovial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S.A. </a:t>
            </a:r>
            <a:r>
              <a:rPr lang="en-US" dirty="0"/>
              <a:t>of </a:t>
            </a:r>
            <a:r>
              <a:rPr lang="en-US" dirty="0">
                <a:solidFill>
                  <a:schemeClr val="accent6"/>
                </a:solidFill>
              </a:rPr>
              <a:t>Spain</a:t>
            </a:r>
            <a:r>
              <a:rPr lang="en-US" dirty="0"/>
              <a:t>, said </a:t>
            </a:r>
            <a:r>
              <a:rPr lang="en-US" dirty="0">
                <a:solidFill>
                  <a:schemeClr val="accent6"/>
                </a:solidFill>
              </a:rPr>
              <a:t>it</a:t>
            </a:r>
            <a:r>
              <a:rPr lang="en-US" dirty="0"/>
              <a:t> would use </a:t>
            </a:r>
            <a:r>
              <a:rPr lang="en-US" dirty="0">
                <a:solidFill>
                  <a:schemeClr val="accent6"/>
                </a:solidFill>
              </a:rPr>
              <a:t>the proceeds </a:t>
            </a:r>
            <a:r>
              <a:rPr lang="en-US" dirty="0"/>
              <a:t>to pay off </a:t>
            </a:r>
            <a:r>
              <a:rPr lang="en-US" dirty="0">
                <a:solidFill>
                  <a:schemeClr val="accent6"/>
                </a:solidFill>
              </a:rPr>
              <a:t>debt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Global Infrastructure Partners</a:t>
            </a:r>
            <a:r>
              <a:rPr lang="en-US" dirty="0"/>
              <a:t>, based in </a:t>
            </a:r>
            <a:r>
              <a:rPr lang="en-US" dirty="0">
                <a:solidFill>
                  <a:schemeClr val="accent6"/>
                </a:solidFill>
              </a:rPr>
              <a:t>New York</a:t>
            </a:r>
            <a:r>
              <a:rPr lang="en-US" dirty="0"/>
              <a:t>, also owns </a:t>
            </a:r>
            <a:r>
              <a:rPr lang="en-US" dirty="0">
                <a:solidFill>
                  <a:schemeClr val="accent6"/>
                </a:solidFill>
              </a:rPr>
              <a:t>a 75 percent stake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London City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The sale</a:t>
            </a:r>
            <a:r>
              <a:rPr lang="en-US" dirty="0"/>
              <a:t>, subject to </a:t>
            </a:r>
            <a:r>
              <a:rPr lang="en-US" dirty="0">
                <a:solidFill>
                  <a:schemeClr val="accent6"/>
                </a:solidFill>
              </a:rPr>
              <a:t>clearance</a:t>
            </a:r>
            <a:r>
              <a:rPr lang="en-US" dirty="0"/>
              <a:t> by </a:t>
            </a:r>
            <a:r>
              <a:rPr lang="en-US" dirty="0">
                <a:solidFill>
                  <a:schemeClr val="accent6"/>
                </a:solidFill>
              </a:rPr>
              <a:t>regulators</a:t>
            </a:r>
            <a:r>
              <a:rPr lang="en-US" dirty="0"/>
              <a:t>, is expected to be completed in </a:t>
            </a:r>
            <a:r>
              <a:rPr lang="en-US" dirty="0">
                <a:solidFill>
                  <a:schemeClr val="accent6"/>
                </a:solidFill>
              </a:rPr>
              <a:t>December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174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NER, </a:t>
            </a:r>
            <a:r>
              <a:rPr lang="en-US" dirty="0" err="1" smtClean="0"/>
              <a:t>Wikifier</a:t>
            </a:r>
            <a:r>
              <a:rPr lang="en-US" dirty="0" smtClean="0"/>
              <a:t> etc. may miss an entity mention</a:t>
            </a:r>
          </a:p>
          <a:p>
            <a:pPr lvl="1"/>
            <a:r>
              <a:rPr lang="en-US" dirty="0" smtClean="0"/>
              <a:t>QUERY: Trista Sutter </a:t>
            </a:r>
            <a:r>
              <a:rPr lang="en-US" dirty="0" err="1" smtClean="0">
                <a:solidFill>
                  <a:srgbClr val="C00000"/>
                </a:solidFill>
              </a:rPr>
              <a:t>employee_of</a:t>
            </a:r>
            <a:r>
              <a:rPr lang="en-US" dirty="0" smtClean="0"/>
              <a:t> </a:t>
            </a:r>
            <a:r>
              <a:rPr lang="en-US" dirty="0"/>
              <a:t>B's </a:t>
            </a:r>
            <a:r>
              <a:rPr lang="en-US" dirty="0" smtClean="0"/>
              <a:t>Purses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baby is due this summer, said publicist </a:t>
            </a:r>
            <a:r>
              <a:rPr lang="en-US" dirty="0" err="1"/>
              <a:t>Yani</a:t>
            </a:r>
            <a:r>
              <a:rPr lang="en-US" dirty="0"/>
              <a:t> Chang. The</a:t>
            </a:r>
            <a:br>
              <a:rPr lang="en-US" dirty="0"/>
            </a:br>
            <a:r>
              <a:rPr lang="en-US" dirty="0" smtClean="0"/>
              <a:t>couple </a:t>
            </a:r>
            <a:r>
              <a:rPr lang="en-US" dirty="0"/>
              <a:t>tied the knot in 2003 in a two-hour ABC special.</a:t>
            </a:r>
            <a:br>
              <a:rPr lang="en-US" dirty="0"/>
            </a:br>
            <a:r>
              <a:rPr lang="en-US" dirty="0" smtClean="0"/>
              <a:t>Ryan </a:t>
            </a:r>
            <a:r>
              <a:rPr lang="en-US" dirty="0"/>
              <a:t>Sutter, 32, is a fireman in Vail, Colorado. </a:t>
            </a:r>
            <a:r>
              <a:rPr lang="en-US" dirty="0">
                <a:solidFill>
                  <a:srgbClr val="FF0000"/>
                </a:solidFill>
              </a:rPr>
              <a:t>Trista Sutter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smtClean="0"/>
              <a:t>34</a:t>
            </a:r>
            <a:r>
              <a:rPr lang="en-US" dirty="0"/>
              <a:t>, is a designer for </a:t>
            </a:r>
            <a:r>
              <a:rPr lang="en-US" dirty="0">
                <a:solidFill>
                  <a:srgbClr val="FF0000"/>
                </a:solidFill>
              </a:rPr>
              <a:t>B's Purses</a:t>
            </a:r>
            <a:r>
              <a:rPr lang="en-US" dirty="0"/>
              <a:t>, an online </a:t>
            </a:r>
            <a:r>
              <a:rPr lang="en-US" dirty="0" smtClean="0"/>
              <a:t>boutique.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Solution: look for exact match for query subject and object, and create NER-like mentions for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64735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NESim</a:t>
            </a:r>
            <a:r>
              <a:rPr lang="en-US" dirty="0"/>
              <a:t> to find matches between candidates and query </a:t>
            </a:r>
            <a:r>
              <a:rPr lang="en-US" dirty="0" smtClean="0"/>
              <a:t>subject/object</a:t>
            </a:r>
          </a:p>
          <a:p>
            <a:pPr lvl="1"/>
            <a:r>
              <a:rPr lang="en-US" dirty="0" smtClean="0"/>
              <a:t>Context free, high recall,  Named Entity similarity metric</a:t>
            </a:r>
            <a:endParaRPr lang="en-US" dirty="0"/>
          </a:p>
          <a:p>
            <a:pPr lvl="1"/>
            <a:r>
              <a:rPr lang="en-US" dirty="0" smtClean="0"/>
              <a:t>matches </a:t>
            </a:r>
            <a:r>
              <a:rPr lang="en-US" dirty="0"/>
              <a:t>some </a:t>
            </a:r>
            <a:r>
              <a:rPr lang="en-US" dirty="0" smtClean="0"/>
              <a:t>acronyms</a:t>
            </a:r>
            <a:r>
              <a:rPr lang="en-US" dirty="0"/>
              <a:t>, partial names (e.g. surname or first name only)</a:t>
            </a:r>
          </a:p>
          <a:p>
            <a:r>
              <a:rPr lang="en-US" dirty="0" smtClean="0"/>
              <a:t>Require </a:t>
            </a:r>
            <a:r>
              <a:rPr lang="en-US" dirty="0" smtClean="0">
                <a:solidFill>
                  <a:srgbClr val="FF0000"/>
                </a:solidFill>
              </a:rPr>
              <a:t>at </a:t>
            </a:r>
            <a:r>
              <a:rPr lang="en-US" dirty="0">
                <a:solidFill>
                  <a:srgbClr val="FF0000"/>
                </a:solidFill>
              </a:rPr>
              <a:t>least one</a:t>
            </a:r>
            <a:r>
              <a:rPr lang="en-US" dirty="0"/>
              <a:t> mention in the document to match the </a:t>
            </a:r>
            <a:r>
              <a:rPr lang="en-US" dirty="0">
                <a:solidFill>
                  <a:srgbClr val="FF0000"/>
                </a:solidFill>
              </a:rPr>
              <a:t>entire</a:t>
            </a:r>
            <a:r>
              <a:rPr lang="en-US" dirty="0"/>
              <a:t> argument</a:t>
            </a:r>
          </a:p>
          <a:p>
            <a:pPr lvl="1"/>
            <a:r>
              <a:rPr lang="en-US" dirty="0"/>
              <a:t>Avoid e.g. last-name-only matches, or homonymous </a:t>
            </a:r>
            <a:r>
              <a:rPr lang="en-US" dirty="0" smtClean="0"/>
              <a:t>acronyms</a:t>
            </a:r>
          </a:p>
          <a:p>
            <a:r>
              <a:rPr lang="en-US" dirty="0" smtClean="0"/>
              <a:t>In cases where object is not a Named Entity (i.e. charges) we can rule out some candidates by checking if they are a number, date, person,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7247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Global Infrastructure Partners </a:t>
            </a:r>
            <a:r>
              <a:rPr lang="en-US" dirty="0" err="1" smtClean="0">
                <a:solidFill>
                  <a:srgbClr val="C00000"/>
                </a:solidFill>
              </a:rPr>
              <a:t>stateorprovince_of_headquarters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York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 </a:t>
            </a:r>
            <a:r>
              <a:rPr lang="en-US" dirty="0"/>
              <a:t>has been ordered by </a:t>
            </a:r>
            <a:r>
              <a:rPr lang="en-US" dirty="0">
                <a:solidFill>
                  <a:schemeClr val="accent6"/>
                </a:solidFill>
              </a:rPr>
              <a:t>Britain</a:t>
            </a:r>
            <a:r>
              <a:rPr lang="en-US" dirty="0"/>
              <a:t>'s </a:t>
            </a:r>
            <a:r>
              <a:rPr lang="en-US" dirty="0">
                <a:solidFill>
                  <a:schemeClr val="accent6"/>
                </a:solidFill>
              </a:rPr>
              <a:t>Competition Commission </a:t>
            </a:r>
            <a:r>
              <a:rPr lang="en-US" dirty="0"/>
              <a:t>to also dispose of </a:t>
            </a:r>
            <a:r>
              <a:rPr lang="en-US" dirty="0">
                <a:solidFill>
                  <a:schemeClr val="accent6"/>
                </a:solidFill>
              </a:rPr>
              <a:t>London Stansted airport </a:t>
            </a:r>
            <a:r>
              <a:rPr lang="en-US" dirty="0"/>
              <a:t>and </a:t>
            </a:r>
            <a:r>
              <a:rPr lang="en-US" dirty="0">
                <a:solidFill>
                  <a:schemeClr val="accent6"/>
                </a:solidFill>
              </a:rPr>
              <a:t>either </a:t>
            </a:r>
            <a:r>
              <a:rPr lang="en-US" dirty="0">
                <a:solidFill>
                  <a:srgbClr val="002060"/>
                </a:solidFill>
              </a:rPr>
              <a:t>its airport </a:t>
            </a:r>
            <a:r>
              <a:rPr lang="en-US" dirty="0"/>
              <a:t>in </a:t>
            </a:r>
            <a:r>
              <a:rPr lang="en-US" dirty="0">
                <a:solidFill>
                  <a:srgbClr val="00B050"/>
                </a:solidFill>
              </a:rPr>
              <a:t>Edinburgh</a:t>
            </a:r>
            <a:r>
              <a:rPr lang="en-US" dirty="0">
                <a:solidFill>
                  <a:schemeClr val="accent6"/>
                </a:solidFill>
              </a:rPr>
              <a:t> or </a:t>
            </a:r>
            <a:r>
              <a:rPr lang="en-US" dirty="0">
                <a:solidFill>
                  <a:srgbClr val="00B050"/>
                </a:solidFill>
              </a:rPr>
              <a:t>Glasgow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Scotland</a:t>
            </a:r>
            <a:r>
              <a:rPr lang="en-US" dirty="0"/>
              <a:t>. </a:t>
            </a:r>
            <a:r>
              <a:rPr lang="en-US" dirty="0">
                <a:solidFill>
                  <a:schemeClr val="accent6"/>
                </a:solidFill>
              </a:rPr>
              <a:t>The company </a:t>
            </a:r>
            <a:r>
              <a:rPr lang="en-US" dirty="0"/>
              <a:t>is allowed to keep </a:t>
            </a:r>
            <a:r>
              <a:rPr lang="en-US" dirty="0">
                <a:solidFill>
                  <a:schemeClr val="accent6"/>
                </a:solidFill>
              </a:rPr>
              <a:t>London Heathrow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</a:t>
            </a:r>
            <a:r>
              <a:rPr lang="en-US" dirty="0"/>
              <a:t>, owned by </a:t>
            </a:r>
            <a:r>
              <a:rPr lang="en-US" dirty="0">
                <a:solidFill>
                  <a:schemeClr val="accent6"/>
                </a:solidFill>
              </a:rPr>
              <a:t>a</a:t>
            </a:r>
            <a:r>
              <a:rPr lang="en-US" dirty="0">
                <a:solidFill>
                  <a:srgbClr val="002060"/>
                </a:solidFill>
              </a:rPr>
              <a:t> consortium </a:t>
            </a:r>
            <a:r>
              <a:rPr lang="en-US" dirty="0"/>
              <a:t>headed by </a:t>
            </a:r>
            <a:r>
              <a:rPr lang="en-US" dirty="0" err="1">
                <a:solidFill>
                  <a:srgbClr val="002060"/>
                </a:solidFill>
              </a:rPr>
              <a:t>Grupo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Ferrovial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S.A. </a:t>
            </a:r>
            <a:r>
              <a:rPr lang="en-US" dirty="0"/>
              <a:t>of </a:t>
            </a:r>
            <a:r>
              <a:rPr lang="en-US" dirty="0">
                <a:solidFill>
                  <a:schemeClr val="accent6"/>
                </a:solidFill>
              </a:rPr>
              <a:t>Spain</a:t>
            </a:r>
            <a:r>
              <a:rPr lang="en-US" dirty="0"/>
              <a:t>, said </a:t>
            </a:r>
            <a:r>
              <a:rPr lang="en-US" dirty="0">
                <a:solidFill>
                  <a:schemeClr val="accent6"/>
                </a:solidFill>
              </a:rPr>
              <a:t>it</a:t>
            </a:r>
            <a:r>
              <a:rPr lang="en-US" dirty="0"/>
              <a:t> would use </a:t>
            </a:r>
            <a:r>
              <a:rPr lang="en-US" dirty="0">
                <a:solidFill>
                  <a:schemeClr val="accent6"/>
                </a:solidFill>
              </a:rPr>
              <a:t>the proceeds </a:t>
            </a:r>
            <a:r>
              <a:rPr lang="en-US" dirty="0"/>
              <a:t>to pay off </a:t>
            </a:r>
            <a:r>
              <a:rPr lang="en-US" dirty="0">
                <a:solidFill>
                  <a:schemeClr val="accent6"/>
                </a:solidFill>
              </a:rPr>
              <a:t>debt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Global Infrastructure Partners</a:t>
            </a:r>
            <a:r>
              <a:rPr lang="en-US" dirty="0"/>
              <a:t>, based in </a:t>
            </a:r>
            <a:r>
              <a:rPr lang="en-US" dirty="0">
                <a:solidFill>
                  <a:schemeClr val="accent6"/>
                </a:solidFill>
              </a:rPr>
              <a:t>New York</a:t>
            </a:r>
            <a:r>
              <a:rPr lang="en-US" dirty="0"/>
              <a:t>, also owns </a:t>
            </a:r>
            <a:r>
              <a:rPr lang="en-US" dirty="0">
                <a:solidFill>
                  <a:schemeClr val="accent6"/>
                </a:solidFill>
              </a:rPr>
              <a:t>a 75 percent stake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London City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The sale</a:t>
            </a:r>
            <a:r>
              <a:rPr lang="en-US" dirty="0"/>
              <a:t>, subject to </a:t>
            </a:r>
            <a:r>
              <a:rPr lang="en-US" dirty="0">
                <a:solidFill>
                  <a:schemeClr val="accent6"/>
                </a:solidFill>
              </a:rPr>
              <a:t>clearance</a:t>
            </a:r>
            <a:r>
              <a:rPr lang="en-US" dirty="0"/>
              <a:t> by </a:t>
            </a:r>
            <a:r>
              <a:rPr lang="en-US" dirty="0">
                <a:solidFill>
                  <a:schemeClr val="accent6"/>
                </a:solidFill>
              </a:rPr>
              <a:t>regulators</a:t>
            </a:r>
            <a:r>
              <a:rPr lang="en-US" dirty="0"/>
              <a:t>, is expected to be completed in </a:t>
            </a:r>
            <a:r>
              <a:rPr lang="en-US" dirty="0">
                <a:solidFill>
                  <a:schemeClr val="accent6"/>
                </a:solidFill>
              </a:rPr>
              <a:t>December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92174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Global Infrastructure Partners </a:t>
            </a:r>
            <a:r>
              <a:rPr lang="en-US" dirty="0" err="1" smtClean="0">
                <a:solidFill>
                  <a:srgbClr val="C00000"/>
                </a:solidFill>
              </a:rPr>
              <a:t>stateorprovince_of_headquarters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York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 </a:t>
            </a:r>
            <a:r>
              <a:rPr lang="en-US" dirty="0"/>
              <a:t>has been ordered by </a:t>
            </a:r>
            <a:r>
              <a:rPr lang="en-US" dirty="0">
                <a:solidFill>
                  <a:schemeClr val="accent6"/>
                </a:solidFill>
              </a:rPr>
              <a:t>Britain</a:t>
            </a:r>
            <a:r>
              <a:rPr lang="en-US" dirty="0"/>
              <a:t>'s </a:t>
            </a:r>
            <a:r>
              <a:rPr lang="en-US" dirty="0">
                <a:solidFill>
                  <a:schemeClr val="accent6"/>
                </a:solidFill>
              </a:rPr>
              <a:t>Competition Commission </a:t>
            </a:r>
            <a:r>
              <a:rPr lang="en-US" dirty="0"/>
              <a:t>to also dispose of </a:t>
            </a:r>
            <a:r>
              <a:rPr lang="en-US" dirty="0">
                <a:solidFill>
                  <a:schemeClr val="accent6"/>
                </a:solidFill>
              </a:rPr>
              <a:t>London Stansted airport </a:t>
            </a:r>
            <a:r>
              <a:rPr lang="en-US" dirty="0"/>
              <a:t>and </a:t>
            </a:r>
            <a:r>
              <a:rPr lang="en-US" dirty="0">
                <a:solidFill>
                  <a:schemeClr val="accent6"/>
                </a:solidFill>
              </a:rPr>
              <a:t>either </a:t>
            </a:r>
            <a:r>
              <a:rPr lang="en-US" dirty="0">
                <a:solidFill>
                  <a:srgbClr val="002060"/>
                </a:solidFill>
              </a:rPr>
              <a:t>its airport </a:t>
            </a:r>
            <a:r>
              <a:rPr lang="en-US" dirty="0"/>
              <a:t>in </a:t>
            </a:r>
            <a:r>
              <a:rPr lang="en-US" dirty="0">
                <a:solidFill>
                  <a:srgbClr val="00B050"/>
                </a:solidFill>
              </a:rPr>
              <a:t>Edinburgh</a:t>
            </a:r>
            <a:r>
              <a:rPr lang="en-US" dirty="0">
                <a:solidFill>
                  <a:schemeClr val="accent6"/>
                </a:solidFill>
              </a:rPr>
              <a:t> or </a:t>
            </a:r>
            <a:r>
              <a:rPr lang="en-US" dirty="0">
                <a:solidFill>
                  <a:srgbClr val="00B050"/>
                </a:solidFill>
              </a:rPr>
              <a:t>Glasgow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Scotland</a:t>
            </a:r>
            <a:r>
              <a:rPr lang="en-US" dirty="0"/>
              <a:t>. </a:t>
            </a:r>
            <a:r>
              <a:rPr lang="en-US" dirty="0">
                <a:solidFill>
                  <a:schemeClr val="accent6"/>
                </a:solidFill>
              </a:rPr>
              <a:t>The company </a:t>
            </a:r>
            <a:r>
              <a:rPr lang="en-US" dirty="0"/>
              <a:t>is allowed to keep </a:t>
            </a:r>
            <a:r>
              <a:rPr lang="en-US" dirty="0">
                <a:solidFill>
                  <a:schemeClr val="accent6"/>
                </a:solidFill>
              </a:rPr>
              <a:t>London Heathrow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BAA</a:t>
            </a:r>
            <a:r>
              <a:rPr lang="en-US" dirty="0"/>
              <a:t>, owned by </a:t>
            </a:r>
            <a:r>
              <a:rPr lang="en-US" dirty="0">
                <a:solidFill>
                  <a:schemeClr val="accent6"/>
                </a:solidFill>
              </a:rPr>
              <a:t>a</a:t>
            </a:r>
            <a:r>
              <a:rPr lang="en-US" dirty="0">
                <a:solidFill>
                  <a:srgbClr val="002060"/>
                </a:solidFill>
              </a:rPr>
              <a:t> consortium </a:t>
            </a:r>
            <a:r>
              <a:rPr lang="en-US" dirty="0"/>
              <a:t>headed by </a:t>
            </a:r>
            <a:r>
              <a:rPr lang="en-US" dirty="0" err="1">
                <a:solidFill>
                  <a:srgbClr val="002060"/>
                </a:solidFill>
              </a:rPr>
              <a:t>Grupo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Ferrovial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chemeClr val="accent6"/>
                </a:solidFill>
              </a:rPr>
              <a:t>S.A. </a:t>
            </a:r>
            <a:r>
              <a:rPr lang="en-US" dirty="0"/>
              <a:t>of </a:t>
            </a:r>
            <a:r>
              <a:rPr lang="en-US" dirty="0">
                <a:solidFill>
                  <a:schemeClr val="accent6"/>
                </a:solidFill>
              </a:rPr>
              <a:t>Spain</a:t>
            </a:r>
            <a:r>
              <a:rPr lang="en-US" dirty="0"/>
              <a:t>, said </a:t>
            </a:r>
            <a:r>
              <a:rPr lang="en-US" dirty="0">
                <a:solidFill>
                  <a:schemeClr val="accent6"/>
                </a:solidFill>
              </a:rPr>
              <a:t>it</a:t>
            </a:r>
            <a:r>
              <a:rPr lang="en-US" dirty="0"/>
              <a:t> would use </a:t>
            </a:r>
            <a:r>
              <a:rPr lang="en-US" dirty="0">
                <a:solidFill>
                  <a:schemeClr val="accent6"/>
                </a:solidFill>
              </a:rPr>
              <a:t>the proceeds </a:t>
            </a:r>
            <a:r>
              <a:rPr lang="en-US" dirty="0"/>
              <a:t>to pay off </a:t>
            </a:r>
            <a:r>
              <a:rPr lang="en-US" dirty="0">
                <a:solidFill>
                  <a:schemeClr val="accent6"/>
                </a:solidFill>
              </a:rPr>
              <a:t>debt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Global Infrastructure Partners</a:t>
            </a:r>
            <a:r>
              <a:rPr lang="en-US" dirty="0"/>
              <a:t>, based in </a:t>
            </a:r>
            <a:r>
              <a:rPr lang="en-US" dirty="0">
                <a:solidFill>
                  <a:srgbClr val="FF0000"/>
                </a:solidFill>
              </a:rPr>
              <a:t>New York</a:t>
            </a:r>
            <a:r>
              <a:rPr lang="en-US" dirty="0"/>
              <a:t>, also owns </a:t>
            </a:r>
            <a:r>
              <a:rPr lang="en-US" dirty="0">
                <a:solidFill>
                  <a:schemeClr val="accent6"/>
                </a:solidFill>
              </a:rPr>
              <a:t>a 75 percent stake </a:t>
            </a:r>
            <a:r>
              <a:rPr lang="en-US" dirty="0"/>
              <a:t>in </a:t>
            </a:r>
            <a:r>
              <a:rPr lang="en-US" dirty="0">
                <a:solidFill>
                  <a:schemeClr val="accent6"/>
                </a:solidFill>
              </a:rPr>
              <a:t>London City Airport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The sale</a:t>
            </a:r>
            <a:r>
              <a:rPr lang="en-US" dirty="0"/>
              <a:t>, subject to </a:t>
            </a:r>
            <a:r>
              <a:rPr lang="en-US" dirty="0">
                <a:solidFill>
                  <a:schemeClr val="accent6"/>
                </a:solidFill>
              </a:rPr>
              <a:t>clearance</a:t>
            </a:r>
            <a:r>
              <a:rPr lang="en-US" dirty="0"/>
              <a:t> by </a:t>
            </a:r>
            <a:r>
              <a:rPr lang="en-US" dirty="0">
                <a:solidFill>
                  <a:schemeClr val="accent6"/>
                </a:solidFill>
              </a:rPr>
              <a:t>regulators</a:t>
            </a:r>
            <a:r>
              <a:rPr lang="en-US" dirty="0"/>
              <a:t>, is expected to be completed in </a:t>
            </a:r>
            <a:r>
              <a:rPr lang="en-US" dirty="0">
                <a:solidFill>
                  <a:schemeClr val="accent6"/>
                </a:solidFill>
              </a:rPr>
              <a:t>December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49381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Filler Validation (SFV)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build KBP Slot Filler (SF) systems that provide answers to queries about specific entities</a:t>
            </a:r>
          </a:p>
          <a:p>
            <a:r>
              <a:rPr lang="en-US" dirty="0" smtClean="0"/>
              <a:t>The Slot Filler Validation task is to review the answers proposed by the KBP SF systems and filter out those that are incorrect</a:t>
            </a:r>
          </a:p>
          <a:p>
            <a:r>
              <a:rPr lang="en-US" dirty="0" smtClean="0"/>
              <a:t>An example candidate answer:</a:t>
            </a:r>
          </a:p>
          <a:p>
            <a:pPr marL="0" lvl="1" indent="0">
              <a:buClr>
                <a:schemeClr val="bg2"/>
              </a:buClr>
              <a:buSzPct val="75000"/>
              <a:buNone/>
            </a:pPr>
            <a:r>
              <a:rPr lang="en-US" dirty="0" smtClean="0"/>
              <a:t>	QUERY</a:t>
            </a:r>
            <a:r>
              <a:rPr lang="en-US" dirty="0"/>
              <a:t>: Paul Gray </a:t>
            </a:r>
            <a:r>
              <a:rPr lang="en-US" dirty="0" err="1">
                <a:solidFill>
                  <a:srgbClr val="C00000"/>
                </a:solidFill>
              </a:rPr>
              <a:t>employee_or_member_of</a:t>
            </a:r>
            <a:r>
              <a:rPr lang="en-US" dirty="0"/>
              <a:t> 38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57516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Relation matching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02707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SFV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9" y="1295400"/>
            <a:ext cx="6619875" cy="50768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5562600" y="3832768"/>
            <a:ext cx="1905000" cy="966788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1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lack of training data to train a relation classifier and a lack of outside resources, we created hand-coded rules specifying lexical patterns</a:t>
            </a:r>
            <a:endParaRPr lang="en-US" dirty="0"/>
          </a:p>
          <a:p>
            <a:pPr lvl="1"/>
            <a:r>
              <a:rPr lang="en-US" dirty="0" smtClean="0"/>
              <a:t>Each relation has own set of rules</a:t>
            </a:r>
          </a:p>
          <a:p>
            <a:pPr lvl="1"/>
            <a:r>
              <a:rPr lang="en-US" dirty="0" smtClean="0"/>
              <a:t>Control matching precision with set of parameters to allow emphasis on precision or on recall</a:t>
            </a:r>
          </a:p>
          <a:p>
            <a:pPr lvl="1"/>
            <a:r>
              <a:rPr lang="en-US" dirty="0" smtClean="0"/>
              <a:t>Around 600 rules for 41 relations</a:t>
            </a:r>
          </a:p>
          <a:p>
            <a:pPr lvl="2"/>
            <a:r>
              <a:rPr lang="en-US" dirty="0" smtClean="0"/>
              <a:t>Some rules are duplicated over relations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ules were created based on analysis of 3000 examples subsets from 2011 and 2012 Slot Filler Validation data sets.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8933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dirty="0" smtClean="0"/>
              <a:t>Two main types of rules</a:t>
            </a:r>
          </a:p>
          <a:p>
            <a:pPr lvl="1"/>
            <a:r>
              <a:rPr lang="en-US" dirty="0" smtClean="0"/>
              <a:t>Note that </a:t>
            </a:r>
            <a:r>
              <a:rPr lang="en-US" dirty="0" smtClean="0">
                <a:solidFill>
                  <a:srgbClr val="FF0000"/>
                </a:solidFill>
              </a:rPr>
              <a:t>subject and object have already been type checked </a:t>
            </a:r>
            <a:r>
              <a:rPr lang="en-US" dirty="0" smtClean="0"/>
              <a:t>by argument checker and argument matching components</a:t>
            </a:r>
          </a:p>
          <a:p>
            <a:r>
              <a:rPr lang="en-US" dirty="0"/>
              <a:t>P</a:t>
            </a:r>
            <a:r>
              <a:rPr lang="en-US" dirty="0" smtClean="0"/>
              <a:t>osition based: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C00000"/>
                </a:solidFill>
              </a:rPr>
              <a:t>alternate_names</a:t>
            </a:r>
            <a:r>
              <a:rPr lang="en-US" dirty="0"/>
              <a:t> @@@ </a:t>
            </a:r>
            <a:r>
              <a:rPr lang="en-US" dirty="0" err="1">
                <a:solidFill>
                  <a:srgbClr val="0070C0"/>
                </a:solidFill>
              </a:rPr>
              <a:t>adj:OBJ</a:t>
            </a:r>
            <a:r>
              <a:rPr lang="en-US" dirty="0"/>
              <a:t>; </a:t>
            </a:r>
            <a:r>
              <a:rPr lang="en-US" dirty="0">
                <a:solidFill>
                  <a:srgbClr val="0070C0"/>
                </a:solidFill>
              </a:rPr>
              <a:t>(; </a:t>
            </a:r>
            <a:r>
              <a:rPr lang="en-US" dirty="0" err="1">
                <a:solidFill>
                  <a:srgbClr val="0070C0"/>
                </a:solidFill>
              </a:rPr>
              <a:t>adj:SUBJ</a:t>
            </a:r>
            <a:r>
              <a:rPr lang="en-US" dirty="0"/>
              <a:t>; 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age</a:t>
            </a:r>
            <a:r>
              <a:rPr lang="en-US" dirty="0"/>
              <a:t> @@@ </a:t>
            </a:r>
            <a:r>
              <a:rPr lang="en-US" dirty="0" err="1">
                <a:solidFill>
                  <a:srgbClr val="0070C0"/>
                </a:solidFill>
              </a:rPr>
              <a:t>adj:SUBJ</a:t>
            </a:r>
            <a:r>
              <a:rPr lang="en-US" dirty="0"/>
              <a:t>; </a:t>
            </a:r>
            <a:r>
              <a:rPr lang="en-US" dirty="0">
                <a:solidFill>
                  <a:srgbClr val="0070C0"/>
                </a:solidFill>
              </a:rPr>
              <a:t>*</a:t>
            </a:r>
            <a:r>
              <a:rPr lang="en-US" dirty="0"/>
              <a:t>; </a:t>
            </a:r>
            <a:r>
              <a:rPr lang="en-US" dirty="0" err="1">
                <a:solidFill>
                  <a:srgbClr val="0070C0"/>
                </a:solidFill>
              </a:rPr>
              <a:t>adj:OBJ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Window based: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C00000"/>
                </a:solidFill>
              </a:rPr>
              <a:t>charges</a:t>
            </a:r>
            <a:r>
              <a:rPr lang="en-US" dirty="0"/>
              <a:t> @@@ </a:t>
            </a:r>
            <a:r>
              <a:rPr lang="en-US" dirty="0">
                <a:solidFill>
                  <a:srgbClr val="0070C0"/>
                </a:solidFill>
              </a:rPr>
              <a:t>charge</a:t>
            </a:r>
            <a:r>
              <a:rPr lang="en-US" dirty="0"/>
              <a:t>; </a:t>
            </a:r>
            <a:r>
              <a:rPr lang="en-US" dirty="0">
                <a:solidFill>
                  <a:srgbClr val="0070C0"/>
                </a:solidFill>
              </a:rPr>
              <a:t>with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C00000"/>
                </a:solidFill>
              </a:rPr>
              <a:t>employee_or_member_of</a:t>
            </a:r>
            <a:r>
              <a:rPr lang="en-US" dirty="0"/>
              <a:t> @@@ </a:t>
            </a:r>
            <a:r>
              <a:rPr lang="en-US" dirty="0">
                <a:solidFill>
                  <a:srgbClr val="0070C0"/>
                </a:solidFill>
              </a:rPr>
              <a:t>CEO</a:t>
            </a:r>
            <a:r>
              <a:rPr lang="en-US" dirty="0"/>
              <a:t>; </a:t>
            </a:r>
            <a:r>
              <a:rPr lang="en-US" dirty="0">
                <a:solidFill>
                  <a:srgbClr val="0070C0"/>
                </a:solidFill>
              </a:rPr>
              <a:t>anti</a:t>
            </a:r>
            <a:r>
              <a:rPr lang="en-US" dirty="0" smtClean="0">
                <a:solidFill>
                  <a:srgbClr val="0070C0"/>
                </a:solidFill>
              </a:rPr>
              <a:t>:.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Martha Stewart </a:t>
            </a:r>
            <a:r>
              <a:rPr lang="en-US" dirty="0" smtClean="0"/>
              <a:t>was</a:t>
            </a:r>
            <a:r>
              <a:rPr lang="en-US" dirty="0" smtClean="0">
                <a:solidFill>
                  <a:srgbClr val="0070C0"/>
                </a:solidFill>
              </a:rPr>
              <a:t> charged with </a:t>
            </a:r>
            <a:r>
              <a:rPr lang="en-US" dirty="0" smtClean="0">
                <a:solidFill>
                  <a:srgbClr val="FF0000"/>
                </a:solidFill>
              </a:rPr>
              <a:t>insider trading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9981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Global Infrastructure Partners </a:t>
            </a:r>
            <a:r>
              <a:rPr lang="en-US" dirty="0" err="1" smtClean="0">
                <a:solidFill>
                  <a:srgbClr val="C00000"/>
                </a:solidFill>
              </a:rPr>
              <a:t>stateorprovince_of_headquarters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York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RULE: ID: 476, Components </a:t>
            </a:r>
            <a:r>
              <a:rPr lang="en-US" dirty="0"/>
              <a:t>: [[</a:t>
            </a:r>
            <a:r>
              <a:rPr lang="en-US" dirty="0">
                <a:solidFill>
                  <a:schemeClr val="accent6"/>
                </a:solidFill>
              </a:rPr>
              <a:t>base</a:t>
            </a:r>
            <a:r>
              <a:rPr lang="en-US" dirty="0"/>
              <a:t>]] [[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at</a:t>
            </a:r>
            <a:r>
              <a:rPr lang="en-US" dirty="0"/>
              <a:t>]]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BAA, owned by a consortium headed by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Ferrovial</a:t>
            </a:r>
            <a:r>
              <a:rPr lang="en-US" dirty="0"/>
              <a:t> S.A. of Spain, said it would use the proceeds to pay off debt.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Global Infrastructure Partners</a:t>
            </a:r>
            <a:r>
              <a:rPr lang="en-US" dirty="0"/>
              <a:t>, based in </a:t>
            </a:r>
            <a:r>
              <a:rPr lang="en-US" dirty="0">
                <a:solidFill>
                  <a:srgbClr val="FF0000"/>
                </a:solidFill>
              </a:rPr>
              <a:t>New York</a:t>
            </a:r>
            <a:r>
              <a:rPr lang="en-US" dirty="0"/>
              <a:t>, also owns a 75 percent stake in London City Airport.</a:t>
            </a:r>
            <a:br>
              <a:rPr lang="en-US" dirty="0"/>
            </a:br>
            <a:r>
              <a:rPr lang="en-US" dirty="0"/>
              <a:t>The sale, subject to clearance by regulators, is expected to be completed in December.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9435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Global Infrastructure Partners </a:t>
            </a:r>
            <a:r>
              <a:rPr lang="en-US" dirty="0" err="1" smtClean="0">
                <a:solidFill>
                  <a:srgbClr val="C00000"/>
                </a:solidFill>
              </a:rPr>
              <a:t>stateorprovince_of_headquarters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York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RULE: ID: 476, Components </a:t>
            </a:r>
            <a:r>
              <a:rPr lang="en-US" dirty="0"/>
              <a:t>: [[</a:t>
            </a:r>
            <a:r>
              <a:rPr lang="en-US" dirty="0">
                <a:solidFill>
                  <a:schemeClr val="accent6"/>
                </a:solidFill>
              </a:rPr>
              <a:t>base</a:t>
            </a:r>
            <a:r>
              <a:rPr lang="en-US" dirty="0"/>
              <a:t>]] [[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at</a:t>
            </a:r>
            <a:r>
              <a:rPr lang="en-US" dirty="0"/>
              <a:t>]]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BAA, owned by a consortium headed by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Ferrovial</a:t>
            </a:r>
            <a:r>
              <a:rPr lang="en-US" dirty="0"/>
              <a:t> S.A. of Spain, said it would use the proceeds to pay off debt.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Global Infrastructure Partners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based in </a:t>
            </a:r>
            <a:r>
              <a:rPr lang="en-US" dirty="0">
                <a:solidFill>
                  <a:srgbClr val="FF0000"/>
                </a:solidFill>
              </a:rPr>
              <a:t>New York</a:t>
            </a:r>
            <a:r>
              <a:rPr lang="en-US" dirty="0"/>
              <a:t>, also owns a 75 percent stake in London City Airport.</a:t>
            </a:r>
            <a:br>
              <a:rPr lang="en-US" dirty="0"/>
            </a:br>
            <a:r>
              <a:rPr lang="en-US" dirty="0"/>
              <a:t>The sale, subject to clearance by regulators, is expected to be completed in December.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3043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River Road Asset Management </a:t>
            </a:r>
            <a:r>
              <a:rPr lang="en-US" dirty="0" err="1">
                <a:solidFill>
                  <a:srgbClr val="C00000"/>
                </a:solidFill>
              </a:rPr>
              <a:t>city_of_headquarters</a:t>
            </a:r>
            <a:r>
              <a:rPr lang="en-US" dirty="0"/>
              <a:t> Louisville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RULE: ID: 95 </a:t>
            </a:r>
            <a:r>
              <a:rPr lang="en-US" dirty="0"/>
              <a:t>Components : [[</a:t>
            </a:r>
            <a:r>
              <a:rPr lang="en-US" dirty="0">
                <a:solidFill>
                  <a:srgbClr val="FF0000"/>
                </a:solidFill>
              </a:rPr>
              <a:t>SUBJ</a:t>
            </a:r>
            <a:r>
              <a:rPr lang="en-US" dirty="0"/>
              <a:t>]] [[</a:t>
            </a:r>
            <a:r>
              <a:rPr lang="en-US" dirty="0">
                <a:solidFill>
                  <a:schemeClr val="accent6"/>
                </a:solidFill>
              </a:rPr>
              <a:t>*</a:t>
            </a:r>
            <a:r>
              <a:rPr lang="en-US" dirty="0"/>
              <a:t>]] [[</a:t>
            </a:r>
            <a:r>
              <a:rPr lang="en-US" dirty="0">
                <a:solidFill>
                  <a:srgbClr val="FF0000"/>
                </a:solidFill>
              </a:rPr>
              <a:t>OBJ</a:t>
            </a:r>
            <a:r>
              <a:rPr lang="en-US" dirty="0" smtClean="0"/>
              <a:t>]]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British insurance company Aviva PLC said Tuesday that it has agreed to buy all the shares in </a:t>
            </a:r>
            <a:r>
              <a:rPr lang="en-US" dirty="0">
                <a:solidFill>
                  <a:srgbClr val="FF0000"/>
                </a:solidFill>
              </a:rPr>
              <a:t>River Road Asset Management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Louisville</a:t>
            </a:r>
            <a:r>
              <a:rPr lang="en-US" dirty="0"/>
              <a:t>, Kentucky.</a:t>
            </a:r>
            <a:br>
              <a:rPr lang="en-US" dirty="0"/>
            </a:br>
            <a:r>
              <a:rPr lang="en-US" dirty="0"/>
              <a:t>Aviva did not say what it was paying for the company, which has gross assets of $6 million and $3.6 billion of assets under management.</a:t>
            </a:r>
            <a:br>
              <a:rPr lang="en-US" dirty="0"/>
            </a:br>
            <a:r>
              <a:rPr lang="en-US" dirty="0"/>
              <a:t>Aviva has $549 billion of assets under management, not including the River Road acquisition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0700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Matching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QUERY: River Road Asset Management </a:t>
            </a:r>
            <a:r>
              <a:rPr lang="en-US" dirty="0" err="1">
                <a:solidFill>
                  <a:srgbClr val="C00000"/>
                </a:solidFill>
              </a:rPr>
              <a:t>city_of_headquarters</a:t>
            </a:r>
            <a:r>
              <a:rPr lang="en-US" dirty="0"/>
              <a:t> Louisville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RULE: ID: 95 </a:t>
            </a:r>
            <a:r>
              <a:rPr lang="en-US" dirty="0"/>
              <a:t>Components : [[</a:t>
            </a:r>
            <a:r>
              <a:rPr lang="en-US" dirty="0">
                <a:solidFill>
                  <a:srgbClr val="FF0000"/>
                </a:solidFill>
              </a:rPr>
              <a:t>SUBJ</a:t>
            </a:r>
            <a:r>
              <a:rPr lang="en-US" dirty="0"/>
              <a:t>]] [[</a:t>
            </a:r>
            <a:r>
              <a:rPr lang="en-US" dirty="0">
                <a:solidFill>
                  <a:schemeClr val="accent6"/>
                </a:solidFill>
              </a:rPr>
              <a:t>*</a:t>
            </a:r>
            <a:r>
              <a:rPr lang="en-US" dirty="0"/>
              <a:t>]] [[</a:t>
            </a:r>
            <a:r>
              <a:rPr lang="en-US" dirty="0">
                <a:solidFill>
                  <a:srgbClr val="FF0000"/>
                </a:solidFill>
              </a:rPr>
              <a:t>OBJ</a:t>
            </a:r>
            <a:r>
              <a:rPr lang="en-US" dirty="0" smtClean="0"/>
              <a:t>]]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British insurance company Aviva PLC said Tuesday that it has agreed to buy all the shares in </a:t>
            </a:r>
            <a:r>
              <a:rPr lang="en-US" dirty="0">
                <a:solidFill>
                  <a:srgbClr val="FF0000"/>
                </a:solidFill>
              </a:rPr>
              <a:t>River Road Asset Management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Louisville</a:t>
            </a:r>
            <a:r>
              <a:rPr lang="en-US" dirty="0"/>
              <a:t>, Kentucky.</a:t>
            </a:r>
            <a:br>
              <a:rPr lang="en-US" dirty="0"/>
            </a:br>
            <a:r>
              <a:rPr lang="en-US" dirty="0"/>
              <a:t>Aviva did not say what it was paying for the company, which has gross assets of $6 million and $3.6 billion of assets under management.</a:t>
            </a:r>
            <a:br>
              <a:rPr lang="en-US" dirty="0"/>
            </a:br>
            <a:r>
              <a:rPr lang="en-US" dirty="0"/>
              <a:t>Aviva has $549 billion of assets under management, not including the River Road acquisition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43749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Constrained via several parameters</a:t>
            </a:r>
          </a:p>
          <a:p>
            <a:pPr lvl="1"/>
            <a:r>
              <a:rPr lang="en-US" dirty="0" smtClean="0"/>
              <a:t>How far away can subject, object be from rule match term? </a:t>
            </a:r>
          </a:p>
          <a:p>
            <a:pPr lvl="1"/>
            <a:r>
              <a:rPr lang="en-US" dirty="0" smtClean="0"/>
              <a:t>Do all the rule components have to match?</a:t>
            </a:r>
          </a:p>
          <a:p>
            <a:pPr lvl="1"/>
            <a:r>
              <a:rPr lang="en-US" dirty="0" smtClean="0"/>
              <a:t>Does the order of components matter? </a:t>
            </a:r>
          </a:p>
          <a:p>
            <a:pPr lvl="1"/>
            <a:r>
              <a:rPr lang="en-US" dirty="0" smtClean="0"/>
              <a:t>Can arguments be matched separately? </a:t>
            </a:r>
          </a:p>
          <a:p>
            <a:r>
              <a:rPr lang="en-US" dirty="0" smtClean="0"/>
              <a:t>The last parameter is a </a:t>
            </a:r>
            <a:r>
              <a:rPr lang="en-US" dirty="0" smtClean="0">
                <a:solidFill>
                  <a:srgbClr val="FF0000"/>
                </a:solidFill>
              </a:rPr>
              <a:t>weak proxy for </a:t>
            </a:r>
            <a:r>
              <a:rPr lang="en-US" dirty="0" err="1" smtClean="0">
                <a:solidFill>
                  <a:srgbClr val="FF0000"/>
                </a:solidFill>
              </a:rPr>
              <a:t>coreference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Too expensive to use </a:t>
            </a:r>
            <a:r>
              <a:rPr lang="en-US" dirty="0" err="1" smtClean="0"/>
              <a:t>coreference</a:t>
            </a:r>
            <a:r>
              <a:rPr lang="en-US" dirty="0" smtClean="0"/>
              <a:t> with current system.</a:t>
            </a:r>
          </a:p>
          <a:p>
            <a:pPr marL="457200" lvl="1" indent="0">
              <a:buNone/>
            </a:pPr>
            <a:r>
              <a:rPr lang="en-US" dirty="0" smtClean="0"/>
              <a:t>QUERY: John Smith </a:t>
            </a:r>
            <a:r>
              <a:rPr lang="en-US" dirty="0" err="1" smtClean="0">
                <a:solidFill>
                  <a:srgbClr val="C00000"/>
                </a:solidFill>
              </a:rPr>
              <a:t>cause_of_death</a:t>
            </a:r>
            <a:r>
              <a:rPr lang="en-US" dirty="0" smtClean="0"/>
              <a:t> cancer of the liver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John Smith</a:t>
            </a:r>
            <a:r>
              <a:rPr lang="en-US" dirty="0" smtClean="0"/>
              <a:t>, former leader of the </a:t>
            </a:r>
            <a:r>
              <a:rPr lang="en-US" dirty="0" err="1" smtClean="0"/>
              <a:t>Labour</a:t>
            </a:r>
            <a:r>
              <a:rPr lang="en-US" dirty="0" smtClean="0"/>
              <a:t> Party, has </a:t>
            </a:r>
            <a:r>
              <a:rPr lang="en-US" dirty="0" smtClean="0">
                <a:solidFill>
                  <a:schemeClr val="accent6"/>
                </a:solidFill>
              </a:rPr>
              <a:t>died</a:t>
            </a:r>
            <a:r>
              <a:rPr lang="en-US" dirty="0" smtClean="0"/>
              <a:t>.  Known for his aggressive stance on…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…he </a:t>
            </a:r>
            <a:r>
              <a:rPr lang="en-US" dirty="0" smtClean="0">
                <a:solidFill>
                  <a:schemeClr val="accent6"/>
                </a:solidFill>
              </a:rPr>
              <a:t>died</a:t>
            </a:r>
            <a:r>
              <a:rPr lang="en-US" dirty="0" smtClean="0"/>
              <a:t> after a long battle with </a:t>
            </a:r>
            <a:r>
              <a:rPr lang="en-US" dirty="0" smtClean="0">
                <a:solidFill>
                  <a:srgbClr val="FF0000"/>
                </a:solidFill>
              </a:rPr>
              <a:t>cancer of the liver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38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78111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39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2006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Slot Filler Validation (SFV) </a:t>
            </a:r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Large set of relations relating to either persons or organizations</a:t>
            </a:r>
          </a:p>
          <a:p>
            <a:r>
              <a:rPr lang="en-US" dirty="0" smtClean="0"/>
              <a:t>Examples for subject type PER: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Age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Alternate_names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Examples for subject type ORG: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Date_founded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Member_of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07120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SFV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40</a:t>
            </a:fld>
            <a:endParaRPr lang="en-US" altLang="zh-TW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89" y="1295400"/>
            <a:ext cx="6619875" cy="50768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5486400" y="2209800"/>
            <a:ext cx="1981200" cy="1195388"/>
          </a:xfrm>
          <a:prstGeom prst="ellipse">
            <a:avLst/>
          </a:prstGeom>
          <a:solidFill>
            <a:srgbClr val="FF0000">
              <a:alpha val="2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211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rule was considered to be triggered if the number of matching components surpassed some learned threshold.</a:t>
            </a:r>
          </a:p>
          <a:p>
            <a:r>
              <a:rPr lang="en-US" dirty="0" smtClean="0"/>
              <a:t>Threshold was tuned on some held out set of data and the same threshold was used for all rules and all relations.</a:t>
            </a:r>
          </a:p>
          <a:p>
            <a:pPr lvl="1"/>
            <a:r>
              <a:rPr lang="en-US" dirty="0" smtClean="0"/>
              <a:t>Used 2011 or 2012 SFV data to tune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37376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with the learning-based system was to correct mistakes made by the rule based system and also expand its coverage.</a:t>
            </a:r>
          </a:p>
          <a:p>
            <a:r>
              <a:rPr lang="en-US" dirty="0" smtClean="0"/>
              <a:t>Used SVM model trained with </a:t>
            </a:r>
            <a:r>
              <a:rPr lang="en-US" dirty="0" err="1" smtClean="0"/>
              <a:t>libSVM</a:t>
            </a:r>
            <a:endParaRPr lang="en-US" dirty="0" smtClean="0"/>
          </a:p>
          <a:p>
            <a:pPr lvl="1"/>
            <a:r>
              <a:rPr lang="en-US" dirty="0" smtClean="0"/>
              <a:t>Weighted positive examples 6 times more than negative examples due to imbalanced data</a:t>
            </a:r>
          </a:p>
          <a:p>
            <a:pPr lvl="1"/>
            <a:r>
              <a:rPr lang="en-US" dirty="0" smtClean="0"/>
              <a:t>One weight vector for entire model, not separate for each relation</a:t>
            </a:r>
          </a:p>
          <a:p>
            <a:pPr lvl="2"/>
            <a:r>
              <a:rPr lang="en-US" dirty="0" smtClean="0"/>
              <a:t>Features were conjoined with relation type</a:t>
            </a:r>
          </a:p>
          <a:p>
            <a:pPr lvl="2"/>
            <a:r>
              <a:rPr lang="en-US" dirty="0" smtClean="0"/>
              <a:t>Features were not necessarily conjoined with specific rules</a:t>
            </a:r>
          </a:p>
          <a:p>
            <a:pPr lvl="1"/>
            <a:r>
              <a:rPr lang="en-US" dirty="0" smtClean="0"/>
              <a:t>Used linear kernel</a:t>
            </a:r>
          </a:p>
          <a:p>
            <a:pPr lvl="1"/>
            <a:r>
              <a:rPr lang="en-US" dirty="0" smtClean="0"/>
              <a:t>Optimal parameters were found with grid 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32110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 model</a:t>
            </a:r>
          </a:p>
          <a:p>
            <a:pPr lvl="1"/>
            <a:r>
              <a:rPr lang="en-US" dirty="0" smtClean="0"/>
              <a:t>Used coarser features in hopes of better generalization with less data</a:t>
            </a:r>
          </a:p>
          <a:p>
            <a:pPr lvl="1"/>
            <a:r>
              <a:rPr lang="en-US" dirty="0" smtClean="0"/>
              <a:t>Features included:</a:t>
            </a:r>
          </a:p>
          <a:p>
            <a:pPr lvl="2"/>
            <a:r>
              <a:rPr lang="en-US" dirty="0" smtClean="0"/>
              <a:t>whether a rule was triggered</a:t>
            </a:r>
          </a:p>
          <a:p>
            <a:pPr lvl="2"/>
            <a:r>
              <a:rPr lang="en-US" dirty="0" smtClean="0"/>
              <a:t>whether a sentence had ended between query arguments</a:t>
            </a:r>
          </a:p>
          <a:p>
            <a:pPr lvl="2"/>
            <a:r>
              <a:rPr lang="en-US" dirty="0" smtClean="0"/>
              <a:t>which rule was triggered</a:t>
            </a:r>
          </a:p>
          <a:p>
            <a:pPr lvl="2"/>
            <a:r>
              <a:rPr lang="en-US" dirty="0" smtClean="0"/>
              <a:t>binned minimum distance between arguments when rule was not triggered</a:t>
            </a:r>
          </a:p>
          <a:p>
            <a:pPr lvl="2"/>
            <a:r>
              <a:rPr lang="en-US" dirty="0" smtClean="0"/>
              <a:t>unigrams and POS tags between arguments in same sentence when rule not triggered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5416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Expressive model</a:t>
            </a:r>
          </a:p>
          <a:p>
            <a:pPr lvl="1"/>
            <a:r>
              <a:rPr lang="en-US" dirty="0" smtClean="0"/>
              <a:t>Used more expressive features and tried to correct mistakes of specific rules</a:t>
            </a:r>
          </a:p>
          <a:p>
            <a:pPr lvl="1"/>
            <a:r>
              <a:rPr lang="en-US" dirty="0" smtClean="0"/>
              <a:t>Features included those in the coarse model with the addition of:</a:t>
            </a:r>
          </a:p>
          <a:p>
            <a:pPr lvl="2"/>
            <a:r>
              <a:rPr lang="en-US" dirty="0" smtClean="0"/>
              <a:t> maximum distance between all components of a specific rule and the subject and object</a:t>
            </a:r>
          </a:p>
          <a:p>
            <a:pPr lvl="2"/>
            <a:r>
              <a:rPr lang="en-US" dirty="0" smtClean="0"/>
              <a:t>tokens of the specific rule found in the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36542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45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05767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727966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10</a:t>
                      </a:r>
                      <a:r>
                        <a:rPr lang="en-US" baseline="0" dirty="0" smtClean="0"/>
                        <a:t>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10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2012. Learning systems then were either cross-validated on 2012 or trained on the development and evaluated on the test set of 2012 (both data sets had ~12k examples).</a:t>
            </a:r>
            <a:endParaRPr lang="en-US" sz="1600" kern="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81000" y="2771775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161476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10</a:t>
                      </a:r>
                      <a:r>
                        <a:rPr lang="en-US" baseline="0" dirty="0" smtClean="0"/>
                        <a:t>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10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2012. Learning systems then were either cross-validated on 2012 or trained on the development and evaluated on the test set of 2012 (both data sets had ~12k examples).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3505200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086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860648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10</a:t>
                      </a:r>
                      <a:r>
                        <a:rPr lang="en-US" baseline="0" dirty="0" smtClean="0"/>
                        <a:t>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10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2012. Learning systems then were either cross-validated on 2012 or trained on the development and evaluated on the test set of 2012 (both data sets had ~12k examples).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3886200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4057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831127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10</a:t>
                      </a:r>
                      <a:r>
                        <a:rPr lang="en-US" baseline="0" dirty="0" smtClean="0"/>
                        <a:t>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10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2012. Learning systems then were either cross-validated on 2012 or trained on the development and evaluated on the test set of 2012 (both data sets had ~12k examples).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4629150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949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Slot Filler Validation (SFV)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per-example perspective, this is closely related to Recognizing Textual Entailment</a:t>
            </a:r>
            <a:endParaRPr lang="en-US" dirty="0"/>
          </a:p>
          <a:p>
            <a:r>
              <a:rPr lang="en-US" dirty="0" smtClean="0"/>
              <a:t>Differences: </a:t>
            </a:r>
          </a:p>
          <a:p>
            <a:pPr lvl="1"/>
            <a:r>
              <a:rPr lang="en-US" dirty="0" smtClean="0"/>
              <a:t>The data set is </a:t>
            </a:r>
            <a:r>
              <a:rPr lang="en-US" dirty="0" smtClean="0">
                <a:solidFill>
                  <a:srgbClr val="FF0000"/>
                </a:solidFill>
              </a:rPr>
              <a:t>heavily skewed </a:t>
            </a:r>
            <a:r>
              <a:rPr lang="en-US" dirty="0" smtClean="0"/>
              <a:t>(many more negative examples than positive – about 9:1 in 2011, </a:t>
            </a:r>
            <a:r>
              <a:rPr lang="en-US" dirty="0" smtClean="0">
                <a:solidFill>
                  <a:srgbClr val="FF0000"/>
                </a:solidFill>
              </a:rPr>
              <a:t>5:1 in 2012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source documents are longer than the short texts in traditional RTE</a:t>
            </a:r>
          </a:p>
          <a:p>
            <a:pPr lvl="1"/>
            <a:r>
              <a:rPr lang="en-US" dirty="0" smtClean="0"/>
              <a:t>There are many more examples (order of </a:t>
            </a:r>
            <a:r>
              <a:rPr lang="en-US" dirty="0" smtClean="0">
                <a:solidFill>
                  <a:srgbClr val="FF0000"/>
                </a:solidFill>
              </a:rPr>
              <a:t>50x as much data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examples are produced by NLP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7062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069595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10</a:t>
                      </a:r>
                      <a:r>
                        <a:rPr lang="en-US" baseline="0" dirty="0" smtClean="0"/>
                        <a:t>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10 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50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2012. Learning systems then were either cross-validated on 2012 or trained on the development and evaluated on the test set of 2012 (both data sets had ~12k examples).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5381625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84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498913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2013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51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2013. Learning systems then were either trained on all of 2012 (~24k examples) and evaluated on all of 2013 or trained on half of the 2013 data (~26k examples) and evaluated on the other half.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2771775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826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338857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2013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52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2013. Learning systems then were either trained on all of 2012 (~24k examples) and evaluated on all of 2013 or trained on half of the 2013 data (~26k examples) and evaluated on the other half.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3505200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38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01971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2013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53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2013. Learning systems then were either trained on all of 2012 (~24k examples) and evaluated on all of 2013 or trained on half of the 2013 data (~26k examples) and evaluated on the other half.</a:t>
            </a:r>
            <a:endParaRPr lang="en-US" sz="1600" kern="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3867150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65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55021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2013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54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2013. Learning systems then were either trained on all of 2012 (~24k examples) and evaluated on all of 2013 or trained on half of the 2013 data (~26k examples) and evaluated on the other half.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4962525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60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(2013)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331099"/>
              </p:ext>
            </p:extLst>
          </p:nvPr>
        </p:nvGraphicFramePr>
        <p:xfrm>
          <a:off x="457200" y="2362200"/>
          <a:ext cx="8229600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3002280"/>
                <a:gridCol w="12192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label “YES”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baseline="0" dirty="0" smtClean="0"/>
                        <a:t> Checker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</a:t>
                      </a:r>
                      <a:r>
                        <a:rPr lang="en-US" baseline="0" dirty="0" smtClean="0"/>
                        <a:t> argument checker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</a:t>
                      </a:r>
                      <a:r>
                        <a:rPr lang="en-US" dirty="0" smtClean="0"/>
                        <a:t> Checker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argument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(0.55)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 (0.85)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threshold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</a:t>
                      </a:r>
                      <a:r>
                        <a:rPr lang="en-US" baseline="0" dirty="0" smtClean="0"/>
                        <a:t> features,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Expressive features,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Coarse features, 2013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55</a:t>
            </a:fld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kern="0" dirty="0" smtClean="0"/>
              <a:t>All systems with the exception of the learning-based ones were evaluated on all of 2013. Learning systems then were either trained on all of 2012 (~24k examples) and evaluated on all of 2013 or trained on half of the 2013 data (~26k examples) and evaluated on the other half.</a:t>
            </a:r>
            <a:endParaRPr lang="en-US" sz="160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1000" y="5384104"/>
            <a:ext cx="8382000" cy="3048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06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56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62774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the rule abstraction</a:t>
            </a:r>
          </a:p>
          <a:p>
            <a:pPr lvl="1"/>
            <a:r>
              <a:rPr lang="en-US" dirty="0" smtClean="0"/>
              <a:t>There are common patterns in text that would make useful abstractions</a:t>
            </a:r>
          </a:p>
          <a:p>
            <a:pPr lvl="2"/>
            <a:r>
              <a:rPr lang="en-US" dirty="0" smtClean="0"/>
              <a:t>E.g. apposition, possessive constructions</a:t>
            </a:r>
          </a:p>
          <a:p>
            <a:r>
              <a:rPr lang="en-US" dirty="0"/>
              <a:t>I</a:t>
            </a:r>
            <a:r>
              <a:rPr lang="en-US" dirty="0" smtClean="0"/>
              <a:t>mprove rule application</a:t>
            </a:r>
          </a:p>
          <a:p>
            <a:pPr lvl="1"/>
            <a:r>
              <a:rPr lang="en-US" dirty="0" smtClean="0"/>
              <a:t>Use a lexical similarity measure for greater generalization</a:t>
            </a:r>
          </a:p>
          <a:p>
            <a:pPr lvl="1"/>
            <a:r>
              <a:rPr lang="en-US" dirty="0" smtClean="0"/>
              <a:t>Often, there are multiple compatible arguments in close proximity and the relations between arguments constrain each other</a:t>
            </a:r>
          </a:p>
          <a:p>
            <a:pPr lvl="2"/>
            <a:r>
              <a:rPr lang="en-US" dirty="0" smtClean="0"/>
              <a:t>Can identify other instances of the relations near the arguments and use these as constraints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 2008, </a:t>
            </a:r>
            <a:r>
              <a:rPr lang="en-US" dirty="0" err="1" smtClean="0"/>
              <a:t>Omnicorp</a:t>
            </a:r>
            <a:r>
              <a:rPr lang="en-US" dirty="0" smtClean="0"/>
              <a:t> CEO John Armitage fired his VP, Steve </a:t>
            </a:r>
            <a:r>
              <a:rPr lang="en-US" dirty="0" err="1" smtClean="0"/>
              <a:t>Nickelson</a:t>
            </a:r>
            <a:r>
              <a:rPr lang="en-US" dirty="0" smtClean="0"/>
              <a:t>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57</a:t>
            </a:fld>
            <a:endParaRPr lang="en-US" altLang="zh-TW"/>
          </a:p>
        </p:txBody>
      </p:sp>
      <p:sp>
        <p:nvSpPr>
          <p:cNvPr id="5" name="Rounded Rectangle 4"/>
          <p:cNvSpPr/>
          <p:nvPr/>
        </p:nvSpPr>
        <p:spPr bwMode="auto">
          <a:xfrm>
            <a:off x="2926915" y="5401494"/>
            <a:ext cx="491199" cy="457200"/>
          </a:xfrm>
          <a:prstGeom prst="roundRect">
            <a:avLst/>
          </a:prstGeom>
          <a:solidFill>
            <a:srgbClr val="92D050">
              <a:alpha val="1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820427" y="5401494"/>
            <a:ext cx="457200" cy="457200"/>
          </a:xfrm>
          <a:prstGeom prst="roundRect">
            <a:avLst/>
          </a:prstGeom>
          <a:solidFill>
            <a:srgbClr val="92D050">
              <a:alpha val="1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445254" y="5437468"/>
            <a:ext cx="1524000" cy="457200"/>
          </a:xfrm>
          <a:prstGeom prst="roundRect">
            <a:avLst/>
          </a:prstGeom>
          <a:solidFill>
            <a:srgbClr val="FF0000">
              <a:alpha val="1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277627" y="5414020"/>
            <a:ext cx="1752600" cy="457200"/>
          </a:xfrm>
          <a:prstGeom prst="roundRect">
            <a:avLst/>
          </a:prstGeom>
          <a:solidFill>
            <a:srgbClr val="FF0000">
              <a:alpha val="1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230665" y="5875879"/>
            <a:ext cx="1828800" cy="548647"/>
          </a:xfrm>
          <a:custGeom>
            <a:avLst/>
            <a:gdLst>
              <a:gd name="connsiteX0" fmla="*/ 0 w 1828800"/>
              <a:gd name="connsiteY0" fmla="*/ 0 h 548647"/>
              <a:gd name="connsiteX1" fmla="*/ 1045029 w 1828800"/>
              <a:gd name="connsiteY1" fmla="*/ 548640 h 548647"/>
              <a:gd name="connsiteX2" fmla="*/ 1828800 w 1828800"/>
              <a:gd name="connsiteY2" fmla="*/ 13063 h 548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548647">
                <a:moveTo>
                  <a:pt x="0" y="0"/>
                </a:moveTo>
                <a:cubicBezTo>
                  <a:pt x="370114" y="273231"/>
                  <a:pt x="740229" y="546463"/>
                  <a:pt x="1045029" y="548640"/>
                </a:cubicBezTo>
                <a:cubicBezTo>
                  <a:pt x="1349829" y="550817"/>
                  <a:pt x="1726474" y="95794"/>
                  <a:pt x="1828800" y="1306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5065" y="58952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836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the “purposeful inference” direction</a:t>
            </a:r>
          </a:p>
          <a:p>
            <a:pPr lvl="1"/>
            <a:r>
              <a:rPr lang="en-US" dirty="0" smtClean="0"/>
              <a:t>Selectively apply deeper, more expensive analysis, e.g. SRL, </a:t>
            </a:r>
            <a:r>
              <a:rPr lang="en-US" dirty="0" err="1" smtClean="0"/>
              <a:t>Coreference</a:t>
            </a:r>
            <a:r>
              <a:rPr lang="en-US" dirty="0" smtClean="0"/>
              <a:t>, processing only special cases</a:t>
            </a:r>
          </a:p>
          <a:p>
            <a:pPr lvl="1"/>
            <a:r>
              <a:rPr lang="en-US" dirty="0" smtClean="0"/>
              <a:t>Can cluster rules into types that would benefit from features derived from these NLP tools.</a:t>
            </a:r>
          </a:p>
          <a:p>
            <a:pPr lvl="2"/>
            <a:r>
              <a:rPr lang="en-US" dirty="0" smtClean="0"/>
              <a:t>For instance, rules having a verb and an object would benefit from verb SRL</a:t>
            </a:r>
          </a:p>
          <a:p>
            <a:r>
              <a:rPr lang="en-US" dirty="0" smtClean="0"/>
              <a:t>Enrich the token-based representation</a:t>
            </a:r>
          </a:p>
          <a:p>
            <a:pPr lvl="1"/>
            <a:r>
              <a:rPr lang="en-US" dirty="0" smtClean="0"/>
              <a:t>Allow external constraints on tokenization: e.g. “treat ‘E!’ and ‘will.i.am’ as single tokens”</a:t>
            </a:r>
          </a:p>
          <a:p>
            <a:pPr lvl="1"/>
            <a:r>
              <a:rPr lang="en-US" dirty="0" smtClean="0"/>
              <a:t>Do this in a straightforward way that doesn’t break existing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58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94724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Page </a:t>
            </a:r>
            <a:fld id="{81DD487A-8457-45BD-994B-BE805A69D388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59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93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/>
              <a:t>sFV</a:t>
            </a:r>
            <a:r>
              <a:rPr lang="en-US" dirty="0" smtClean="0"/>
              <a:t> </a:t>
            </a:r>
            <a:r>
              <a:rPr lang="en-US" dirty="0" err="1" smtClean="0"/>
              <a:t>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7647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SFV task can be seen as equivalent to the RTE task, however the large scale of the SFV task requires it to have a different treatment	</a:t>
            </a:r>
          </a:p>
          <a:p>
            <a:r>
              <a:rPr lang="en-US" dirty="0" smtClean="0"/>
              <a:t>We have presented a modular system that is robust to large changes in the dataset, provides an abstraction for generating useful features, and can be easily modified to accommodate new relations.</a:t>
            </a:r>
          </a:p>
          <a:p>
            <a:r>
              <a:rPr lang="en-US" dirty="0" smtClean="0"/>
              <a:t>Future work will build upon the current system and seek to improve it by selectively using heavier NLP tools, lexical similarity and a more abstract rule syntax.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000000"/>
                </a:solidFill>
              </a:rPr>
              <a:t>Page </a:t>
            </a:r>
            <a:fld id="{CBA50A1E-0B58-486D-A6CF-CFA1EEA2D070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60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017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61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5848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Data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KBP 2011: ~48,000 candidate answers split into </a:t>
            </a:r>
            <a:r>
              <a:rPr lang="en-US" dirty="0" err="1" smtClean="0"/>
              <a:t>dev</a:t>
            </a:r>
            <a:r>
              <a:rPr lang="en-US" dirty="0" smtClean="0"/>
              <a:t> and test sets.</a:t>
            </a:r>
          </a:p>
          <a:p>
            <a:pPr lvl="1"/>
            <a:r>
              <a:rPr lang="en-US" dirty="0" err="1" smtClean="0"/>
              <a:t>Dev</a:t>
            </a:r>
            <a:r>
              <a:rPr lang="en-US" dirty="0" smtClean="0"/>
              <a:t> set was labeled</a:t>
            </a:r>
          </a:p>
          <a:p>
            <a:pPr lvl="1"/>
            <a:r>
              <a:rPr lang="en-US" dirty="0" smtClean="0"/>
              <a:t>We inferred the labels for the test set from the KBP SF human gold standard</a:t>
            </a:r>
          </a:p>
          <a:p>
            <a:r>
              <a:rPr lang="en-US" dirty="0" smtClean="0"/>
              <a:t>KBP 2012: 22,885 candidate answers</a:t>
            </a:r>
          </a:p>
          <a:p>
            <a:pPr lvl="1"/>
            <a:r>
              <a:rPr lang="en-US" dirty="0" smtClean="0"/>
              <a:t>Some changes to the set of relations</a:t>
            </a:r>
          </a:p>
          <a:p>
            <a:pPr lvl="1"/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20% of answers </a:t>
            </a:r>
            <a:r>
              <a:rPr lang="en-US" dirty="0"/>
              <a:t>were from </a:t>
            </a:r>
            <a:r>
              <a:rPr lang="en-US" dirty="0">
                <a:solidFill>
                  <a:srgbClr val="FF0000"/>
                </a:solidFill>
              </a:rPr>
              <a:t>web log/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newsgroup/web forum documents</a:t>
            </a:r>
            <a:endParaRPr lang="en-US" dirty="0" smtClean="0"/>
          </a:p>
          <a:p>
            <a:r>
              <a:rPr lang="en-US" dirty="0" smtClean="0"/>
              <a:t>KBP 2013: 52,641 candidate answers</a:t>
            </a:r>
          </a:p>
          <a:p>
            <a:pPr lvl="1"/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9%</a:t>
            </a:r>
            <a:r>
              <a:rPr lang="en-US" dirty="0"/>
              <a:t> were from web </a:t>
            </a: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70786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Newsgroup, Web log, </a:t>
            </a:r>
            <a:br>
              <a:rPr lang="en-US" dirty="0" smtClean="0"/>
            </a:br>
            <a:r>
              <a:rPr lang="en-US" dirty="0" smtClean="0"/>
              <a:t>Discussion forum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noisy: </a:t>
            </a:r>
            <a:r>
              <a:rPr lang="en-US" dirty="0" err="1" smtClean="0"/>
              <a:t>teribble</a:t>
            </a:r>
            <a:r>
              <a:rPr lang="en-US" dirty="0" smtClean="0"/>
              <a:t> </a:t>
            </a:r>
            <a:r>
              <a:rPr lang="en-US" dirty="0" err="1" smtClean="0"/>
              <a:t>speling</a:t>
            </a:r>
            <a:r>
              <a:rPr lang="en-US" dirty="0" smtClean="0"/>
              <a:t> an </a:t>
            </a:r>
            <a:r>
              <a:rPr lang="en-US" dirty="0" err="1" smtClean="0"/>
              <a:t>grammmer</a:t>
            </a:r>
            <a:r>
              <a:rPr lang="en-US" dirty="0" smtClean="0"/>
              <a:t> w/ lot’s of abbr. and typos and f****</a:t>
            </a:r>
            <a:r>
              <a:rPr lang="en-US" dirty="0" err="1" smtClean="0"/>
              <a:t>ng</a:t>
            </a:r>
            <a:endParaRPr lang="en-US" dirty="0" smtClean="0"/>
          </a:p>
          <a:p>
            <a:r>
              <a:rPr lang="en-US" dirty="0" smtClean="0"/>
              <a:t>A lot of HTML markup, different standards from different sources</a:t>
            </a:r>
          </a:p>
          <a:p>
            <a:r>
              <a:rPr lang="en-US" dirty="0" smtClean="0"/>
              <a:t>A lot of structure: quoting, post nesting</a:t>
            </a:r>
          </a:p>
          <a:p>
            <a:pPr lvl="1"/>
            <a:r>
              <a:rPr lang="en-US" dirty="0" smtClean="0"/>
              <a:t>Within each genre, tags are consistent, but to use the structure would require additional parsing/logic</a:t>
            </a:r>
          </a:p>
          <a:p>
            <a:r>
              <a:rPr lang="en-US" dirty="0" smtClean="0"/>
              <a:t>A lot of ad-hoc formatting with a wide range of characters</a:t>
            </a:r>
          </a:p>
          <a:p>
            <a:r>
              <a:rPr lang="en-US" dirty="0" smtClean="0"/>
              <a:t>A lot of non-standard punctuation</a:t>
            </a:r>
          </a:p>
          <a:p>
            <a:r>
              <a:rPr lang="en-US" dirty="0" smtClean="0"/>
              <a:t>Some documents are ludicrously large -- </a:t>
            </a:r>
            <a:r>
              <a:rPr lang="en-US" dirty="0" smtClean="0">
                <a:solidFill>
                  <a:srgbClr val="FF0000"/>
                </a:solidFill>
              </a:rPr>
              <a:t>&gt;100k characters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CBA50A1E-0B58-486D-A6CF-CFA1EEA2D07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04163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81DD487A-8457-45BD-994B-BE805A69D388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23314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r_CCG">
  <a:themeElements>
    <a:clrScheme name="vasin_CCG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vasin_CC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asin_CCG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4084</TotalTime>
  <Words>3196</Words>
  <Application>Microsoft Office PowerPoint</Application>
  <PresentationFormat>On-screen Show (4:3)</PresentationFormat>
  <Paragraphs>829</Paragraphs>
  <Slides>61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danr_CCG</vt:lpstr>
      <vt:lpstr>Slot Filler Validation</vt:lpstr>
      <vt:lpstr>OUTLINE</vt:lpstr>
      <vt:lpstr>Slot Filler Validation (SFV) Task</vt:lpstr>
      <vt:lpstr>Slot Filler Validation (SFV) Task</vt:lpstr>
      <vt:lpstr>Slot Filler Validation (SFV) Task</vt:lpstr>
      <vt:lpstr>sFV dATA</vt:lpstr>
      <vt:lpstr>Data Statistics</vt:lpstr>
      <vt:lpstr>Newsgroup, Web log,  Discussion forum data</vt:lpstr>
      <vt:lpstr>OUR APPROACH</vt:lpstr>
      <vt:lpstr>Our SFV System</vt:lpstr>
      <vt:lpstr>Our SFV System</vt:lpstr>
      <vt:lpstr>PRE-PROCESSING</vt:lpstr>
      <vt:lpstr>Our SFV System</vt:lpstr>
      <vt:lpstr>Pre-Processing</vt:lpstr>
      <vt:lpstr>Pre-Processing</vt:lpstr>
      <vt:lpstr>Argument checking</vt:lpstr>
      <vt:lpstr>Our SFV System</vt:lpstr>
      <vt:lpstr>Argument Compatibility Checking</vt:lpstr>
      <vt:lpstr>Argument Checker Examples</vt:lpstr>
      <vt:lpstr>Argument matching</vt:lpstr>
      <vt:lpstr>Our SFV System</vt:lpstr>
      <vt:lpstr>Argument Matching</vt:lpstr>
      <vt:lpstr>Argument Matching – Example</vt:lpstr>
      <vt:lpstr>Argument Matching – Example</vt:lpstr>
      <vt:lpstr>Argument Matching – Example</vt:lpstr>
      <vt:lpstr>Argument Matching</vt:lpstr>
      <vt:lpstr>Argument Matching</vt:lpstr>
      <vt:lpstr>Argument Matching – Example</vt:lpstr>
      <vt:lpstr>Argument Matching – Example</vt:lpstr>
      <vt:lpstr>Relation matching</vt:lpstr>
      <vt:lpstr>Our SFV System</vt:lpstr>
      <vt:lpstr>Relation Matching</vt:lpstr>
      <vt:lpstr>Rules</vt:lpstr>
      <vt:lpstr>Relation Matching – Example</vt:lpstr>
      <vt:lpstr>Relation Matching – Example</vt:lpstr>
      <vt:lpstr>Relation Matching – Example</vt:lpstr>
      <vt:lpstr>Relation Matching – Example</vt:lpstr>
      <vt:lpstr>Rule behavior</vt:lpstr>
      <vt:lpstr>Decision making</vt:lpstr>
      <vt:lpstr>Our SFV System</vt:lpstr>
      <vt:lpstr>Rule Decision</vt:lpstr>
      <vt:lpstr>Learning component</vt:lpstr>
      <vt:lpstr>Features</vt:lpstr>
      <vt:lpstr>Features</vt:lpstr>
      <vt:lpstr>System performance</vt:lpstr>
      <vt:lpstr>System performance (2012)</vt:lpstr>
      <vt:lpstr>System performance (2012)</vt:lpstr>
      <vt:lpstr>System performance (2012)</vt:lpstr>
      <vt:lpstr>System performance (2012)</vt:lpstr>
      <vt:lpstr>System performance (2012)</vt:lpstr>
      <vt:lpstr>System performance (2013)</vt:lpstr>
      <vt:lpstr>System performance (2013)</vt:lpstr>
      <vt:lpstr>System performance (2013)</vt:lpstr>
      <vt:lpstr>System performance (2013)</vt:lpstr>
      <vt:lpstr>System performance (2013)</vt:lpstr>
      <vt:lpstr>next steps</vt:lpstr>
      <vt:lpstr>Future Directions</vt:lpstr>
      <vt:lpstr>Future Directions</vt:lpstr>
      <vt:lpstr>conclusion</vt:lpstr>
      <vt:lpstr>Conclusion</vt:lpstr>
      <vt:lpstr>THANK YOU!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Slot Filler Validation</dc:title>
  <dc:creator>Mark Sammons</dc:creator>
  <cp:lastModifiedBy>Jack</cp:lastModifiedBy>
  <cp:revision>130</cp:revision>
  <dcterms:created xsi:type="dcterms:W3CDTF">2013-09-24T14:22:56Z</dcterms:created>
  <dcterms:modified xsi:type="dcterms:W3CDTF">2013-11-18T21:24:38Z</dcterms:modified>
</cp:coreProperties>
</file>