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365" r:id="rId2"/>
    <p:sldId id="369" r:id="rId3"/>
    <p:sldId id="363" r:id="rId4"/>
    <p:sldId id="366" r:id="rId5"/>
    <p:sldId id="348" r:id="rId6"/>
    <p:sldId id="364" r:id="rId7"/>
    <p:sldId id="372" r:id="rId8"/>
    <p:sldId id="361" r:id="rId9"/>
    <p:sldId id="362" r:id="rId10"/>
    <p:sldId id="370" r:id="rId11"/>
    <p:sldId id="371" r:id="rId12"/>
    <p:sldId id="368" r:id="rId13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5pPr>
    <a:lvl6pPr marL="22860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6pPr>
    <a:lvl7pPr marL="27432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7pPr>
    <a:lvl8pPr marL="32004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8pPr>
    <a:lvl9pPr marL="3657600" algn="l" defTabSz="457200" rtl="0" eaLnBrk="1" latinLnBrk="0" hangingPunct="1">
      <a:defRPr sz="4200" i="1" kern="1200">
        <a:solidFill>
          <a:srgbClr val="000000"/>
        </a:solidFill>
        <a:latin typeface="Gill Sans" charset="0"/>
        <a:ea typeface="ＭＳ Ｐゴシック" charset="0"/>
        <a:cs typeface="+mn-cs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3F4"/>
    <a:srgbClr val="009999"/>
    <a:srgbClr val="3333FF"/>
    <a:srgbClr val="FF0000"/>
    <a:srgbClr val="CC0099"/>
    <a:srgbClr val="EBE595"/>
    <a:srgbClr val="E3DA67"/>
    <a:srgbClr val="43C0FF"/>
    <a:srgbClr val="003F5E"/>
    <a:srgbClr val="007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1296" autoAdjust="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459BD47B-D501-C64F-819D-C2D4E6DF1985}" type="datetimeFigureOut">
              <a:rPr lang="en-US"/>
              <a:pPr/>
              <a:t>11/17/2013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i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fld id="{F997C25C-9F2C-0542-8EB9-80DD80BF1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889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</a:defRPr>
            </a:lvl1pPr>
          </a:lstStyle>
          <a:p>
            <a:fld id="{880DC779-C557-3141-BECF-B100FB93F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0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800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8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34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1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3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DC779-C557-3141-BECF-B100FB93F9FF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3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DC Home-05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543800" cy="685800"/>
          </a:xfrm>
        </p:spPr>
        <p:txBody>
          <a:bodyPr/>
          <a:lstStyle>
            <a:lvl1pPr algn="l">
              <a:defRPr sz="2800"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543800" cy="2743200"/>
          </a:xfrm>
        </p:spPr>
        <p:txBody>
          <a:bodyPr lIns="0" tIns="0" rIns="0" bIns="0"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990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63A563B-B8EC-5A4C-917A-69BAB43D8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2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438"/>
            <a:ext cx="2057400" cy="6049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438"/>
            <a:ext cx="6019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226CCEF-6E91-FA41-A58E-B32346FFA0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71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lvl="0"/>
            <a:endParaRPr lang="en-US" noProof="0">
              <a:sym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90A1D1E-5960-C943-89B2-F4C4E30391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98438"/>
            <a:ext cx="4114800" cy="7921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34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1CCDE64-DBEA-8A48-83C1-7415C98C13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648A10-5A0E-DA4C-B04D-111BDE721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85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BEE454C-B48B-444C-AF87-68DE62E548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3F5A14C-88B1-0549-8FB3-2AE65B502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7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71F8E8-D4B3-7848-AFB4-18D59F556D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89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6ACFAC0-8243-2B4E-99AD-B04DFE9619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Meeting/Conference Name and Date here. Change in View: Slide Master.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00800"/>
            <a:ext cx="2133600" cy="3206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B417E29-57CD-FB46-9541-A2BCAD51A8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7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DC PPT txt2-0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4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 Black" charset="0"/>
              </a:rPr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Arial" charset="0"/>
              </a:rPr>
              <a:t>Click to edit Master text styles</a:t>
            </a:r>
          </a:p>
          <a:p>
            <a:pPr lvl="1"/>
            <a:r>
              <a:rPr lang="en-US">
                <a:sym typeface="Arial" charset="0"/>
              </a:rPr>
              <a:t>Second level</a:t>
            </a:r>
          </a:p>
          <a:p>
            <a:pPr lvl="2"/>
            <a:r>
              <a:rPr lang="en-US">
                <a:sym typeface="Arial" charset="0"/>
              </a:rPr>
              <a:t>Third level</a:t>
            </a:r>
          </a:p>
          <a:p>
            <a:pPr lvl="3"/>
            <a:r>
              <a:rPr lang="en-US">
                <a:sym typeface="Arial" charset="0"/>
              </a:rPr>
              <a:t>Fourth level</a:t>
            </a:r>
          </a:p>
          <a:p>
            <a:pPr lvl="4"/>
            <a:r>
              <a:rPr lang="en-US">
                <a:sym typeface="Arial" charset="0"/>
              </a:rPr>
              <a:t>Fifth level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dirty="0" smtClean="0"/>
              <a:t>TAC KBP Evaluation Workshop – NIST, November 15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ＭＳ Ｐゴシック" charset="0"/>
          <a:cs typeface="+mj-cs"/>
          <a:sym typeface="Arial Black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NeueLT Std Blk" pitchFamily="34" charset="0"/>
          <a:ea typeface="ＭＳ Ｐゴシック" charset="0"/>
          <a:sym typeface="Arial Black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NeueLT Std Blk" pitchFamily="34" charset="0"/>
          <a:sym typeface="Arial Black" pitchFamily="34" charset="0"/>
        </a:defRPr>
      </a:lvl9pPr>
    </p:titleStyle>
    <p:bodyStyle>
      <a:lvl1pPr marL="285750" indent="-285750" algn="l" rtl="0" eaLnBrk="0" fontAlgn="base" hangingPunct="0">
        <a:spcBef>
          <a:spcPts val="800"/>
        </a:spcBef>
        <a:spcAft>
          <a:spcPct val="0"/>
        </a:spcAft>
        <a:buClr>
          <a:srgbClr val="FF0000"/>
        </a:buClr>
        <a:buSzPct val="60000"/>
        <a:buFont typeface="Wingdings" charset="0"/>
        <a:buChar char="u"/>
        <a:tabLst>
          <a:tab pos="1657350" algn="l"/>
        </a:tabLst>
        <a:defRPr sz="2300">
          <a:solidFill>
            <a:schemeClr val="tx1"/>
          </a:solidFill>
          <a:latin typeface="+mn-lt"/>
          <a:ea typeface="ＭＳ Ｐゴシック" charset="0"/>
          <a:cs typeface="+mn-cs"/>
          <a:sym typeface="Arial" charset="0"/>
        </a:defRPr>
      </a:lvl1pPr>
      <a:lvl2pPr marL="504825" indent="-217488" algn="l" rtl="0" eaLnBrk="0" fontAlgn="base" hangingPunct="0">
        <a:spcBef>
          <a:spcPts val="700"/>
        </a:spcBef>
        <a:spcAft>
          <a:spcPct val="0"/>
        </a:spcAft>
        <a:buClr>
          <a:srgbClr val="FF0000"/>
        </a:buClr>
        <a:buSzPct val="65000"/>
        <a:buFont typeface="Wingdings" charset="0"/>
        <a:buChar char="l"/>
        <a:tabLst>
          <a:tab pos="1657350" algn="l"/>
        </a:tabLst>
        <a:defRPr sz="2000">
          <a:solidFill>
            <a:schemeClr val="tx1"/>
          </a:solidFill>
          <a:latin typeface="+mn-lt"/>
          <a:ea typeface="ＭＳ Ｐゴシック" charset="0"/>
          <a:sym typeface="Arial" charset="0"/>
        </a:defRPr>
      </a:lvl2pPr>
      <a:lvl3pPr marL="685800" indent="-171450" algn="l" rtl="0" eaLnBrk="0" fontAlgn="base" hangingPunct="0">
        <a:spcBef>
          <a:spcPts val="600"/>
        </a:spcBef>
        <a:spcAft>
          <a:spcPct val="0"/>
        </a:spcAft>
        <a:buClr>
          <a:srgbClr val="FF0000"/>
        </a:buClr>
        <a:buSzPct val="50000"/>
        <a:buFont typeface="Wingdings" charset="0"/>
        <a:buChar char="n"/>
        <a:tabLst>
          <a:tab pos="1657350" algn="l"/>
        </a:tabLst>
        <a:defRPr>
          <a:solidFill>
            <a:schemeClr val="tx1"/>
          </a:solidFill>
          <a:latin typeface="+mn-lt"/>
          <a:ea typeface="ＭＳ Ｐゴシック" charset="0"/>
          <a:sym typeface="Arial" charset="0"/>
        </a:defRPr>
      </a:lvl3pPr>
      <a:lvl4pPr marL="846138" indent="-152400" algn="l" rtl="0" eaLnBrk="0" fontAlgn="base" hangingPunct="0">
        <a:spcBef>
          <a:spcPts val="5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600">
          <a:solidFill>
            <a:schemeClr val="tx1"/>
          </a:solidFill>
          <a:latin typeface="+mn-lt"/>
          <a:ea typeface="ＭＳ Ｐゴシック" charset="0"/>
          <a:sym typeface="Arial" charset="0"/>
        </a:defRPr>
      </a:lvl4pPr>
      <a:lvl5pPr marL="1000125" indent="-152400" algn="l" rtl="0" eaLnBrk="0" fontAlgn="base" hangingPunct="0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ea typeface="ＭＳ Ｐゴシック" charset="0"/>
          <a:sym typeface="Arial" charset="0"/>
        </a:defRPr>
      </a:lvl5pPr>
      <a:lvl6pPr marL="14573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6pPr>
      <a:lvl7pPr marL="19145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7pPr>
      <a:lvl8pPr marL="23717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8pPr>
      <a:lvl9pPr marL="2828925" indent="-152400" algn="l" rtl="0" fontAlgn="base">
        <a:spcBef>
          <a:spcPts val="400"/>
        </a:spcBef>
        <a:spcAft>
          <a:spcPct val="0"/>
        </a:spcAft>
        <a:buClr>
          <a:srgbClr val="FF0000"/>
        </a:buClr>
        <a:buChar char="•"/>
        <a:tabLst>
          <a:tab pos="1657350" algn="l"/>
        </a:tabLst>
        <a:defRPr sz="14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62000" y="1295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3200" b="1" i="0" dirty="0">
                <a:solidFill>
                  <a:schemeClr val="tx1"/>
                </a:solidFill>
                <a:latin typeface="Arial"/>
                <a:cs typeface="Arial"/>
              </a:rPr>
              <a:t>Linguistic Resources for </a:t>
            </a:r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the </a:t>
            </a:r>
          </a:p>
          <a:p>
            <a:r>
              <a:rPr lang="en-US" sz="3200" b="1" i="0" dirty="0" smtClean="0">
                <a:solidFill>
                  <a:schemeClr val="tx1"/>
                </a:solidFill>
                <a:latin typeface="Arial"/>
                <a:cs typeface="Arial"/>
              </a:rPr>
              <a:t>2013 TAC KBP Slot Filling Evaluations</a:t>
            </a:r>
          </a:p>
          <a:p>
            <a:endParaRPr lang="en-US" sz="3600" b="1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90600" y="2362200"/>
            <a:ext cx="754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endParaRPr lang="en-US" sz="3600" i="0">
              <a:solidFill>
                <a:schemeClr val="tx1"/>
              </a:solidFill>
              <a:latin typeface="Arial"/>
              <a:cs typeface="Arial"/>
            </a:endParaRPr>
          </a:p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3733800"/>
            <a:ext cx="7543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>
              <a:spcBef>
                <a:spcPts val="800"/>
              </a:spcBef>
              <a:buClr>
                <a:srgbClr val="FF0000"/>
              </a:buClr>
              <a:buSzPct val="60000"/>
              <a:buFont typeface="Wingdings" charset="0"/>
              <a:buNone/>
              <a:tabLst>
                <a:tab pos="1657350" algn="l"/>
              </a:tabLst>
            </a:pPr>
            <a:r>
              <a:rPr lang="en-US" sz="3600" i="0">
                <a:solidFill>
                  <a:schemeClr val="tx1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762000" y="2819400"/>
            <a:ext cx="8077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Joe Ellis (presenter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), </a:t>
            </a:r>
          </a:p>
          <a:p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Jeremy Getman,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Jonathan </a:t>
            </a:r>
            <a:r>
              <a:rPr lang="en-US" sz="2400" i="0" dirty="0" smtClean="0">
                <a:solidFill>
                  <a:schemeClr val="tx1"/>
                </a:solidFill>
                <a:latin typeface="Arial"/>
                <a:cs typeface="Arial"/>
              </a:rPr>
              <a:t>Wright, </a:t>
            </a:r>
            <a:r>
              <a:rPr lang="en-US" sz="2400" i="0" dirty="0">
                <a:solidFill>
                  <a:schemeClr val="tx1"/>
                </a:solidFill>
                <a:latin typeface="Arial"/>
                <a:cs typeface="Arial"/>
              </a:rPr>
              <a:t>Stephanie </a:t>
            </a:r>
            <a:r>
              <a:rPr lang="en-US" sz="2400" i="0" dirty="0" err="1" smtClean="0">
                <a:solidFill>
                  <a:schemeClr val="tx1"/>
                </a:solidFill>
                <a:latin typeface="Arial"/>
                <a:cs typeface="Arial"/>
              </a:rPr>
              <a:t>Strassel</a:t>
            </a:r>
            <a:endParaRPr lang="en-US" sz="240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447800" y="3733800"/>
            <a:ext cx="5867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Linguistic Data Consortium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University of Pennsylvania, USA</a:t>
            </a:r>
          </a:p>
        </p:txBody>
      </p:sp>
    </p:spTree>
    <p:extLst>
      <p:ext uri="{BB962C8B-B14F-4D97-AF65-F5344CB8AC3E}">
        <p14:creationId xmlns:p14="http://schemas.microsoft.com/office/powerpoint/2010/main" val="20916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68%? What happened?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52"/>
            <a:ext cx="8229600" cy="4953000"/>
          </a:xfrm>
        </p:spPr>
        <p:txBody>
          <a:bodyPr/>
          <a:lstStyle/>
          <a:p>
            <a:r>
              <a:rPr lang="en-US" dirty="0" smtClean="0"/>
              <a:t>Usual challenges of SF annotation tasks</a:t>
            </a:r>
          </a:p>
          <a:p>
            <a:pPr lvl="1"/>
            <a:r>
              <a:rPr lang="en-US" dirty="0" smtClean="0"/>
              <a:t>Familiarity with SF descriptions </a:t>
            </a:r>
          </a:p>
          <a:p>
            <a:pPr lvl="1"/>
            <a:r>
              <a:rPr lang="en-US" dirty="0" smtClean="0"/>
              <a:t>Irregular occurrence </a:t>
            </a:r>
          </a:p>
          <a:p>
            <a:pPr lvl="1"/>
            <a:endParaRPr lang="en-US" dirty="0"/>
          </a:p>
          <a:p>
            <a:r>
              <a:rPr lang="en-US" dirty="0" smtClean="0"/>
              <a:t>2013 Challenges </a:t>
            </a:r>
          </a:p>
          <a:p>
            <a:pPr lvl="1"/>
            <a:r>
              <a:rPr lang="en-US" dirty="0" smtClean="0"/>
              <a:t>Early finish in 2012, late start in 2013</a:t>
            </a:r>
          </a:p>
          <a:p>
            <a:pPr lvl="1"/>
            <a:r>
              <a:rPr lang="en-US" dirty="0" smtClean="0"/>
              <a:t>Packed schedule</a:t>
            </a:r>
          </a:p>
          <a:p>
            <a:endParaRPr lang="en-US" dirty="0"/>
          </a:p>
          <a:p>
            <a:r>
              <a:rPr lang="en-US" dirty="0" smtClean="0"/>
              <a:t>What was affected?</a:t>
            </a:r>
          </a:p>
          <a:p>
            <a:pPr lvl="1"/>
            <a:r>
              <a:rPr lang="en-US" dirty="0" smtClean="0"/>
              <a:t>Query development and annotation as training</a:t>
            </a:r>
          </a:p>
          <a:p>
            <a:pPr lvl="1"/>
            <a:r>
              <a:rPr lang="en-US" dirty="0" smtClean="0"/>
              <a:t>Quality control on assessment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18-19,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7323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2014 </a:t>
            </a:r>
            <a:r>
              <a:rPr lang="en-US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7552"/>
            <a:ext cx="8229600" cy="4953000"/>
          </a:xfrm>
        </p:spPr>
        <p:txBody>
          <a:bodyPr/>
          <a:lstStyle/>
          <a:p>
            <a:r>
              <a:rPr lang="en-US" sz="2800" dirty="0" smtClean="0"/>
              <a:t>Improve score!</a:t>
            </a:r>
          </a:p>
          <a:p>
            <a:pPr lvl="1"/>
            <a:r>
              <a:rPr lang="en-US" sz="2800" dirty="0" smtClean="0"/>
              <a:t>Decompress timeline for greater annotator training and quality control</a:t>
            </a:r>
          </a:p>
          <a:p>
            <a:pPr lvl="1"/>
            <a:r>
              <a:rPr lang="en-US" sz="2800" dirty="0" smtClean="0"/>
              <a:t>Dual assessment?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18-19,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8005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Delivered 2013 Resources</a:t>
            </a:r>
            <a:endParaRPr lang="en-US" sz="2600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831767"/>
              </p:ext>
            </p:extLst>
          </p:nvPr>
        </p:nvGraphicFramePr>
        <p:xfrm>
          <a:off x="609600" y="1447800"/>
          <a:ext cx="8000998" cy="41219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200"/>
                <a:gridCol w="990600"/>
                <a:gridCol w="1371600"/>
                <a:gridCol w="1066800"/>
                <a:gridCol w="1447798"/>
              </a:tblGrid>
              <a:tr h="68579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Corpus </a:t>
                      </a:r>
                      <a:r>
                        <a:rPr lang="en-US" sz="1400" b="1" dirty="0">
                          <a:effectLst/>
                        </a:rPr>
                        <a:t>Title</a:t>
                      </a:r>
                      <a:endParaRPr lang="en-US" sz="1400" b="1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Type</a:t>
                      </a:r>
                      <a:endParaRPr lang="en-US" sz="1400" b="1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LDC </a:t>
                      </a:r>
                      <a:r>
                        <a:rPr lang="en-US" sz="1400" b="1" dirty="0">
                          <a:effectLst/>
                        </a:rPr>
                        <a:t>Catalog</a:t>
                      </a:r>
                      <a:endParaRPr lang="en-US" sz="1400" b="1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Language</a:t>
                      </a:r>
                      <a:endParaRPr lang="en-US" sz="1400" b="1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Size</a:t>
                      </a:r>
                      <a:endParaRPr lang="en-US" sz="1400" b="1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7787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TAC 2013 English Regular Slot Filling </a:t>
                      </a:r>
                      <a:r>
                        <a:rPr lang="en-US" sz="1400" dirty="0" err="1" smtClean="0">
                          <a:effectLst/>
                        </a:rPr>
                        <a:t>per:title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Training Data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Training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LDC2013E60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1949 Assessments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</a:tr>
              <a:tr h="9403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TAC </a:t>
                      </a:r>
                      <a:r>
                        <a:rPr lang="en-US" sz="1400" dirty="0">
                          <a:effectLst/>
                        </a:rPr>
                        <a:t>2013 English Regular Slot Filling Evaluation Queries and Annotations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Evaluation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LDC2013E77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English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 Queries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TAC </a:t>
                      </a:r>
                      <a:r>
                        <a:rPr lang="en-US" sz="1400" dirty="0">
                          <a:effectLst/>
                        </a:rPr>
                        <a:t>2013 English Regular Slot Filling Evaluation Assessment Results V1.1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Evaluation</a:t>
                      </a:r>
                      <a:endParaRPr lang="en-US" sz="140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LDC2013E91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English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27,655 Assessments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E7F3F4"/>
                    </a:solidFill>
                  </a:tcPr>
                </a:tc>
              </a:tr>
              <a:tr h="802663">
                <a:tc grid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5118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Source Corpus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548675"/>
              </p:ext>
            </p:extLst>
          </p:nvPr>
        </p:nvGraphicFramePr>
        <p:xfrm>
          <a:off x="762000" y="1676400"/>
          <a:ext cx="7543800" cy="4267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0237"/>
                <a:gridCol w="2734713"/>
                <a:gridCol w="2228850"/>
              </a:tblGrid>
              <a:tr h="5008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Language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Genre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Documents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36352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English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Newswire</a:t>
                      </a: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1,000,257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059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Web Text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999,999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555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Discussion Forums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99,063</a:t>
                      </a: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solidFill>
                      <a:srgbClr val="E7F3F4"/>
                    </a:solidFill>
                  </a:tcPr>
                </a:tc>
              </a:tr>
              <a:tr h="533611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0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61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  <a:tr h="57241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17780" marR="1778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TAC KBP Evaluation Workshop – NIST, November 18-19,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58980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 bwMode="auto">
          <a:xfrm>
            <a:off x="2590800" y="198438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charset="0"/>
                <a:cs typeface="+mj-cs"/>
                <a:sym typeface="Arial Black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9pPr>
          </a:lstStyle>
          <a:p>
            <a:r>
              <a:rPr lang="en-US" sz="2600" i="0" dirty="0" smtClean="0"/>
              <a:t>Query Selection</a:t>
            </a:r>
            <a:endParaRPr lang="en-US" sz="2600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990600"/>
            <a:ext cx="6248400" cy="5257800"/>
          </a:xfrm>
        </p:spPr>
        <p:txBody>
          <a:bodyPr/>
          <a:lstStyle/>
          <a:p>
            <a:r>
              <a:rPr lang="en-US" sz="2400" dirty="0" smtClean="0"/>
              <a:t>Select entities and reference docs</a:t>
            </a:r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marL="287337" lvl="1" indent="0">
              <a:buNone/>
            </a:pPr>
            <a:endParaRPr lang="en-US" sz="3200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Entities selected via slots</a:t>
            </a:r>
          </a:p>
          <a:p>
            <a:pPr lvl="1"/>
            <a:r>
              <a:rPr lang="en-US" dirty="0" smtClean="0"/>
              <a:t>Non-confusable, productive namestrings</a:t>
            </a:r>
          </a:p>
          <a:p>
            <a:pPr lvl="1"/>
            <a:r>
              <a:rPr lang="en-US" dirty="0" smtClean="0"/>
              <a:t>Rich entities</a:t>
            </a:r>
          </a:p>
          <a:p>
            <a:pPr lvl="2"/>
            <a:r>
              <a:rPr lang="en-US" dirty="0" smtClean="0"/>
              <a:t>at least 2-3 fillers in the source corpora</a:t>
            </a:r>
          </a:p>
          <a:p>
            <a:pPr lvl="1"/>
            <a:r>
              <a:rPr lang="en-US" dirty="0" smtClean="0"/>
              <a:t>Query set with ~even spread of slot types</a:t>
            </a:r>
          </a:p>
          <a:p>
            <a:pPr lvl="2"/>
            <a:r>
              <a:rPr lang="en-US" dirty="0" smtClean="0"/>
              <a:t>Name, value, string</a:t>
            </a:r>
          </a:p>
          <a:p>
            <a:r>
              <a:rPr lang="en-US" sz="2400" dirty="0" smtClean="0"/>
              <a:t>Link namestrings to KB or mark as NIL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51352" y="1406895"/>
            <a:ext cx="5271760" cy="179187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2232212" cy="563880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3582"/>
            <a:ext cx="5268449" cy="179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8176"/>
            <a:ext cx="5262530" cy="178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52" y="1408176"/>
            <a:ext cx="5266944" cy="1790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2209800" y="2438400"/>
            <a:ext cx="1600200" cy="533400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7010400" y="685800"/>
            <a:ext cx="1485900" cy="533400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959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1" y="990600"/>
            <a:ext cx="6248400" cy="5257800"/>
          </a:xfrm>
        </p:spPr>
        <p:txBody>
          <a:bodyPr/>
          <a:lstStyle/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sz="1800" dirty="0"/>
          </a:p>
          <a:p>
            <a:pPr marL="287337" lvl="1" indent="0">
              <a:buNone/>
            </a:pPr>
            <a:endParaRPr lang="en-US" sz="3200" dirty="0"/>
          </a:p>
          <a:p>
            <a:pPr lvl="1"/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What’s new in 2013?</a:t>
            </a:r>
          </a:p>
          <a:p>
            <a:pPr lvl="1"/>
            <a:r>
              <a:rPr lang="en-US" dirty="0" smtClean="0"/>
              <a:t>Redundancy with KB OK for list-value slots</a:t>
            </a:r>
            <a:endParaRPr lang="en-US" dirty="0"/>
          </a:p>
          <a:p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 bwMode="auto">
          <a:xfrm>
            <a:off x="751352" y="1406895"/>
            <a:ext cx="5271760" cy="179187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38200"/>
            <a:ext cx="2232212" cy="5638800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63" y="1408020"/>
            <a:ext cx="5268449" cy="1790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52" y="1406895"/>
            <a:ext cx="5262530" cy="1788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63" y="1408020"/>
            <a:ext cx="5271761" cy="1791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/>
        </p:nvSpPr>
        <p:spPr bwMode="auto">
          <a:xfrm>
            <a:off x="6629400" y="5029201"/>
            <a:ext cx="2133600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6629400" y="5751576"/>
            <a:ext cx="2133600" cy="49377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169664" y="4069080"/>
            <a:ext cx="1691640" cy="32004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371600" y="2752344"/>
            <a:ext cx="1302026" cy="411480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848600" y="5715000"/>
            <a:ext cx="914400" cy="266700"/>
          </a:xfrm>
          <a:prstGeom prst="ellips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2590800" y="198438"/>
            <a:ext cx="6400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ＭＳ Ｐゴシック" charset="0"/>
                <a:cs typeface="+mj-cs"/>
                <a:sym typeface="Arial Black" charset="0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HelveticaNeueLT Std Blk" pitchFamily="34" charset="0"/>
                <a:ea typeface="ＭＳ Ｐゴシック" charset="0"/>
                <a:sym typeface="Arial Black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NeueLT Std Blk" pitchFamily="34" charset="0"/>
                <a:sym typeface="Arial Black" pitchFamily="34" charset="0"/>
              </a:defRPr>
            </a:lvl9pPr>
          </a:lstStyle>
          <a:p>
            <a:r>
              <a:rPr lang="en-US" sz="2600" i="0" smtClean="0"/>
              <a:t>Query Selection</a:t>
            </a:r>
            <a:endParaRPr lang="en-US" sz="2600" i="0" dirty="0"/>
          </a:p>
        </p:txBody>
      </p:sp>
    </p:spTree>
    <p:extLst>
      <p:ext uri="{BB962C8B-B14F-4D97-AF65-F5344CB8AC3E}">
        <p14:creationId xmlns:p14="http://schemas.microsoft.com/office/powerpoint/2010/main" val="3497324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8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Annotation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For each query annotator spends up to 2 hours searching corpus to identify fillers for targeted slot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dirty="0"/>
          </a:p>
          <a:p>
            <a:pPr lvl="1"/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3" y="1864757"/>
            <a:ext cx="5726186" cy="144896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 bwMode="auto">
          <a:xfrm>
            <a:off x="2496312" y="2210343"/>
            <a:ext cx="2057400" cy="21031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4736592" y="2210343"/>
            <a:ext cx="1005840" cy="210312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5779008" y="2210343"/>
            <a:ext cx="429768" cy="210312"/>
          </a:xfrm>
          <a:prstGeom prst="leftBracke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 flipH="1">
            <a:off x="934212" y="2466375"/>
            <a:ext cx="990600" cy="210312"/>
          </a:xfrm>
          <a:prstGeom prst="leftBracket">
            <a:avLst/>
          </a:prstGeom>
          <a:noFill/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3182112" y="2469307"/>
            <a:ext cx="762000" cy="210312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3977640" y="2469307"/>
            <a:ext cx="859536" cy="210312"/>
          </a:xfrm>
          <a:prstGeom prst="roundRect">
            <a:avLst/>
          </a:prstGeom>
          <a:noFill/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82537" y="1794844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0000"/>
                </a:solidFill>
                <a:latin typeface="+mn-lt"/>
              </a:rPr>
              <a:t>per:alternate_names</a:t>
            </a:r>
            <a:endParaRPr lang="en-US" sz="1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3012" y="2056007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3333FF"/>
                </a:solidFill>
                <a:latin typeface="+mn-lt"/>
              </a:rPr>
              <a:t>per:city_of_birth</a:t>
            </a:r>
            <a:endParaRPr lang="en-US" sz="12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3012" y="2360057"/>
            <a:ext cx="2075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FFC000"/>
                </a:solidFill>
                <a:latin typeface="+mn-lt"/>
              </a:rPr>
              <a:t>per:stateorprovince_of_birth</a:t>
            </a:r>
            <a:endParaRPr lang="en-US" sz="12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3012" y="2651344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B050"/>
                </a:solidFill>
                <a:latin typeface="+mn-lt"/>
              </a:rPr>
              <a:t>per:cities_of_residence</a:t>
            </a:r>
            <a:endParaRPr lang="en-US" sz="12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3012" y="2932719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rgbClr val="00B0F0"/>
                </a:solidFill>
                <a:latin typeface="+mn-lt"/>
              </a:rPr>
              <a:t>per:statesorprovinces_of_</a:t>
            </a:r>
          </a:p>
          <a:p>
            <a:pPr algn="l"/>
            <a:r>
              <a:rPr lang="en-US" sz="1200" dirty="0">
                <a:solidFill>
                  <a:srgbClr val="00B0F0"/>
                </a:solidFill>
                <a:latin typeface="+mn-lt"/>
              </a:rPr>
              <a:t> </a:t>
            </a:r>
            <a:r>
              <a:rPr lang="en-US" sz="1200" dirty="0" smtClean="0">
                <a:solidFill>
                  <a:srgbClr val="00B0F0"/>
                </a:solidFill>
                <a:latin typeface="+mn-lt"/>
              </a:rPr>
              <a:t>     residence</a:t>
            </a:r>
            <a:endParaRPr lang="en-US" sz="1200" dirty="0">
              <a:solidFill>
                <a:srgbClr val="00B0F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60911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16" grpId="0" animBg="1"/>
      <p:bldP spid="14" grpId="0" animBg="1"/>
      <p:bldP spid="18" grpId="0" animBg="1"/>
      <p:bldP spid="15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Annotation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For each query annotator spends up to 2 hours searching corpus to identify fillers for targeted slot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200" dirty="0" smtClean="0"/>
          </a:p>
          <a:p>
            <a:endParaRPr lang="en-US" dirty="0"/>
          </a:p>
          <a:p>
            <a:r>
              <a:rPr lang="en-US" b="1" dirty="0" smtClean="0"/>
              <a:t>What’s new?</a:t>
            </a:r>
          </a:p>
          <a:p>
            <a:pPr lvl="1"/>
            <a:r>
              <a:rPr lang="en-US" i="1" dirty="0"/>
              <a:t>per:title – </a:t>
            </a:r>
            <a:r>
              <a:rPr lang="en-US" dirty="0"/>
              <a:t>positions at different ORGs are distinct fillers</a:t>
            </a:r>
          </a:p>
          <a:p>
            <a:pPr lvl="1"/>
            <a:r>
              <a:rPr lang="en-US" i="1" dirty="0" err="1" smtClean="0"/>
              <a:t>per:employee_of</a:t>
            </a:r>
            <a:r>
              <a:rPr lang="en-US" dirty="0" smtClean="0"/>
              <a:t>  and </a:t>
            </a:r>
            <a:r>
              <a:rPr lang="en-US" i="1" dirty="0" err="1" smtClean="0"/>
              <a:t>per:member_of</a:t>
            </a:r>
            <a:r>
              <a:rPr lang="en-US" dirty="0" smtClean="0"/>
              <a:t>  merged </a:t>
            </a:r>
            <a:r>
              <a:rPr lang="en-US" dirty="0"/>
              <a:t>into a single </a:t>
            </a:r>
            <a:r>
              <a:rPr lang="en-US" dirty="0" smtClean="0"/>
              <a:t>slot</a:t>
            </a:r>
          </a:p>
          <a:p>
            <a:pPr lvl="2"/>
            <a:r>
              <a:rPr lang="en-US" sz="2400" b="1" i="1" dirty="0" err="1" smtClean="0"/>
              <a:t>per:employee_or_member_of</a:t>
            </a:r>
            <a:endParaRPr lang="en-US" sz="2400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43" y="1864756"/>
            <a:ext cx="5733288" cy="145075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 bwMode="auto">
          <a:xfrm>
            <a:off x="1676400" y="2209800"/>
            <a:ext cx="1905000" cy="228600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2514600" y="2459736"/>
            <a:ext cx="2304288" cy="210312"/>
          </a:xfrm>
          <a:prstGeom prst="roundRect">
            <a:avLst/>
          </a:prstGeom>
          <a:noFill/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5581" y="1824512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 smtClean="0">
                <a:latin typeface="+mn-lt"/>
              </a:rPr>
              <a:t>Ronnie James Dio</a:t>
            </a:r>
          </a:p>
          <a:p>
            <a:pPr algn="l"/>
            <a:r>
              <a:rPr lang="en-US" sz="1200" i="0" dirty="0">
                <a:latin typeface="+mn-lt"/>
              </a:rPr>
              <a:t>-</a:t>
            </a:r>
            <a:r>
              <a:rPr lang="en-US" sz="1200" i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per:title:</a:t>
            </a:r>
            <a:endParaRPr lang="en-US" sz="1200" i="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638925" y="2209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US" sz="1200" b="1" i="0" dirty="0" smtClean="0">
                <a:solidFill>
                  <a:srgbClr val="00B050"/>
                </a:solidFill>
                <a:latin typeface="+mn-lt"/>
              </a:rPr>
              <a:t>singer</a:t>
            </a:r>
            <a:endParaRPr lang="en-US" sz="12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638925" y="2403348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buFont typeface="Arial" pitchFamily="34" charset="0"/>
              <a:buChar char="•"/>
            </a:pPr>
            <a:r>
              <a:rPr lang="en-US" sz="1200" b="1" i="0" dirty="0" smtClean="0">
                <a:solidFill>
                  <a:srgbClr val="7030A0"/>
                </a:solidFill>
                <a:latin typeface="+mn-lt"/>
              </a:rPr>
              <a:t>singer</a:t>
            </a:r>
            <a:endParaRPr lang="en-US" sz="1200" b="1" i="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>
            <a:off x="1676400" y="2209800"/>
            <a:ext cx="1252728" cy="228600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36531" y="2590135"/>
            <a:ext cx="24360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0" dirty="0" smtClean="0">
                <a:latin typeface="+mn-lt"/>
              </a:rPr>
              <a:t>- </a:t>
            </a:r>
            <a:r>
              <a:rPr lang="en-US" sz="1200" dirty="0" smtClean="0">
                <a:latin typeface="+mn-lt"/>
              </a:rPr>
              <a:t>per:employee_or_member_of:</a:t>
            </a:r>
            <a:endParaRPr lang="en-US" sz="1200" i="0" dirty="0">
              <a:latin typeface="+mn-lt"/>
            </a:endParaRPr>
          </a:p>
        </p:txBody>
      </p:sp>
      <p:pic>
        <p:nvPicPr>
          <p:cNvPr id="3079" name="Picture 7" descr="http://upload.wikimedia.org/wikipedia/commons/9/94/Black_Sabbath_(Logo)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53">
            <a:off x="6823742" y="2867171"/>
            <a:ext cx="1218009" cy="619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ounded Rectangle 21"/>
          <p:cNvSpPr/>
          <p:nvPr/>
        </p:nvSpPr>
        <p:spPr bwMode="auto">
          <a:xfrm>
            <a:off x="1195810" y="4681728"/>
            <a:ext cx="4442990" cy="44805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7" grpId="0"/>
      <p:bldP spid="24" grpId="0"/>
      <p:bldP spid="25" grpId="0"/>
      <p:bldP spid="38" grpId="0" animBg="1"/>
      <p:bldP spid="40" grpId="0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Assessment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/>
              <a:t>Assess validity of fillers &amp;</a:t>
            </a:r>
            <a:r>
              <a:rPr lang="en-US" dirty="0" smtClean="0"/>
              <a:t> </a:t>
            </a:r>
            <a:r>
              <a:rPr lang="en-US" dirty="0"/>
              <a:t>justification from humans &amp;</a:t>
            </a:r>
            <a:r>
              <a:rPr lang="en-US" dirty="0" smtClean="0"/>
              <a:t> systems</a:t>
            </a:r>
          </a:p>
          <a:p>
            <a:pPr lvl="1"/>
            <a:r>
              <a:rPr lang="en-US" dirty="0" smtClean="0"/>
              <a:t>Filler</a:t>
            </a:r>
          </a:p>
          <a:p>
            <a:pPr lvl="2"/>
            <a:r>
              <a:rPr lang="en-US" dirty="0" smtClean="0"/>
              <a:t>Correct – meets </a:t>
            </a:r>
            <a:r>
              <a:rPr lang="en-US" dirty="0"/>
              <a:t>the </a:t>
            </a:r>
            <a:r>
              <a:rPr lang="en-US" dirty="0" smtClean="0"/>
              <a:t>slot requirements and supported ~in justification</a:t>
            </a:r>
          </a:p>
          <a:p>
            <a:pPr lvl="2"/>
            <a:r>
              <a:rPr lang="en-US" dirty="0" smtClean="0"/>
              <a:t>Wrong – doesn’t meet slot requirements and/or not supported ~in justification</a:t>
            </a:r>
          </a:p>
          <a:p>
            <a:pPr lvl="2"/>
            <a:r>
              <a:rPr lang="en-US" dirty="0" smtClean="0"/>
              <a:t>Inexact – otherwise correct</a:t>
            </a:r>
            <a:r>
              <a:rPr lang="en-US" dirty="0"/>
              <a:t>, but </a:t>
            </a:r>
            <a:r>
              <a:rPr lang="en-US" dirty="0" smtClean="0"/>
              <a:t>is </a:t>
            </a:r>
            <a:r>
              <a:rPr lang="en-US" dirty="0"/>
              <a:t>incomplete, includes extraneous text, or is </a:t>
            </a:r>
            <a:r>
              <a:rPr lang="en-US" dirty="0" smtClean="0"/>
              <a:t>not the </a:t>
            </a:r>
            <a:r>
              <a:rPr lang="en-US" dirty="0"/>
              <a:t>most informative </a:t>
            </a:r>
            <a:r>
              <a:rPr lang="en-US" dirty="0" smtClean="0"/>
              <a:t>string </a:t>
            </a:r>
            <a:r>
              <a:rPr lang="en-US" dirty="0"/>
              <a:t>in the </a:t>
            </a:r>
            <a:r>
              <a:rPr lang="en-US" dirty="0" smtClean="0"/>
              <a:t>document</a:t>
            </a:r>
          </a:p>
          <a:p>
            <a:pPr lvl="1"/>
            <a:r>
              <a:rPr lang="en-US" dirty="0" smtClean="0"/>
              <a:t>Predicate</a:t>
            </a:r>
          </a:p>
          <a:p>
            <a:pPr lvl="2"/>
            <a:r>
              <a:rPr lang="en-US" dirty="0" smtClean="0"/>
              <a:t>Correct, Wrong, Inexact-Short, Inexact-Long</a:t>
            </a:r>
          </a:p>
          <a:p>
            <a:pPr lvl="1"/>
            <a:r>
              <a:rPr lang="en-US" dirty="0" smtClean="0"/>
              <a:t>Subject/Object</a:t>
            </a:r>
          </a:p>
          <a:p>
            <a:pPr lvl="2"/>
            <a:r>
              <a:rPr lang="en-US" dirty="0" smtClean="0"/>
              <a:t>Correct, Wrong, Inexact</a:t>
            </a:r>
          </a:p>
          <a:p>
            <a:pPr lvl="1"/>
            <a:r>
              <a:rPr lang="en-US" dirty="0" smtClean="0"/>
              <a:t>Ignore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</p:spTree>
    <p:extLst>
      <p:ext uri="{BB962C8B-B14F-4D97-AF65-F5344CB8AC3E}">
        <p14:creationId xmlns:p14="http://schemas.microsoft.com/office/powerpoint/2010/main" val="383351806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Justification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953000"/>
          </a:xfrm>
        </p:spPr>
        <p:txBody>
          <a:bodyPr/>
          <a:lstStyle/>
          <a:p>
            <a:r>
              <a:rPr lang="en-US" dirty="0"/>
              <a:t>Justification is the </a:t>
            </a:r>
            <a:r>
              <a:rPr lang="en-US" dirty="0" smtClean="0"/>
              <a:t>string(s) </a:t>
            </a:r>
            <a:r>
              <a:rPr lang="en-US" dirty="0"/>
              <a:t>of text that </a:t>
            </a:r>
            <a:r>
              <a:rPr lang="en-US" dirty="0" smtClean="0"/>
              <a:t>show </a:t>
            </a:r>
            <a:r>
              <a:rPr lang="en-US" dirty="0"/>
              <a:t>a relation </a:t>
            </a:r>
            <a:r>
              <a:rPr lang="en-US" dirty="0" smtClean="0"/>
              <a:t>is </a:t>
            </a:r>
            <a:r>
              <a:rPr lang="en-US" dirty="0"/>
              <a:t>true</a:t>
            </a: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Predicate: </a:t>
            </a:r>
            <a:r>
              <a:rPr lang="en-US" dirty="0"/>
              <a:t>Includes all three pieces of information necessary to justify the entity/slot/filler relation</a:t>
            </a:r>
            <a:endParaRPr lang="en-US" dirty="0" smtClean="0"/>
          </a:p>
          <a:p>
            <a:pPr lvl="1"/>
            <a:r>
              <a:rPr lang="en-US" dirty="0" smtClean="0"/>
              <a:t>Subject: proves the entity’s involvement in the relation</a:t>
            </a:r>
          </a:p>
          <a:p>
            <a:pPr lvl="1"/>
            <a:r>
              <a:rPr lang="en-US" dirty="0" smtClean="0"/>
              <a:t>Object: proves the filler’s involvement in the relation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part can be comprised of up to two, discontiguous strings</a:t>
            </a:r>
          </a:p>
          <a:p>
            <a:pPr lvl="2"/>
            <a:r>
              <a:rPr lang="en-US" dirty="0"/>
              <a:t>&lt;</a:t>
            </a:r>
            <a:r>
              <a:rPr lang="en-US" dirty="0" err="1"/>
              <a:t>Harkat-ul-Mujahideen</a:t>
            </a:r>
            <a:r>
              <a:rPr lang="en-US" dirty="0"/>
              <a:t> - </a:t>
            </a:r>
            <a:r>
              <a:rPr lang="en-US" dirty="0" err="1"/>
              <a:t>org:country_of_headquarters</a:t>
            </a:r>
            <a:r>
              <a:rPr lang="en-US" dirty="0"/>
              <a:t> - Pakistan&gt;</a:t>
            </a:r>
            <a:endParaRPr lang="en-US" i="1" dirty="0"/>
          </a:p>
          <a:p>
            <a:pPr lvl="3"/>
            <a:r>
              <a:rPr lang="en-US" dirty="0"/>
              <a:t>Predicate 1: the Islamabad headquarters of </a:t>
            </a:r>
            <a:r>
              <a:rPr lang="en-US" dirty="0" err="1"/>
              <a:t>Harkat-ul-Mujahideen</a:t>
            </a:r>
            <a:endParaRPr lang="en-US" i="1" dirty="0"/>
          </a:p>
          <a:p>
            <a:pPr lvl="3"/>
            <a:r>
              <a:rPr lang="en-US" dirty="0"/>
              <a:t>Predicate 2: Islamabad, the capital city of Pakistan</a:t>
            </a:r>
          </a:p>
          <a:p>
            <a:pPr lvl="1"/>
            <a:endParaRPr lang="en-US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14800" y="152396"/>
            <a:ext cx="358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dirty="0">
                <a:latin typeface="HelveticaNeueLT Std Blk"/>
              </a:rPr>
              <a:t>New in 2013: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886968" y="1444752"/>
            <a:ext cx="5271760" cy="1499859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91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7" y="1451378"/>
            <a:ext cx="5271761" cy="1493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291470" y="1460133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b="1" i="0" dirty="0" smtClean="0">
                <a:solidFill>
                  <a:srgbClr val="3333FF"/>
                </a:solidFill>
                <a:latin typeface="+mn-lt"/>
              </a:rPr>
              <a:t>Ronnie James Dio</a:t>
            </a:r>
          </a:p>
          <a:p>
            <a:pPr algn="l"/>
            <a:r>
              <a:rPr lang="en-US" sz="1200" i="0" dirty="0">
                <a:latin typeface="+mn-lt"/>
              </a:rPr>
              <a:t>-</a:t>
            </a:r>
            <a:r>
              <a:rPr lang="en-US" sz="1200" i="0" dirty="0" smtClean="0">
                <a:latin typeface="+mn-lt"/>
              </a:rPr>
              <a:t> </a:t>
            </a:r>
            <a:r>
              <a:rPr lang="en-US" sz="1200" dirty="0" smtClean="0">
                <a:latin typeface="+mn-lt"/>
              </a:rPr>
              <a:t>per:date_of_death:</a:t>
            </a:r>
            <a:endParaRPr lang="en-US" sz="1200" i="0" dirty="0">
              <a:latin typeface="+mn-lt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967740" y="2386584"/>
            <a:ext cx="4480560" cy="524642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987552" y="3054096"/>
            <a:ext cx="1242060" cy="310896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2" name="Rounded Rectangle 21"/>
          <p:cNvSpPr/>
          <p:nvPr/>
        </p:nvSpPr>
        <p:spPr bwMode="auto">
          <a:xfrm>
            <a:off x="987552" y="3749040"/>
            <a:ext cx="993648" cy="310896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987552" y="4151376"/>
            <a:ext cx="917448" cy="310896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2438400" y="2404872"/>
            <a:ext cx="1447800" cy="256032"/>
          </a:xfrm>
          <a:prstGeom prst="roundRect">
            <a:avLst/>
          </a:prstGeom>
          <a:noFill/>
          <a:ln w="2540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724400" y="2637691"/>
            <a:ext cx="676656" cy="256032"/>
          </a:xfrm>
          <a:prstGeom prst="roundRect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sym typeface="Gill Sans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99144" y="1909282"/>
            <a:ext cx="1252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0" dirty="0" smtClean="0">
                <a:solidFill>
                  <a:srgbClr val="00B050"/>
                </a:solidFill>
                <a:latin typeface="+mn-lt"/>
              </a:rPr>
              <a:t>Sunday</a:t>
            </a:r>
          </a:p>
          <a:p>
            <a:pPr algn="l"/>
            <a:r>
              <a:rPr lang="en-US" sz="1200" i="0" dirty="0" smtClean="0">
                <a:solidFill>
                  <a:schemeClr val="tx1"/>
                </a:solidFill>
                <a:latin typeface="+mn-lt"/>
              </a:rPr>
              <a:t>[2010-05-16]</a:t>
            </a:r>
            <a:endParaRPr lang="en-US" sz="1200" i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76997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nimBg="1"/>
      <p:bldP spid="13" grpId="0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198438"/>
            <a:ext cx="6400800" cy="792162"/>
          </a:xfrm>
        </p:spPr>
        <p:txBody>
          <a:bodyPr/>
          <a:lstStyle/>
          <a:p>
            <a:r>
              <a:rPr lang="en-US" sz="2600" dirty="0" smtClean="0"/>
              <a:t>2013 Discoveries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endParaRPr lang="en-US" sz="1600" dirty="0" smtClean="0"/>
          </a:p>
          <a:p>
            <a:r>
              <a:rPr lang="en-US" dirty="0" smtClean="0"/>
              <a:t>New justification scheme used in unexpected, creative ways</a:t>
            </a:r>
          </a:p>
          <a:p>
            <a:pPr lvl="1"/>
            <a:r>
              <a:rPr lang="en-US" sz="2100" dirty="0" smtClean="0"/>
              <a:t>Additional predicate strings used to disambiguate entities</a:t>
            </a:r>
          </a:p>
          <a:p>
            <a:pPr lvl="1"/>
            <a:endParaRPr lang="en-US" sz="900" dirty="0" smtClean="0"/>
          </a:p>
          <a:p>
            <a:pPr lvl="2"/>
            <a:r>
              <a:rPr lang="en-US" sz="1900" dirty="0" smtClean="0"/>
              <a:t>&lt;</a:t>
            </a:r>
            <a:r>
              <a:rPr lang="en-US" sz="1900" dirty="0" err="1" smtClean="0"/>
              <a:t>Vitaly</a:t>
            </a:r>
            <a:r>
              <a:rPr lang="en-US" sz="1900" dirty="0" smtClean="0"/>
              <a:t> </a:t>
            </a:r>
            <a:r>
              <a:rPr lang="en-US" sz="1900" dirty="0" err="1"/>
              <a:t>Ginzburg</a:t>
            </a:r>
            <a:r>
              <a:rPr lang="en-US" sz="1900" dirty="0"/>
              <a:t> - </a:t>
            </a:r>
            <a:r>
              <a:rPr lang="en-US" sz="1900" dirty="0" err="1"/>
              <a:t>per:cause_of_death</a:t>
            </a:r>
            <a:r>
              <a:rPr lang="en-US" sz="1900" dirty="0"/>
              <a:t> - cardiac arrest</a:t>
            </a:r>
            <a:r>
              <a:rPr lang="en-US" sz="1900" dirty="0" smtClean="0"/>
              <a:t>&gt;</a:t>
            </a:r>
          </a:p>
          <a:p>
            <a:pPr lvl="2"/>
            <a:r>
              <a:rPr lang="en-US" sz="1900" dirty="0"/>
              <a:t>Predicate 1: </a:t>
            </a:r>
            <a:r>
              <a:rPr lang="en-US" sz="1900" dirty="0" err="1"/>
              <a:t>Ginzburg</a:t>
            </a:r>
            <a:r>
              <a:rPr lang="en-US" sz="1900" dirty="0"/>
              <a:t> died late Sunday of cardiac </a:t>
            </a:r>
            <a:r>
              <a:rPr lang="en-US" sz="1900" dirty="0" smtClean="0"/>
              <a:t>arrest.</a:t>
            </a:r>
            <a:endParaRPr lang="en-US" sz="1900" dirty="0"/>
          </a:p>
          <a:p>
            <a:pPr lvl="2"/>
            <a:r>
              <a:rPr lang="en-US" sz="1900" b="1" dirty="0" smtClean="0"/>
              <a:t>Predicate 2: </a:t>
            </a:r>
            <a:r>
              <a:rPr lang="en-US" sz="1900" b="1" dirty="0" err="1"/>
              <a:t>Vitaly</a:t>
            </a:r>
            <a:r>
              <a:rPr lang="en-US" sz="1900" b="1" dirty="0"/>
              <a:t> </a:t>
            </a:r>
            <a:r>
              <a:rPr lang="en-US" sz="1900" b="1" dirty="0" err="1"/>
              <a:t>Ginzburg</a:t>
            </a:r>
            <a:r>
              <a:rPr lang="en-US" sz="1900" b="1" dirty="0"/>
              <a:t>, a Nobel Prize-winning Russian physicist and one of the fathers of the Soviet hydrogen </a:t>
            </a:r>
            <a:r>
              <a:rPr lang="en-US" sz="1900" b="1" dirty="0" smtClean="0"/>
              <a:t>bomb</a:t>
            </a:r>
            <a:endParaRPr lang="en-US" sz="1900" b="1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457200" y="6400800"/>
            <a:ext cx="609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 KBP Evaluation Workshop – NIST, November 18-19, 2013</a:t>
            </a:r>
          </a:p>
        </p:txBody>
      </p:sp>
    </p:spTree>
    <p:extLst>
      <p:ext uri="{BB962C8B-B14F-4D97-AF65-F5344CB8AC3E}">
        <p14:creationId xmlns:p14="http://schemas.microsoft.com/office/powerpoint/2010/main" val="18119726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veticaNeueLT Std Bl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sym typeface="Gill Sans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20330</TotalTime>
  <Pages>0</Pages>
  <Words>662</Words>
  <Characters>0</Characters>
  <Application>Microsoft Office PowerPoint</Application>
  <PresentationFormat>On-screen Show (4:3)</PresentationFormat>
  <Lines>0</Lines>
  <Paragraphs>173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Custom Design</vt:lpstr>
      <vt:lpstr>PowerPoint Presentation</vt:lpstr>
      <vt:lpstr>2013 Source Corpus</vt:lpstr>
      <vt:lpstr>PowerPoint Presentation</vt:lpstr>
      <vt:lpstr>PowerPoint Presentation</vt:lpstr>
      <vt:lpstr>Annotation</vt:lpstr>
      <vt:lpstr>Annotation</vt:lpstr>
      <vt:lpstr>Assessment</vt:lpstr>
      <vt:lpstr>Justification</vt:lpstr>
      <vt:lpstr>2013 Discoveries</vt:lpstr>
      <vt:lpstr>68%? What happened?</vt:lpstr>
      <vt:lpstr>2014 Goals</vt:lpstr>
      <vt:lpstr>Delivered 2013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LDC</dc:creator>
  <cp:lastModifiedBy>Joe Ellis</cp:lastModifiedBy>
  <cp:revision>932</cp:revision>
  <dcterms:modified xsi:type="dcterms:W3CDTF">2013-11-18T04:19:06Z</dcterms:modified>
</cp:coreProperties>
</file>