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2"/>
  </p:notesMasterIdLst>
  <p:handoutMasterIdLst>
    <p:handoutMasterId r:id="rId13"/>
  </p:handoutMasterIdLst>
  <p:sldIdLst>
    <p:sldId id="365" r:id="rId2"/>
    <p:sldId id="376" r:id="rId3"/>
    <p:sldId id="363" r:id="rId4"/>
    <p:sldId id="373" r:id="rId5"/>
    <p:sldId id="364" r:id="rId6"/>
    <p:sldId id="379" r:id="rId7"/>
    <p:sldId id="361" r:id="rId8"/>
    <p:sldId id="362" r:id="rId9"/>
    <p:sldId id="375" r:id="rId10"/>
    <p:sldId id="374" r:id="rId11"/>
  </p:sldIdLst>
  <p:sldSz cx="9144000" cy="6858000" type="screen4x3"/>
  <p:notesSz cx="68580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5pPr>
    <a:lvl6pPr marL="2286000" algn="l" defTabSz="457200" rtl="0" eaLnBrk="1" latinLnBrk="0" hangingPunct="1"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6pPr>
    <a:lvl7pPr marL="2743200" algn="l" defTabSz="457200" rtl="0" eaLnBrk="1" latinLnBrk="0" hangingPunct="1"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7pPr>
    <a:lvl8pPr marL="3200400" algn="l" defTabSz="457200" rtl="0" eaLnBrk="1" latinLnBrk="0" hangingPunct="1"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8pPr>
    <a:lvl9pPr marL="3657600" algn="l" defTabSz="457200" rtl="0" eaLnBrk="1" latinLnBrk="0" hangingPunct="1"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9999"/>
    <a:srgbClr val="F3F9FA"/>
    <a:srgbClr val="E7F3F4"/>
    <a:srgbClr val="3333FF"/>
    <a:srgbClr val="FF0000"/>
    <a:srgbClr val="EBE595"/>
    <a:srgbClr val="E3DA67"/>
    <a:srgbClr val="43C0FF"/>
    <a:srgbClr val="003F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1296" autoAdjust="0"/>
  </p:normalViewPr>
  <p:slideViewPr>
    <p:cSldViewPr>
      <p:cViewPr varScale="1">
        <p:scale>
          <a:sx n="84" d="100"/>
          <a:sy n="84" d="100"/>
        </p:scale>
        <p:origin x="-11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i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i="0"/>
            </a:lvl1pPr>
          </a:lstStyle>
          <a:p>
            <a:fld id="{459BD47B-D501-C64F-819D-C2D4E6DF1985}" type="datetimeFigureOut">
              <a:rPr lang="en-US"/>
              <a:pPr/>
              <a:t>11/17/2013</a:t>
            </a:fld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i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i="0"/>
            </a:lvl1pPr>
          </a:lstStyle>
          <a:p>
            <a:fld id="{F997C25C-9F2C-0542-8EB9-80DD80BF1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89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</a:defRPr>
            </a:lvl1pPr>
          </a:lstStyle>
          <a:p>
            <a:fld id="{880DC779-C557-3141-BECF-B100FB93F9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307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80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69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33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33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DC Home-0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543800" cy="685800"/>
          </a:xfrm>
        </p:spPr>
        <p:txBody>
          <a:bodyPr/>
          <a:lstStyle>
            <a:lvl1pPr algn="l">
              <a:defRPr sz="280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286000"/>
            <a:ext cx="7543800" cy="2743200"/>
          </a:xfrm>
        </p:spPr>
        <p:txBody>
          <a:bodyPr lIns="0" tIns="0" rIns="0" bIns="0"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990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63A563B-B8EC-5A4C-917A-69BAB43D8B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3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226CCEF-6E91-FA41-A58E-B32346FFA0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71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lvl="0"/>
            <a:endParaRPr lang="en-US" noProof="0">
              <a:sym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90A1D1E-5960-C943-89B2-F4C4E30391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86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98438"/>
            <a:ext cx="4114800" cy="7921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TAC KBP Evaluation Workshop – NIST, November 15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34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1CCDE64-DBEA-8A48-83C1-7415C98C13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C648A10-5A0E-DA4C-B04D-111BDE7213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52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BEE454C-B48B-444C-AF87-68DE62E548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5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3F5A14C-88B1-0549-8FB3-2AE65B5020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27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271F8E8-D4B3-7848-AFB4-18D59F556D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89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6ACFAC0-8243-2B4E-99AD-B04DFE9619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5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B417E29-57CD-FB46-9541-A2BCAD51A8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77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LDC PPT txt2-0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438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Black" charset="0"/>
              </a:rPr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Arial" charset="0"/>
              </a:rPr>
              <a:t>Second level</a:t>
            </a:r>
          </a:p>
          <a:p>
            <a:pPr lvl="2"/>
            <a:r>
              <a:rPr lang="en-US">
                <a:sym typeface="Arial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dirty="0" smtClean="0"/>
              <a:t>TAC KBP Evaluation Workshop – NIST, November 15 2011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ＭＳ Ｐゴシック" charset="0"/>
          <a:cs typeface="+mj-cs"/>
          <a:sym typeface="Arial Black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NeueLT Std Blk" pitchFamily="34" charset="0"/>
          <a:ea typeface="ＭＳ Ｐゴシック" charset="0"/>
          <a:sym typeface="Arial Black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NeueLT Std Blk" pitchFamily="34" charset="0"/>
          <a:ea typeface="ＭＳ Ｐゴシック" charset="0"/>
          <a:sym typeface="Arial Black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NeueLT Std Blk" pitchFamily="34" charset="0"/>
          <a:ea typeface="ＭＳ Ｐゴシック" charset="0"/>
          <a:sym typeface="Arial Black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NeueLT Std Blk" pitchFamily="34" charset="0"/>
          <a:ea typeface="ＭＳ Ｐゴシック" charset="0"/>
          <a:sym typeface="Arial Black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HelveticaNeueLT Std Blk" pitchFamily="34" charset="0"/>
          <a:sym typeface="Arial Black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HelveticaNeueLT Std Blk" pitchFamily="34" charset="0"/>
          <a:sym typeface="Arial Black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HelveticaNeueLT Std Blk" pitchFamily="34" charset="0"/>
          <a:sym typeface="Arial Black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HelveticaNeueLT Std Blk" pitchFamily="34" charset="0"/>
          <a:sym typeface="Arial Black" pitchFamily="34" charset="0"/>
        </a:defRPr>
      </a:lvl9pPr>
    </p:titleStyle>
    <p:bodyStyle>
      <a:lvl1pPr marL="285750" indent="-285750" algn="l" rtl="0" eaLnBrk="0" fontAlgn="base" hangingPunct="0">
        <a:spcBef>
          <a:spcPts val="800"/>
        </a:spcBef>
        <a:spcAft>
          <a:spcPct val="0"/>
        </a:spcAft>
        <a:buClr>
          <a:srgbClr val="FF0000"/>
        </a:buClr>
        <a:buSzPct val="60000"/>
        <a:buFont typeface="Wingdings" charset="0"/>
        <a:buChar char="u"/>
        <a:tabLst>
          <a:tab pos="1657350" algn="l"/>
        </a:tabLst>
        <a:defRPr sz="2300">
          <a:solidFill>
            <a:schemeClr val="tx1"/>
          </a:solidFill>
          <a:latin typeface="+mn-lt"/>
          <a:ea typeface="ＭＳ Ｐゴシック" charset="0"/>
          <a:cs typeface="+mn-cs"/>
          <a:sym typeface="Arial" charset="0"/>
        </a:defRPr>
      </a:lvl1pPr>
      <a:lvl2pPr marL="504825" indent="-217488" algn="l" rtl="0" eaLnBrk="0" fontAlgn="base" hangingPunct="0">
        <a:spcBef>
          <a:spcPts val="700"/>
        </a:spcBef>
        <a:spcAft>
          <a:spcPct val="0"/>
        </a:spcAft>
        <a:buClr>
          <a:srgbClr val="FF0000"/>
        </a:buClr>
        <a:buSzPct val="65000"/>
        <a:buFont typeface="Wingdings" charset="0"/>
        <a:buChar char="l"/>
        <a:tabLst>
          <a:tab pos="1657350" algn="l"/>
        </a:tabLst>
        <a:defRPr sz="2000">
          <a:solidFill>
            <a:schemeClr val="tx1"/>
          </a:solidFill>
          <a:latin typeface="+mn-lt"/>
          <a:ea typeface="ＭＳ Ｐゴシック" charset="0"/>
          <a:sym typeface="Arial" charset="0"/>
        </a:defRPr>
      </a:lvl2pPr>
      <a:lvl3pPr marL="685800" indent="-1714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50000"/>
        <a:buFont typeface="Wingdings" charset="0"/>
        <a:buChar char="n"/>
        <a:tabLst>
          <a:tab pos="1657350" algn="l"/>
        </a:tabLst>
        <a:defRPr>
          <a:solidFill>
            <a:schemeClr val="tx1"/>
          </a:solidFill>
          <a:latin typeface="+mn-lt"/>
          <a:ea typeface="ＭＳ Ｐゴシック" charset="0"/>
          <a:sym typeface="Arial" charset="0"/>
        </a:defRPr>
      </a:lvl3pPr>
      <a:lvl4pPr marL="846138" indent="-152400" algn="l" rtl="0" eaLnBrk="0" fontAlgn="base" hangingPunct="0">
        <a:spcBef>
          <a:spcPts val="5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600">
          <a:solidFill>
            <a:schemeClr val="tx1"/>
          </a:solidFill>
          <a:latin typeface="+mn-lt"/>
          <a:ea typeface="ＭＳ Ｐゴシック" charset="0"/>
          <a:sym typeface="Arial" charset="0"/>
        </a:defRPr>
      </a:lvl4pPr>
      <a:lvl5pPr marL="1000125" indent="-152400" algn="l" rtl="0" eaLnBrk="0" fontAlgn="base" hangingPunct="0">
        <a:spcBef>
          <a:spcPts val="4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400">
          <a:solidFill>
            <a:schemeClr val="tx1"/>
          </a:solidFill>
          <a:latin typeface="+mn-lt"/>
          <a:ea typeface="ＭＳ Ｐゴシック" charset="0"/>
          <a:sym typeface="Arial" charset="0"/>
        </a:defRPr>
      </a:lvl5pPr>
      <a:lvl6pPr marL="1457325" indent="-152400" algn="l" rtl="0" fontAlgn="base">
        <a:spcBef>
          <a:spcPts val="4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400">
          <a:solidFill>
            <a:schemeClr val="tx1"/>
          </a:solidFill>
          <a:latin typeface="+mn-lt"/>
          <a:sym typeface="Arial" charset="0"/>
        </a:defRPr>
      </a:lvl6pPr>
      <a:lvl7pPr marL="1914525" indent="-152400" algn="l" rtl="0" fontAlgn="base">
        <a:spcBef>
          <a:spcPts val="4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400">
          <a:solidFill>
            <a:schemeClr val="tx1"/>
          </a:solidFill>
          <a:latin typeface="+mn-lt"/>
          <a:sym typeface="Arial" charset="0"/>
        </a:defRPr>
      </a:lvl7pPr>
      <a:lvl8pPr marL="2371725" indent="-152400" algn="l" rtl="0" fontAlgn="base">
        <a:spcBef>
          <a:spcPts val="4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400">
          <a:solidFill>
            <a:schemeClr val="tx1"/>
          </a:solidFill>
          <a:latin typeface="+mn-lt"/>
          <a:sym typeface="Arial" charset="0"/>
        </a:defRPr>
      </a:lvl8pPr>
      <a:lvl9pPr marL="2828925" indent="-152400" algn="l" rtl="0" fontAlgn="base">
        <a:spcBef>
          <a:spcPts val="4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400">
          <a:solidFill>
            <a:schemeClr val="tx1"/>
          </a:solidFill>
          <a:latin typeface="+mn-lt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762000" y="1295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sz="3200" b="1" i="0" dirty="0">
                <a:solidFill>
                  <a:schemeClr val="tx1"/>
                </a:solidFill>
                <a:latin typeface="Arial"/>
                <a:cs typeface="Arial"/>
              </a:rPr>
              <a:t>Linguistic Resources </a:t>
            </a:r>
            <a:r>
              <a:rPr lang="en-US" sz="3200" b="1" i="0" dirty="0" smtClean="0">
                <a:solidFill>
                  <a:schemeClr val="tx1"/>
                </a:solidFill>
                <a:latin typeface="Arial"/>
                <a:cs typeface="Arial"/>
              </a:rPr>
              <a:t>for the </a:t>
            </a:r>
          </a:p>
          <a:p>
            <a:r>
              <a:rPr lang="en-US" sz="3200" b="1" i="0" dirty="0" smtClean="0">
                <a:solidFill>
                  <a:schemeClr val="tx1"/>
                </a:solidFill>
                <a:latin typeface="Arial"/>
                <a:cs typeface="Arial"/>
              </a:rPr>
              <a:t>2013 TAC KBP Sentiment SF Evaluation</a:t>
            </a:r>
          </a:p>
          <a:p>
            <a:endParaRPr lang="en-US" sz="3600" b="1" i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990600" y="2362200"/>
            <a:ext cx="7543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>
              <a:spcBef>
                <a:spcPts val="800"/>
              </a:spcBef>
              <a:buClr>
                <a:srgbClr val="FF0000"/>
              </a:buClr>
              <a:buSzPct val="60000"/>
              <a:buFont typeface="Wingdings" charset="0"/>
              <a:buNone/>
              <a:tabLst>
                <a:tab pos="1657350" algn="l"/>
              </a:tabLst>
            </a:pPr>
            <a:endParaRPr lang="en-US" sz="3600" i="0">
              <a:solidFill>
                <a:schemeClr val="tx1"/>
              </a:solidFill>
              <a:latin typeface="Arial"/>
              <a:cs typeface="Arial"/>
            </a:endParaRPr>
          </a:p>
          <a:p>
            <a:pPr eaLnBrk="0" hangingPunct="0">
              <a:spcBef>
                <a:spcPts val="800"/>
              </a:spcBef>
              <a:buClr>
                <a:srgbClr val="FF0000"/>
              </a:buClr>
              <a:buSzPct val="60000"/>
              <a:buFont typeface="Wingdings" charset="0"/>
              <a:buNone/>
              <a:tabLst>
                <a:tab pos="1657350" algn="l"/>
              </a:tabLst>
            </a:pPr>
            <a:r>
              <a:rPr lang="en-US" sz="3600" i="0"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838200" y="3733800"/>
            <a:ext cx="7543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>
              <a:spcBef>
                <a:spcPts val="800"/>
              </a:spcBef>
              <a:buClr>
                <a:srgbClr val="FF0000"/>
              </a:buClr>
              <a:buSzPct val="60000"/>
              <a:buFont typeface="Wingdings" charset="0"/>
              <a:buNone/>
              <a:tabLst>
                <a:tab pos="1657350" algn="l"/>
              </a:tabLst>
            </a:pPr>
            <a:r>
              <a:rPr lang="en-US" sz="3600" i="0"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762000" y="2819400"/>
            <a:ext cx="8077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sz="2400" i="0" dirty="0">
                <a:solidFill>
                  <a:schemeClr val="tx1"/>
                </a:solidFill>
                <a:latin typeface="Arial"/>
                <a:cs typeface="Arial"/>
              </a:rPr>
              <a:t>Joe Ellis (presenter</a:t>
            </a:r>
            <a:r>
              <a:rPr lang="en-US" sz="2400" i="0" dirty="0" smtClean="0">
                <a:solidFill>
                  <a:schemeClr val="tx1"/>
                </a:solidFill>
                <a:latin typeface="Arial"/>
                <a:cs typeface="Arial"/>
              </a:rPr>
              <a:t>), </a:t>
            </a:r>
          </a:p>
          <a:p>
            <a:r>
              <a:rPr lang="en-US" sz="2400" i="0" dirty="0" smtClean="0">
                <a:solidFill>
                  <a:schemeClr val="tx1"/>
                </a:solidFill>
                <a:latin typeface="Arial"/>
                <a:cs typeface="Arial"/>
              </a:rPr>
              <a:t>Jeremy Getman, </a:t>
            </a:r>
            <a:r>
              <a:rPr lang="en-US" sz="2400" i="0" dirty="0">
                <a:solidFill>
                  <a:schemeClr val="tx1"/>
                </a:solidFill>
                <a:latin typeface="Arial"/>
                <a:cs typeface="Arial"/>
              </a:rPr>
              <a:t>Jonathan </a:t>
            </a:r>
            <a:r>
              <a:rPr lang="en-US" sz="2400" i="0" dirty="0" smtClean="0">
                <a:solidFill>
                  <a:schemeClr val="tx1"/>
                </a:solidFill>
                <a:latin typeface="Arial"/>
                <a:cs typeface="Arial"/>
              </a:rPr>
              <a:t>Wright, </a:t>
            </a:r>
            <a:r>
              <a:rPr lang="en-US" sz="2400" i="0" dirty="0">
                <a:solidFill>
                  <a:schemeClr val="tx1"/>
                </a:solidFill>
                <a:latin typeface="Arial"/>
                <a:cs typeface="Arial"/>
              </a:rPr>
              <a:t>Stephanie </a:t>
            </a:r>
            <a:r>
              <a:rPr lang="en-US" sz="2400" i="0" dirty="0" err="1" smtClean="0">
                <a:solidFill>
                  <a:schemeClr val="tx1"/>
                </a:solidFill>
                <a:latin typeface="Arial"/>
                <a:cs typeface="Arial"/>
              </a:rPr>
              <a:t>Strassel</a:t>
            </a:r>
            <a:endParaRPr lang="en-US" sz="2400" i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1447800" y="3733800"/>
            <a:ext cx="5867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Linguistic Data Consortium</a:t>
            </a:r>
          </a:p>
          <a:p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University of Pennsylvania, USA</a:t>
            </a:r>
          </a:p>
        </p:txBody>
      </p:sp>
    </p:spTree>
    <p:extLst>
      <p:ext uri="{BB962C8B-B14F-4D97-AF65-F5344CB8AC3E}">
        <p14:creationId xmlns:p14="http://schemas.microsoft.com/office/powerpoint/2010/main" val="20916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98438"/>
            <a:ext cx="6400800" cy="792162"/>
          </a:xfrm>
        </p:spPr>
        <p:txBody>
          <a:bodyPr/>
          <a:lstStyle/>
          <a:p>
            <a:r>
              <a:rPr lang="en-US" sz="2600" dirty="0" smtClean="0"/>
              <a:t>Delivered 2013 Resources</a:t>
            </a:r>
            <a:endParaRPr lang="en-US" sz="2600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57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9753130"/>
              </p:ext>
            </p:extLst>
          </p:nvPr>
        </p:nvGraphicFramePr>
        <p:xfrm>
          <a:off x="533400" y="1447800"/>
          <a:ext cx="8077200" cy="3508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5200"/>
                <a:gridCol w="990600"/>
                <a:gridCol w="1371600"/>
                <a:gridCol w="990600"/>
                <a:gridCol w="1219200"/>
              </a:tblGrid>
              <a:tr h="688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Corpus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Type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LDC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Catalog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Language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Size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896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TAC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2013 KBP English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Sentiment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Slot Filling Training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Queries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and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Annotations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Training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LDC2013E78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English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Queries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25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TAC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2013 KBP English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Sentiment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Slot Filling Evaluation Queries and Annotations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Evaluation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LDC2013E89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English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Queries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90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TAC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2013 KBP English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Sentiment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Slot Filling Evaluation Assessment Results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Evaluation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LDC2013E100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English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5,160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Assessments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89147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 Source Corpus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3409549"/>
              </p:ext>
            </p:extLst>
          </p:nvPr>
        </p:nvGraphicFramePr>
        <p:xfrm>
          <a:off x="762000" y="1676400"/>
          <a:ext cx="7543800" cy="42671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80237"/>
                <a:gridCol w="2734713"/>
                <a:gridCol w="2228850"/>
              </a:tblGrid>
              <a:tr h="500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Language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Genre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Documents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36352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English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Newswire</a:t>
                      </a: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1,000,257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</a:tr>
              <a:tr h="505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Web Text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999,999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</a:tr>
              <a:tr h="5555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Discussion Forums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99,063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</a:tr>
              <a:tr h="533611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noFill/>
                  </a:tcPr>
                </a:tc>
              </a:tr>
              <a:tr h="5008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noFill/>
                  </a:tcPr>
                </a:tc>
              </a:tr>
              <a:tr h="5616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noFill/>
                  </a:tcPr>
                </a:tc>
              </a:tr>
              <a:tr h="5724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TAC KBP Evaluation Workshop – NIST, November 18-19,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7896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/>
        </p:nvSpPr>
        <p:spPr bwMode="auto">
          <a:xfrm>
            <a:off x="2590800" y="198438"/>
            <a:ext cx="6400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ＭＳ Ｐゴシック" charset="0"/>
                <a:cs typeface="+mj-cs"/>
                <a:sym typeface="Arial Black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NeueLT Std Blk" pitchFamily="34" charset="0"/>
                <a:ea typeface="ＭＳ Ｐゴシック" charset="0"/>
                <a:sym typeface="Arial Black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NeueLT Std Blk" pitchFamily="34" charset="0"/>
                <a:ea typeface="ＭＳ Ｐゴシック" charset="0"/>
                <a:sym typeface="Arial Black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NeueLT Std Blk" pitchFamily="34" charset="0"/>
                <a:ea typeface="ＭＳ Ｐゴシック" charset="0"/>
                <a:sym typeface="Arial Black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NeueLT Std Blk" pitchFamily="34" charset="0"/>
                <a:ea typeface="ＭＳ Ｐゴシック" charset="0"/>
                <a:sym typeface="Arial Black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NeueLT Std Blk" pitchFamily="34" charset="0"/>
                <a:sym typeface="Arial Black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NeueLT Std Blk" pitchFamily="34" charset="0"/>
                <a:sym typeface="Arial Black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NeueLT Std Blk" pitchFamily="34" charset="0"/>
                <a:sym typeface="Arial Black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NeueLT Std Blk" pitchFamily="34" charset="0"/>
                <a:sym typeface="Arial Black" pitchFamily="34" charset="0"/>
              </a:defRPr>
            </a:lvl9pPr>
          </a:lstStyle>
          <a:p>
            <a:r>
              <a:rPr lang="en-US" sz="2600" i="0" dirty="0" smtClean="0"/>
              <a:t>Query Selection</a:t>
            </a:r>
            <a:endParaRPr lang="en-US" sz="26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05799" cy="5257800"/>
          </a:xfrm>
        </p:spPr>
        <p:txBody>
          <a:bodyPr/>
          <a:lstStyle/>
          <a:p>
            <a:r>
              <a:rPr lang="en-US" sz="2400" dirty="0" smtClean="0"/>
              <a:t>1 - Select queries and reference docs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r>
              <a:rPr lang="en-US" dirty="0"/>
              <a:t>Four slots used in </a:t>
            </a:r>
            <a:r>
              <a:rPr lang="en-US" dirty="0" smtClean="0"/>
              <a:t>Sentiment Slot </a:t>
            </a:r>
            <a:r>
              <a:rPr lang="en-US" dirty="0"/>
              <a:t>Filling</a:t>
            </a:r>
          </a:p>
          <a:p>
            <a:pPr lvl="2"/>
            <a:r>
              <a:rPr lang="en-US" dirty="0"/>
              <a:t>positive-towards, </a:t>
            </a:r>
            <a:r>
              <a:rPr lang="en-US" dirty="0" smtClean="0"/>
              <a:t>positive-from</a:t>
            </a:r>
          </a:p>
          <a:p>
            <a:pPr lvl="2"/>
            <a:r>
              <a:rPr lang="en-US" dirty="0" smtClean="0"/>
              <a:t>negative-towards</a:t>
            </a:r>
            <a:r>
              <a:rPr lang="en-US" dirty="0"/>
              <a:t>, </a:t>
            </a:r>
            <a:r>
              <a:rPr lang="en-US" dirty="0" smtClean="0"/>
              <a:t>negative-from</a:t>
            </a:r>
            <a:endParaRPr lang="en-US" sz="1800" dirty="0"/>
          </a:p>
          <a:p>
            <a:pPr lvl="1"/>
            <a:r>
              <a:rPr lang="en-US" dirty="0" smtClean="0"/>
              <a:t>Sentiment Slot Filling queries comprised of</a:t>
            </a:r>
          </a:p>
          <a:p>
            <a:pPr lvl="2"/>
            <a:r>
              <a:rPr lang="en-US" dirty="0" smtClean="0"/>
              <a:t>Entity – Slot</a:t>
            </a:r>
          </a:p>
          <a:p>
            <a:pPr lvl="1"/>
            <a:r>
              <a:rPr lang="en-US" dirty="0" smtClean="0"/>
              <a:t>Rich queries</a:t>
            </a:r>
            <a:r>
              <a:rPr lang="en-US" dirty="0"/>
              <a:t> (</a:t>
            </a:r>
            <a:r>
              <a:rPr lang="en-US" dirty="0" smtClean="0"/>
              <a:t>at least 2-3 instances of sentiment in source corpora)</a:t>
            </a:r>
          </a:p>
          <a:p>
            <a:pPr lvl="1"/>
            <a:r>
              <a:rPr lang="en-US" dirty="0" smtClean="0"/>
              <a:t>Sentiment </a:t>
            </a:r>
            <a:r>
              <a:rPr lang="en-US" dirty="0"/>
              <a:t>defined </a:t>
            </a:r>
            <a:r>
              <a:rPr lang="en-US" dirty="0" smtClean="0"/>
              <a:t>as </a:t>
            </a:r>
            <a:r>
              <a:rPr lang="en-US" dirty="0"/>
              <a:t>a positive or negative emotion, evaluation, or judgment</a:t>
            </a:r>
            <a:r>
              <a:rPr lang="en-US" dirty="0" smtClean="0"/>
              <a:t>.</a:t>
            </a:r>
          </a:p>
          <a:p>
            <a:r>
              <a:rPr lang="en-US" sz="2400" dirty="0" smtClean="0"/>
              <a:t>2 - Link namestrings to KB or mark as NIL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081634"/>
            <a:ext cx="2231136" cy="28762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28" y="1453896"/>
            <a:ext cx="5266944" cy="129091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 bwMode="auto">
          <a:xfrm>
            <a:off x="1097280" y="4379976"/>
            <a:ext cx="685800" cy="265176"/>
          </a:xfrm>
          <a:prstGeom prst="round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1905000" y="4379976"/>
            <a:ext cx="548640" cy="265176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2176272" y="2221992"/>
            <a:ext cx="1413013" cy="228600"/>
          </a:xfrm>
          <a:prstGeom prst="round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2990088" y="3630168"/>
            <a:ext cx="1472184" cy="283464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822960" y="2221992"/>
            <a:ext cx="1335024" cy="228600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2959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21" grpId="0" animBg="1"/>
      <p:bldP spid="24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/>
        </p:nvSpPr>
        <p:spPr bwMode="auto">
          <a:xfrm>
            <a:off x="2590800" y="198438"/>
            <a:ext cx="6400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ＭＳ Ｐゴシック" charset="0"/>
                <a:cs typeface="+mj-cs"/>
                <a:sym typeface="Arial Black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NeueLT Std Blk" pitchFamily="34" charset="0"/>
                <a:ea typeface="ＭＳ Ｐゴシック" charset="0"/>
                <a:sym typeface="Arial Black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NeueLT Std Blk" pitchFamily="34" charset="0"/>
                <a:ea typeface="ＭＳ Ｐゴシック" charset="0"/>
                <a:sym typeface="Arial Black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NeueLT Std Blk" pitchFamily="34" charset="0"/>
                <a:ea typeface="ＭＳ Ｐゴシック" charset="0"/>
                <a:sym typeface="Arial Black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HelveticaNeueLT Std Blk" pitchFamily="34" charset="0"/>
                <a:ea typeface="ＭＳ Ｐゴシック" charset="0"/>
                <a:sym typeface="Arial Black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NeueLT Std Blk" pitchFamily="34" charset="0"/>
                <a:sym typeface="Arial Black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NeueLT Std Blk" pitchFamily="34" charset="0"/>
                <a:sym typeface="Arial Black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NeueLT Std Blk" pitchFamily="34" charset="0"/>
                <a:sym typeface="Arial Black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NeueLT Std Blk" pitchFamily="34" charset="0"/>
                <a:sym typeface="Arial Black" pitchFamily="34" charset="0"/>
              </a:defRPr>
            </a:lvl9pPr>
          </a:lstStyle>
          <a:p>
            <a:r>
              <a:rPr lang="en-US" sz="2600" i="0" dirty="0" smtClean="0"/>
              <a:t>Query Selection</a:t>
            </a:r>
            <a:endParaRPr lang="en-US" sz="26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05799" cy="5257800"/>
          </a:xfrm>
        </p:spPr>
        <p:txBody>
          <a:bodyPr/>
          <a:lstStyle/>
          <a:p>
            <a:r>
              <a:rPr lang="en-US" sz="2400" dirty="0" smtClean="0"/>
              <a:t>1 - Select queries and reference docs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r>
              <a:rPr lang="en-US" dirty="0"/>
              <a:t>Four slots used in </a:t>
            </a:r>
            <a:r>
              <a:rPr lang="en-US" dirty="0" smtClean="0"/>
              <a:t>Sentiment Slot </a:t>
            </a:r>
            <a:r>
              <a:rPr lang="en-US" dirty="0"/>
              <a:t>Filling</a:t>
            </a:r>
          </a:p>
          <a:p>
            <a:pPr lvl="2"/>
            <a:r>
              <a:rPr lang="en-US" dirty="0"/>
              <a:t>positive-towards, </a:t>
            </a:r>
            <a:r>
              <a:rPr lang="en-US" dirty="0" smtClean="0"/>
              <a:t>positive-from</a:t>
            </a:r>
          </a:p>
          <a:p>
            <a:pPr lvl="2"/>
            <a:r>
              <a:rPr lang="en-US" dirty="0" smtClean="0"/>
              <a:t>negative-towards</a:t>
            </a:r>
            <a:r>
              <a:rPr lang="en-US" dirty="0"/>
              <a:t>, </a:t>
            </a:r>
            <a:r>
              <a:rPr lang="en-US" dirty="0" smtClean="0"/>
              <a:t>negative-from</a:t>
            </a:r>
            <a:endParaRPr lang="en-US" sz="1800" dirty="0"/>
          </a:p>
          <a:p>
            <a:pPr lvl="1"/>
            <a:r>
              <a:rPr lang="en-US" dirty="0" smtClean="0"/>
              <a:t>Sentiment Slot Filling queries comprised of</a:t>
            </a:r>
          </a:p>
          <a:p>
            <a:pPr lvl="2"/>
            <a:r>
              <a:rPr lang="en-US" dirty="0" smtClean="0"/>
              <a:t>Entity – Slot</a:t>
            </a:r>
          </a:p>
          <a:p>
            <a:pPr lvl="1"/>
            <a:r>
              <a:rPr lang="en-US" dirty="0" smtClean="0"/>
              <a:t>Rich queries</a:t>
            </a:r>
            <a:r>
              <a:rPr lang="en-US" dirty="0"/>
              <a:t> (</a:t>
            </a:r>
            <a:r>
              <a:rPr lang="en-US" dirty="0" smtClean="0"/>
              <a:t>at least 2-3 instances of sentiment in source corpora)</a:t>
            </a:r>
          </a:p>
          <a:p>
            <a:pPr lvl="1"/>
            <a:r>
              <a:rPr lang="en-US" dirty="0"/>
              <a:t>Sentiment </a:t>
            </a:r>
            <a:r>
              <a:rPr lang="en-US" dirty="0" smtClean="0"/>
              <a:t>defined as </a:t>
            </a:r>
            <a:r>
              <a:rPr lang="en-US" dirty="0"/>
              <a:t>a positive or negative emotion, evaluation, or judgment</a:t>
            </a:r>
            <a:r>
              <a:rPr lang="en-US" dirty="0" smtClean="0"/>
              <a:t>.</a:t>
            </a:r>
          </a:p>
          <a:p>
            <a:r>
              <a:rPr lang="en-US" sz="2400" dirty="0" smtClean="0"/>
              <a:t>2 - Link namestrings to KB or mark as NIL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081634"/>
            <a:ext cx="2231136" cy="28762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28" y="1453896"/>
            <a:ext cx="5266944" cy="129091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 bwMode="auto">
          <a:xfrm>
            <a:off x="1097280" y="4379976"/>
            <a:ext cx="685800" cy="265176"/>
          </a:xfrm>
          <a:prstGeom prst="round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1905000" y="4379976"/>
            <a:ext cx="548640" cy="265176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2176272" y="2221992"/>
            <a:ext cx="1413013" cy="228600"/>
          </a:xfrm>
          <a:prstGeom prst="round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822960" y="2221992"/>
            <a:ext cx="1335024" cy="228600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6809861" y="1115568"/>
            <a:ext cx="1413013" cy="228600"/>
          </a:xfrm>
          <a:prstGeom prst="round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990088" y="3630168"/>
            <a:ext cx="1472184" cy="283464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14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98438"/>
            <a:ext cx="6400800" cy="792162"/>
          </a:xfrm>
        </p:spPr>
        <p:txBody>
          <a:bodyPr/>
          <a:lstStyle/>
          <a:p>
            <a:r>
              <a:rPr lang="en-US" sz="2600" dirty="0" smtClean="0"/>
              <a:t>Annotation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3000"/>
          </a:xfrm>
        </p:spPr>
        <p:txBody>
          <a:bodyPr/>
          <a:lstStyle/>
          <a:p>
            <a:r>
              <a:rPr lang="en-US" dirty="0"/>
              <a:t>For each query annotator spends up to 2 hours searching corpus for instances of sentiment of the correct directionality and </a:t>
            </a:r>
            <a:r>
              <a:rPr lang="en-US" dirty="0" smtClean="0"/>
              <a:t>polarity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68223" y="2231136"/>
            <a:ext cx="21312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i="0" dirty="0" smtClean="0">
                <a:latin typeface="+mn-lt"/>
              </a:rPr>
              <a:t>Ronnie James Dio</a:t>
            </a:r>
          </a:p>
          <a:p>
            <a:pPr algn="l"/>
            <a:r>
              <a:rPr lang="en-US" sz="1200" dirty="0" smtClean="0">
                <a:latin typeface="+mn-lt"/>
              </a:rPr>
              <a:t>neg-from:</a:t>
            </a:r>
            <a:endParaRPr lang="en-US" sz="1200" i="0" dirty="0" smtClean="0">
              <a:latin typeface="+mn-lt"/>
            </a:endParaRPr>
          </a:p>
          <a:p>
            <a:pPr algn="l"/>
            <a:endParaRPr lang="en-US" sz="1200" i="0" dirty="0" smtClean="0">
              <a:solidFill>
                <a:srgbClr val="0070C0"/>
              </a:solidFill>
              <a:latin typeface="+mn-lt"/>
            </a:endParaRPr>
          </a:p>
          <a:p>
            <a:pPr algn="l"/>
            <a:r>
              <a:rPr lang="en-US" sz="1200" i="0" dirty="0" smtClean="0">
                <a:solidFill>
                  <a:srgbClr val="0070C0"/>
                </a:solidFill>
              </a:rPr>
              <a:t>InfraBlue</a:t>
            </a:r>
            <a:endParaRPr lang="en-US" sz="1200" i="0" dirty="0">
              <a:solidFill>
                <a:srgbClr val="0070C0"/>
              </a:solidFill>
              <a:latin typeface="+mn-lt"/>
            </a:endParaRPr>
          </a:p>
          <a:p>
            <a:pPr algn="l"/>
            <a:r>
              <a:rPr lang="en-US" sz="1200" i="0" dirty="0" smtClean="0">
                <a:solidFill>
                  <a:srgbClr val="CC0099"/>
                </a:solidFill>
              </a:rPr>
              <a:t>cavfancier</a:t>
            </a:r>
            <a:endParaRPr lang="en-US" sz="1200" i="0" dirty="0">
              <a:solidFill>
                <a:srgbClr val="CC0099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2134947"/>
            <a:ext cx="5784055" cy="27543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ounded Rectangle 37"/>
          <p:cNvSpPr/>
          <p:nvPr/>
        </p:nvSpPr>
        <p:spPr bwMode="auto">
          <a:xfrm>
            <a:off x="2113456" y="3626680"/>
            <a:ext cx="941832" cy="246888"/>
          </a:xfrm>
          <a:prstGeom prst="roundRect">
            <a:avLst/>
          </a:prstGeom>
          <a:noFill/>
          <a:ln w="25400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2122601" y="2231136"/>
            <a:ext cx="832104" cy="246888"/>
          </a:xfrm>
          <a:prstGeom prst="round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9694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98438"/>
            <a:ext cx="6400800" cy="792162"/>
          </a:xfrm>
        </p:spPr>
        <p:txBody>
          <a:bodyPr/>
          <a:lstStyle/>
          <a:p>
            <a:r>
              <a:rPr lang="en-US" sz="2600" dirty="0" smtClean="0"/>
              <a:t>Assessment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3000"/>
          </a:xfrm>
        </p:spPr>
        <p:txBody>
          <a:bodyPr/>
          <a:lstStyle/>
          <a:p>
            <a:r>
              <a:rPr lang="en-US" dirty="0"/>
              <a:t>Assess validity of fillers &amp;</a:t>
            </a:r>
            <a:r>
              <a:rPr lang="en-US" dirty="0" smtClean="0"/>
              <a:t> </a:t>
            </a:r>
            <a:r>
              <a:rPr lang="en-US" dirty="0"/>
              <a:t>justification from humans &amp;</a:t>
            </a:r>
            <a:r>
              <a:rPr lang="en-US" dirty="0" smtClean="0"/>
              <a:t> systems</a:t>
            </a:r>
          </a:p>
          <a:p>
            <a:pPr lvl="1"/>
            <a:r>
              <a:rPr lang="en-US" dirty="0" smtClean="0"/>
              <a:t>Filler</a:t>
            </a:r>
          </a:p>
          <a:p>
            <a:pPr lvl="2"/>
            <a:r>
              <a:rPr lang="en-US" dirty="0" smtClean="0"/>
              <a:t>Correct – meets </a:t>
            </a:r>
            <a:r>
              <a:rPr lang="en-US" dirty="0"/>
              <a:t>the </a:t>
            </a:r>
            <a:r>
              <a:rPr lang="en-US" dirty="0" smtClean="0"/>
              <a:t>slot requirements and supported in document</a:t>
            </a:r>
          </a:p>
          <a:p>
            <a:pPr lvl="2"/>
            <a:r>
              <a:rPr lang="en-US" dirty="0" smtClean="0"/>
              <a:t>Wrong – doesn’t meet slot requirements and/or not supported in doc</a:t>
            </a:r>
          </a:p>
          <a:p>
            <a:pPr lvl="2"/>
            <a:r>
              <a:rPr lang="en-US" dirty="0" smtClean="0"/>
              <a:t>Inexact – otherwise correct</a:t>
            </a:r>
            <a:r>
              <a:rPr lang="en-US" dirty="0"/>
              <a:t>, but </a:t>
            </a:r>
            <a:r>
              <a:rPr lang="en-US" dirty="0" smtClean="0"/>
              <a:t>is </a:t>
            </a:r>
            <a:r>
              <a:rPr lang="en-US" dirty="0"/>
              <a:t>incomplete, includes extraneous text, or is </a:t>
            </a:r>
            <a:r>
              <a:rPr lang="en-US" dirty="0" smtClean="0"/>
              <a:t>not the </a:t>
            </a:r>
            <a:r>
              <a:rPr lang="en-US" dirty="0"/>
              <a:t>most informative </a:t>
            </a:r>
            <a:r>
              <a:rPr lang="en-US" dirty="0" smtClean="0"/>
              <a:t>string </a:t>
            </a:r>
            <a:r>
              <a:rPr lang="en-US" dirty="0"/>
              <a:t>in the </a:t>
            </a:r>
            <a:r>
              <a:rPr lang="en-US" dirty="0" smtClean="0"/>
              <a:t>document</a:t>
            </a:r>
          </a:p>
          <a:p>
            <a:pPr lvl="1"/>
            <a:r>
              <a:rPr lang="en-US" dirty="0" smtClean="0"/>
              <a:t>Predicate</a:t>
            </a:r>
          </a:p>
          <a:p>
            <a:pPr lvl="2"/>
            <a:r>
              <a:rPr lang="en-US" dirty="0" smtClean="0"/>
              <a:t>Correct, Wrong, Inexact-Short, Inexact-Long</a:t>
            </a:r>
          </a:p>
          <a:p>
            <a:pPr lvl="1"/>
            <a:r>
              <a:rPr lang="en-US" dirty="0" smtClean="0"/>
              <a:t>Subject/Object</a:t>
            </a:r>
          </a:p>
          <a:p>
            <a:pPr lvl="2"/>
            <a:r>
              <a:rPr lang="en-US" dirty="0" smtClean="0"/>
              <a:t>Correct, Wrong, Inexact</a:t>
            </a:r>
          </a:p>
          <a:p>
            <a:pPr lvl="1"/>
            <a:r>
              <a:rPr lang="en-US" dirty="0" smtClean="0"/>
              <a:t>Ignore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</p:spTree>
    <p:extLst>
      <p:ext uri="{BB962C8B-B14F-4D97-AF65-F5344CB8AC3E}">
        <p14:creationId xmlns:p14="http://schemas.microsoft.com/office/powerpoint/2010/main" val="12541763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98438"/>
            <a:ext cx="6400800" cy="792162"/>
          </a:xfrm>
        </p:spPr>
        <p:txBody>
          <a:bodyPr/>
          <a:lstStyle/>
          <a:p>
            <a:r>
              <a:rPr lang="en-US" sz="2600" dirty="0" smtClean="0"/>
              <a:t>Justification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105400"/>
          </a:xfrm>
        </p:spPr>
        <p:txBody>
          <a:bodyPr/>
          <a:lstStyle/>
          <a:p>
            <a:r>
              <a:rPr lang="en-US" dirty="0"/>
              <a:t>Justification is the </a:t>
            </a:r>
            <a:r>
              <a:rPr lang="en-US" dirty="0" smtClean="0"/>
              <a:t>string(s) </a:t>
            </a:r>
            <a:r>
              <a:rPr lang="en-US" dirty="0"/>
              <a:t>of text that </a:t>
            </a:r>
            <a:r>
              <a:rPr lang="en-US" dirty="0" smtClean="0"/>
              <a:t>show </a:t>
            </a:r>
            <a:r>
              <a:rPr lang="en-US" dirty="0"/>
              <a:t>a relation </a:t>
            </a:r>
            <a:r>
              <a:rPr lang="en-US" dirty="0" smtClean="0"/>
              <a:t>is </a:t>
            </a:r>
            <a:r>
              <a:rPr lang="en-US" dirty="0"/>
              <a:t>true</a:t>
            </a:r>
            <a:endParaRPr lang="en-US" dirty="0" smtClean="0"/>
          </a:p>
          <a:p>
            <a:pPr marL="287337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287337" lvl="1" indent="0">
              <a:buNone/>
            </a:pPr>
            <a:endParaRPr lang="en-US" sz="900" dirty="0">
              <a:solidFill>
                <a:srgbClr val="FF0000"/>
              </a:solidFill>
            </a:endParaRP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sz="1400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Predicate: </a:t>
            </a:r>
            <a:r>
              <a:rPr lang="en-US" dirty="0"/>
              <a:t>Includes all three pieces of information necessary to justify the entity/slot/filler relation</a:t>
            </a:r>
            <a:endParaRPr lang="en-US" dirty="0" smtClean="0"/>
          </a:p>
          <a:p>
            <a:pPr lvl="1"/>
            <a:r>
              <a:rPr lang="en-US" dirty="0" smtClean="0"/>
              <a:t>Subject: proves the entity’s involvement in the relation</a:t>
            </a:r>
          </a:p>
          <a:p>
            <a:pPr lvl="1"/>
            <a:r>
              <a:rPr lang="en-US" dirty="0" smtClean="0"/>
              <a:t>Object: proves the filler’s involvement in the relation</a:t>
            </a:r>
          </a:p>
          <a:p>
            <a:pPr lvl="1"/>
            <a:r>
              <a:rPr lang="en-US" dirty="0" smtClean="0"/>
              <a:t>Each </a:t>
            </a:r>
            <a:r>
              <a:rPr lang="en-US" dirty="0"/>
              <a:t>part can be comprised of up to two, discontiguous strings</a:t>
            </a:r>
          </a:p>
          <a:p>
            <a:pPr lvl="2"/>
            <a:r>
              <a:rPr lang="en-US" dirty="0" smtClean="0"/>
              <a:t>&lt;Ronnie James Dio – neg-from – </a:t>
            </a:r>
            <a:r>
              <a:rPr lang="en-US" dirty="0" err="1" smtClean="0"/>
              <a:t>Westboro</a:t>
            </a:r>
            <a:r>
              <a:rPr lang="en-US" dirty="0" smtClean="0"/>
              <a:t> Baptist Church&gt;</a:t>
            </a:r>
            <a:endParaRPr lang="en-US" i="1" dirty="0"/>
          </a:p>
          <a:p>
            <a:pPr lvl="3"/>
            <a:r>
              <a:rPr lang="en-US" dirty="0"/>
              <a:t>Predicate 1: </a:t>
            </a:r>
            <a:r>
              <a:rPr lang="en-US" dirty="0" err="1" smtClean="0"/>
              <a:t>Westboro</a:t>
            </a:r>
            <a:r>
              <a:rPr lang="en-US" dirty="0" smtClean="0"/>
              <a:t> Baptist Church </a:t>
            </a:r>
            <a:r>
              <a:rPr lang="en-US" dirty="0"/>
              <a:t>said </a:t>
            </a:r>
            <a:r>
              <a:rPr lang="en-US" dirty="0" smtClean="0"/>
              <a:t>they oppose anyone </a:t>
            </a:r>
            <a:r>
              <a:rPr lang="en-US" dirty="0"/>
              <a:t>they </a:t>
            </a:r>
            <a:r>
              <a:rPr lang="en-US" dirty="0" smtClean="0"/>
              <a:t>believe 	      worships </a:t>
            </a:r>
            <a:r>
              <a:rPr lang="en-US" dirty="0"/>
              <a:t>Satan.</a:t>
            </a:r>
            <a:endParaRPr lang="en-US" i="1" dirty="0"/>
          </a:p>
          <a:p>
            <a:pPr lvl="3"/>
            <a:r>
              <a:rPr lang="en-US" dirty="0"/>
              <a:t>Predicate 2: </a:t>
            </a:r>
            <a:r>
              <a:rPr lang="en-US" dirty="0" smtClean="0"/>
              <a:t>The fundamentalist church said that includes Ronnie James Dio, 	      who died Sunday.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57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4800" y="152396"/>
            <a:ext cx="3581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0" dirty="0">
                <a:latin typeface="HelveticaNeueLT Std Blk"/>
              </a:rPr>
              <a:t>New in 2013: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91470" y="1460133"/>
            <a:ext cx="2395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i="0" dirty="0" smtClean="0">
                <a:solidFill>
                  <a:srgbClr val="3333FF"/>
                </a:solidFill>
                <a:latin typeface="+mn-lt"/>
              </a:rPr>
              <a:t>Ronnie James Dio</a:t>
            </a:r>
          </a:p>
          <a:p>
            <a:pPr algn="l"/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neg-from</a:t>
            </a:r>
          </a:p>
          <a:p>
            <a:pPr algn="l"/>
            <a:r>
              <a:rPr lang="en-US" sz="1200" i="0" dirty="0" smtClean="0">
                <a:solidFill>
                  <a:srgbClr val="00B050"/>
                </a:solidFill>
                <a:latin typeface="+mn-lt"/>
              </a:rPr>
              <a:t>cavfancier</a:t>
            </a:r>
            <a:endParaRPr lang="en-US" sz="1200" i="0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28" y="1426464"/>
            <a:ext cx="5409591" cy="132588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ounded Rectangle 18"/>
          <p:cNvSpPr/>
          <p:nvPr/>
        </p:nvSpPr>
        <p:spPr bwMode="auto">
          <a:xfrm>
            <a:off x="822028" y="2167128"/>
            <a:ext cx="3136392" cy="310896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989933" y="2812256"/>
            <a:ext cx="1242060" cy="310896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989933" y="3507200"/>
            <a:ext cx="993648" cy="310896"/>
          </a:xfrm>
          <a:prstGeom prst="round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989933" y="3909536"/>
            <a:ext cx="917448" cy="310896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2478024" y="2212848"/>
            <a:ext cx="1447800" cy="228600"/>
          </a:xfrm>
          <a:prstGeom prst="round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1981198" y="1579862"/>
            <a:ext cx="850392" cy="2286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6997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98438"/>
            <a:ext cx="6400800" cy="792162"/>
          </a:xfrm>
        </p:spPr>
        <p:txBody>
          <a:bodyPr/>
          <a:lstStyle/>
          <a:p>
            <a:r>
              <a:rPr lang="en-US" sz="2600" dirty="0" smtClean="0"/>
              <a:t>2013 SSF Discoveries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3000"/>
          </a:xfrm>
        </p:spPr>
        <p:txBody>
          <a:bodyPr/>
          <a:lstStyle/>
          <a:p>
            <a:r>
              <a:rPr lang="en-US" sz="2000" dirty="0"/>
              <a:t>The reclassification of top-level governments of GPEs as GPEs themselves proved particularly beneficial in Sentiment </a:t>
            </a:r>
            <a:r>
              <a:rPr lang="en-US" sz="2000" dirty="0" smtClean="0"/>
              <a:t>SF</a:t>
            </a:r>
          </a:p>
          <a:p>
            <a:pPr lvl="1"/>
            <a:r>
              <a:rPr lang="en-US" sz="1800" dirty="0"/>
              <a:t>Examples </a:t>
            </a:r>
            <a:r>
              <a:rPr lang="en-US" sz="1800" dirty="0" smtClean="0"/>
              <a:t>like (1) </a:t>
            </a:r>
            <a:r>
              <a:rPr lang="en-US" sz="1800" dirty="0"/>
              <a:t>are much more prevalent </a:t>
            </a:r>
            <a:r>
              <a:rPr lang="en-US" sz="1800" dirty="0" smtClean="0"/>
              <a:t>than examples like (2)</a:t>
            </a:r>
          </a:p>
          <a:p>
            <a:pPr lvl="2"/>
            <a:r>
              <a:rPr lang="en-US" sz="1600" dirty="0" smtClean="0"/>
              <a:t>(1)</a:t>
            </a:r>
            <a:r>
              <a:rPr lang="en-US" sz="1600" i="1" dirty="0" smtClean="0"/>
              <a:t> The </a:t>
            </a:r>
            <a:r>
              <a:rPr lang="en-US" sz="1600" i="1" dirty="0"/>
              <a:t>Palestinian government has denounced what it calls the Israeli army's 'current practice of shoot now and ask questions later</a:t>
            </a:r>
            <a:r>
              <a:rPr lang="en-US" sz="1600" i="1" dirty="0" smtClean="0"/>
              <a:t>.‘</a:t>
            </a:r>
          </a:p>
          <a:p>
            <a:pPr lvl="2"/>
            <a:r>
              <a:rPr lang="en-US" sz="1600" dirty="0" smtClean="0"/>
              <a:t>(2)</a:t>
            </a:r>
            <a:r>
              <a:rPr lang="en-US" sz="1600" i="1" dirty="0" smtClean="0"/>
              <a:t> We're </a:t>
            </a:r>
            <a:r>
              <a:rPr lang="en-US" sz="1600" i="1" dirty="0" err="1"/>
              <a:t>kinda</a:t>
            </a:r>
            <a:r>
              <a:rPr lang="en-US" sz="1600" i="1" dirty="0"/>
              <a:t> like David </a:t>
            </a:r>
            <a:r>
              <a:rPr lang="en-US" sz="1600" i="1" dirty="0" err="1"/>
              <a:t>Hasselhoff</a:t>
            </a:r>
            <a:r>
              <a:rPr lang="en-US" sz="1600" i="1" dirty="0"/>
              <a:t>; where we're big in Germany, but nobody else cares</a:t>
            </a:r>
            <a:r>
              <a:rPr lang="en-US" sz="1600" i="1" dirty="0" smtClean="0"/>
              <a:t>.</a:t>
            </a:r>
          </a:p>
          <a:p>
            <a:pPr lvl="1"/>
            <a:r>
              <a:rPr lang="en-US" dirty="0" smtClean="0"/>
              <a:t>Especially useful since actions as indicators of sentiment were invalid</a:t>
            </a:r>
          </a:p>
          <a:p>
            <a:pPr lvl="2"/>
            <a:r>
              <a:rPr lang="en-US" i="1" dirty="0" smtClean="0"/>
              <a:t>e.g. - Israel </a:t>
            </a:r>
            <a:r>
              <a:rPr lang="en-US" i="1" dirty="0"/>
              <a:t>launched an air strike against Syria</a:t>
            </a:r>
            <a:r>
              <a:rPr lang="en-US" i="1" dirty="0" smtClean="0"/>
              <a:t>.</a:t>
            </a:r>
            <a:endParaRPr lang="en-US" sz="1600" i="1" dirty="0" smtClean="0"/>
          </a:p>
          <a:p>
            <a:r>
              <a:rPr lang="en-US" sz="2000" i="1" dirty="0"/>
              <a:t>-Towards </a:t>
            </a:r>
            <a:r>
              <a:rPr lang="en-US" sz="2000" dirty="0"/>
              <a:t>slots significantly </a:t>
            </a:r>
            <a:r>
              <a:rPr lang="en-US" sz="2000" dirty="0" smtClean="0"/>
              <a:t>less productive than</a:t>
            </a:r>
            <a:r>
              <a:rPr lang="en-US" sz="2000" i="1" dirty="0" smtClean="0"/>
              <a:t> </a:t>
            </a:r>
            <a:r>
              <a:rPr lang="en-US" sz="2000" i="1" dirty="0"/>
              <a:t>-From </a:t>
            </a:r>
            <a:r>
              <a:rPr lang="en-US" sz="2000" dirty="0" smtClean="0"/>
              <a:t>slots</a:t>
            </a:r>
          </a:p>
          <a:p>
            <a:pPr lvl="1"/>
            <a:r>
              <a:rPr lang="en-US" sz="1800" dirty="0" smtClean="0"/>
              <a:t>Most annotatable sentiment is in discussion forum</a:t>
            </a:r>
          </a:p>
          <a:p>
            <a:pPr lvl="1"/>
            <a:r>
              <a:rPr lang="en-US" sz="1800" dirty="0" smtClean="0"/>
              <a:t>But post </a:t>
            </a:r>
            <a:r>
              <a:rPr lang="en-US" sz="1800" dirty="0"/>
              <a:t>authors </a:t>
            </a:r>
            <a:r>
              <a:rPr lang="en-US" sz="1800" dirty="0" smtClean="0"/>
              <a:t>can only be </a:t>
            </a:r>
            <a:r>
              <a:rPr lang="en-US" sz="1800" dirty="0"/>
              <a:t>fillers, </a:t>
            </a:r>
            <a:r>
              <a:rPr lang="en-US" sz="1800" dirty="0" smtClean="0"/>
              <a:t>not </a:t>
            </a:r>
            <a:r>
              <a:rPr lang="en-US" sz="1800" dirty="0"/>
              <a:t>query </a:t>
            </a:r>
            <a:r>
              <a:rPr lang="en-US" sz="1800" dirty="0" smtClean="0"/>
              <a:t>entities</a:t>
            </a:r>
          </a:p>
          <a:p>
            <a:pPr lvl="2"/>
            <a:r>
              <a:rPr lang="en-US" sz="1600" dirty="0" smtClean="0"/>
              <a:t>Neither NIL or non-NIL – UNKNOWN!</a:t>
            </a:r>
            <a:endParaRPr lang="en-US" sz="1600" dirty="0" smtClean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57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</p:spTree>
    <p:extLst>
      <p:ext uri="{BB962C8B-B14F-4D97-AF65-F5344CB8AC3E}">
        <p14:creationId xmlns:p14="http://schemas.microsoft.com/office/powerpoint/2010/main" val="18119726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98438"/>
            <a:ext cx="6400800" cy="792162"/>
          </a:xfrm>
        </p:spPr>
        <p:txBody>
          <a:bodyPr/>
          <a:lstStyle/>
          <a:p>
            <a:r>
              <a:rPr lang="en-US" sz="2600" dirty="0" smtClean="0"/>
              <a:t>2013 SSF Discoveries</a:t>
            </a:r>
            <a:br>
              <a:rPr lang="en-US" sz="2600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05800" cy="4953000"/>
          </a:xfrm>
        </p:spPr>
        <p:txBody>
          <a:bodyPr/>
          <a:lstStyle/>
          <a:p>
            <a:r>
              <a:rPr lang="en-US" sz="2000" dirty="0" smtClean="0"/>
              <a:t>&lt;post&gt; and &lt;quote&gt; tags seemed to be difficult to parse</a:t>
            </a:r>
          </a:p>
          <a:p>
            <a:pPr lvl="2"/>
            <a:r>
              <a:rPr lang="en-US" sz="1400" i="1" dirty="0"/>
              <a:t>&lt;post author="Monketey Ghost" datetime="2010-12-21T07:54:00" id="p13"&gt;</a:t>
            </a:r>
          </a:p>
          <a:p>
            <a:pPr marL="514350" lvl="2" indent="0">
              <a:buNone/>
            </a:pPr>
            <a:r>
              <a:rPr lang="en-US" sz="1400" i="1" dirty="0"/>
              <a:t> </a:t>
            </a:r>
            <a:r>
              <a:rPr lang="en-US" sz="1400" i="1" dirty="0" smtClean="0"/>
              <a:t>  &lt;</a:t>
            </a:r>
            <a:r>
              <a:rPr lang="en-US" sz="1400" i="1" dirty="0"/>
              <a:t>quote orig_author="beachnut"&gt;</a:t>
            </a:r>
          </a:p>
          <a:p>
            <a:pPr marL="514350" lvl="2" indent="0">
              <a:buNone/>
            </a:pPr>
            <a:r>
              <a:rPr lang="en-US" sz="1400" i="1" dirty="0" smtClean="0"/>
              <a:t>   Found </a:t>
            </a:r>
            <a:r>
              <a:rPr lang="en-US" sz="1400" i="1" dirty="0"/>
              <a:t>what I think is some backwards speech on the fade-out at</a:t>
            </a:r>
          </a:p>
          <a:p>
            <a:pPr marL="514350" lvl="2" indent="0">
              <a:buNone/>
            </a:pPr>
            <a:r>
              <a:rPr lang="en-US" sz="1400" i="1" dirty="0" smtClean="0"/>
              <a:t>   the </a:t>
            </a:r>
            <a:r>
              <a:rPr lang="en-US" sz="1400" i="1" dirty="0"/>
              <a:t>very end of Ronnie James Dio's Holy Diver album. Anyone?</a:t>
            </a:r>
          </a:p>
          <a:p>
            <a:pPr marL="514350" lvl="2" indent="0">
              <a:buNone/>
            </a:pPr>
            <a:r>
              <a:rPr lang="en-US" sz="1400" i="1" dirty="0" smtClean="0"/>
              <a:t>   &lt;/</a:t>
            </a:r>
            <a:r>
              <a:rPr lang="en-US" sz="1400" i="1" dirty="0"/>
              <a:t>quote&gt;</a:t>
            </a:r>
          </a:p>
          <a:p>
            <a:pPr marL="514350" lvl="2" indent="0">
              <a:buNone/>
            </a:pPr>
            <a:r>
              <a:rPr lang="en-US" sz="1400" i="1" dirty="0" smtClean="0"/>
              <a:t>   Just </a:t>
            </a:r>
            <a:r>
              <a:rPr lang="en-US" sz="1400" i="1" dirty="0"/>
              <a:t>listened and can't tell. Great album, </a:t>
            </a:r>
            <a:r>
              <a:rPr lang="en-US" sz="1400" i="1" dirty="0" smtClean="0"/>
              <a:t>though. Love that guy.</a:t>
            </a:r>
            <a:endParaRPr lang="en-US" sz="1400" i="1" dirty="0"/>
          </a:p>
          <a:p>
            <a:pPr marL="514350" lvl="2" indent="0">
              <a:buNone/>
            </a:pPr>
            <a:r>
              <a:rPr lang="en-US" sz="1400" i="1" dirty="0" smtClean="0"/>
              <a:t>   &lt;/</a:t>
            </a:r>
            <a:r>
              <a:rPr lang="en-US" sz="1400" i="1" dirty="0"/>
              <a:t>post</a:t>
            </a:r>
            <a:r>
              <a:rPr lang="en-US" sz="1400" i="1" dirty="0" smtClean="0"/>
              <a:t>&gt;</a:t>
            </a:r>
            <a:endParaRPr lang="en-US" sz="1600" i="1" dirty="0" smtClean="0"/>
          </a:p>
          <a:p>
            <a:r>
              <a:rPr lang="en-US" sz="2000" dirty="0" smtClean="0"/>
              <a:t>Seemingly difficult to extract succinct justification from DF docs</a:t>
            </a:r>
          </a:p>
          <a:p>
            <a:pPr lvl="1"/>
            <a:r>
              <a:rPr lang="en-US" sz="1800" dirty="0"/>
              <a:t>P</a:t>
            </a:r>
            <a:r>
              <a:rPr lang="en-US" sz="1800" dirty="0" smtClean="0"/>
              <a:t>redicate strings consisting of </a:t>
            </a:r>
            <a:r>
              <a:rPr lang="en-US" sz="1800" dirty="0"/>
              <a:t>entire </a:t>
            </a:r>
            <a:r>
              <a:rPr lang="en-US" sz="1800" dirty="0" smtClean="0"/>
              <a:t>posts:</a:t>
            </a:r>
            <a:endParaRPr lang="en-US" sz="1800" dirty="0"/>
          </a:p>
          <a:p>
            <a:pPr lvl="2"/>
            <a:r>
              <a:rPr lang="en-US" sz="1400" i="1" dirty="0"/>
              <a:t>&lt;post author=“</a:t>
            </a:r>
            <a:r>
              <a:rPr lang="en-US" sz="1400" i="1" dirty="0" err="1"/>
              <a:t>Lakhota</a:t>
            </a:r>
            <a:r>
              <a:rPr lang="en-US" sz="1400" i="1" dirty="0"/>
              <a:t>” </a:t>
            </a:r>
            <a:r>
              <a:rPr lang="en-US" sz="1400" i="1" dirty="0" err="1"/>
              <a:t>datetime</a:t>
            </a:r>
            <a:r>
              <a:rPr lang="en-US" sz="1400" i="1" dirty="0"/>
              <a:t>=“2011-10-06T17:29:00” id=“p8”&gt;</a:t>
            </a:r>
          </a:p>
          <a:p>
            <a:pPr marL="514350" lvl="2" indent="0">
              <a:buNone/>
            </a:pPr>
            <a:r>
              <a:rPr lang="en-US" sz="1400" i="1" dirty="0"/>
              <a:t>   Elizabeth Warren's a senator from Massachusetts. She's a great American patriot.</a:t>
            </a:r>
          </a:p>
          <a:p>
            <a:pPr marL="514350" lvl="2" indent="0">
              <a:buNone/>
            </a:pPr>
            <a:r>
              <a:rPr lang="en-US" sz="1400" i="1" dirty="0"/>
              <a:t>   No one fights harder for the middle class.</a:t>
            </a:r>
          </a:p>
          <a:p>
            <a:pPr marL="514350" lvl="2" indent="0">
              <a:buNone/>
            </a:pPr>
            <a:r>
              <a:rPr lang="en-US" sz="1400" i="1" dirty="0"/>
              <a:t>   &lt;/post&gt;</a:t>
            </a:r>
            <a:endParaRPr lang="en-US" sz="1400" dirty="0"/>
          </a:p>
          <a:p>
            <a:pPr lvl="1"/>
            <a:r>
              <a:rPr lang="en-US" sz="1800" dirty="0" smtClean="0"/>
              <a:t>More ‘Ignore’ assessments in SSF than in other tasks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57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21826" y="1600200"/>
            <a:ext cx="1600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i="0" dirty="0" smtClean="0"/>
              <a:t>Ronnie James Dio</a:t>
            </a:r>
          </a:p>
          <a:p>
            <a:pPr algn="l"/>
            <a:r>
              <a:rPr lang="en-US" sz="1200" dirty="0" err="1" smtClean="0"/>
              <a:t>pos</a:t>
            </a:r>
            <a:r>
              <a:rPr lang="en-US" sz="1200" dirty="0" smtClean="0"/>
              <a:t>-from</a:t>
            </a:r>
          </a:p>
          <a:p>
            <a:pPr algn="l"/>
            <a:endParaRPr lang="en-US" sz="1200" dirty="0"/>
          </a:p>
          <a:p>
            <a:pPr algn="l"/>
            <a:r>
              <a:rPr lang="en-US" sz="1200" i="0" dirty="0" smtClean="0">
                <a:solidFill>
                  <a:srgbClr val="0070C0"/>
                </a:solidFill>
              </a:rPr>
              <a:t>Monketey Ghost  </a:t>
            </a:r>
            <a:r>
              <a:rPr lang="en-US" sz="1200" b="1" i="0" dirty="0" smtClean="0">
                <a:solidFill>
                  <a:schemeClr val="tx1"/>
                </a:solidFill>
              </a:rPr>
              <a:t>?</a:t>
            </a:r>
          </a:p>
          <a:p>
            <a:pPr algn="l"/>
            <a:endParaRPr lang="en-US" sz="1200" i="0" dirty="0"/>
          </a:p>
          <a:p>
            <a:pPr algn="l"/>
            <a:r>
              <a:rPr lang="en-US" sz="1200" i="0" dirty="0" smtClean="0">
                <a:solidFill>
                  <a:srgbClr val="00B050"/>
                </a:solidFill>
              </a:rPr>
              <a:t>beachnut  </a:t>
            </a:r>
            <a:r>
              <a:rPr lang="en-US" sz="1200" b="1" i="0" dirty="0" smtClean="0">
                <a:solidFill>
                  <a:schemeClr val="tx1"/>
                </a:solidFill>
              </a:rPr>
              <a:t>?</a:t>
            </a:r>
          </a:p>
          <a:p>
            <a:pPr algn="l"/>
            <a:endParaRPr lang="en-US" sz="1200" i="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2359152" y="1408176"/>
            <a:ext cx="1389888" cy="246888"/>
          </a:xfrm>
          <a:prstGeom prst="round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251192" y="2103120"/>
            <a:ext cx="1364974" cy="381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467601" y="2484120"/>
            <a:ext cx="466078" cy="33528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H="1">
            <a:off x="7467601" y="2484120"/>
            <a:ext cx="466078" cy="33528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096000" y="563217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 smtClean="0"/>
              <a:t>Discussion Forums</a:t>
            </a:r>
            <a:endParaRPr lang="en-US" sz="1800" b="1" i="0" dirty="0"/>
          </a:p>
        </p:txBody>
      </p:sp>
      <p:sp>
        <p:nvSpPr>
          <p:cNvPr id="18" name="Rounded Rectangle 17"/>
          <p:cNvSpPr/>
          <p:nvPr/>
        </p:nvSpPr>
        <p:spPr bwMode="auto">
          <a:xfrm>
            <a:off x="2819400" y="1700784"/>
            <a:ext cx="841248" cy="246888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6832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7" grpId="0"/>
      <p:bldP spid="18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elveticaNeueLT Std Bl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19010</TotalTime>
  <Pages>0</Pages>
  <Words>844</Words>
  <Characters>0</Characters>
  <Application>Microsoft Office PowerPoint</Application>
  <PresentationFormat>On-screen Show (4:3)</PresentationFormat>
  <Lines>0</Lines>
  <Paragraphs>163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PowerPoint Presentation</vt:lpstr>
      <vt:lpstr>2013 Source Corpus</vt:lpstr>
      <vt:lpstr>PowerPoint Presentation</vt:lpstr>
      <vt:lpstr>PowerPoint Presentation</vt:lpstr>
      <vt:lpstr>Annotation</vt:lpstr>
      <vt:lpstr>Assessment</vt:lpstr>
      <vt:lpstr>Justification</vt:lpstr>
      <vt:lpstr>2013 SSF Discoveries</vt:lpstr>
      <vt:lpstr>2013 SSF Discoveries </vt:lpstr>
      <vt:lpstr>Delivered 2013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LDC</dc:creator>
  <cp:lastModifiedBy>Joe Ellis</cp:lastModifiedBy>
  <cp:revision>1008</cp:revision>
  <dcterms:modified xsi:type="dcterms:W3CDTF">2013-11-18T04:10:35Z</dcterms:modified>
</cp:coreProperties>
</file>