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57" r:id="rId2"/>
    <p:sldId id="366" r:id="rId3"/>
    <p:sldId id="367" r:id="rId4"/>
    <p:sldId id="368" r:id="rId5"/>
    <p:sldId id="376" r:id="rId6"/>
    <p:sldId id="378" r:id="rId7"/>
    <p:sldId id="379" r:id="rId8"/>
    <p:sldId id="380" r:id="rId9"/>
    <p:sldId id="381" r:id="rId10"/>
    <p:sldId id="383" r:id="rId11"/>
    <p:sldId id="358" r:id="rId12"/>
    <p:sldId id="387" r:id="rId13"/>
    <p:sldId id="388" r:id="rId14"/>
    <p:sldId id="377" r:id="rId15"/>
    <p:sldId id="369" r:id="rId16"/>
    <p:sldId id="370" r:id="rId17"/>
    <p:sldId id="371" r:id="rId18"/>
    <p:sldId id="372" r:id="rId19"/>
    <p:sldId id="373" r:id="rId20"/>
    <p:sldId id="374" r:id="rId21"/>
    <p:sldId id="269" r:id="rId22"/>
  </p:sldIdLst>
  <p:sldSz cx="9144000" cy="6858000" type="screen4x3"/>
  <p:notesSz cx="6858000" cy="9144000"/>
  <p:custDataLst>
    <p:tags r:id="rId26"/>
  </p:custDataLst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3F4"/>
    <a:srgbClr val="F3F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05" autoAdjust="0"/>
  </p:normalViewPr>
  <p:slideViewPr>
    <p:cSldViewPr snapToGrid="0" snapToObjects="1">
      <p:cViewPr varScale="1">
        <p:scale>
          <a:sx n="78" d="100"/>
          <a:sy n="78" d="100"/>
        </p:scale>
        <p:origin x="-1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tags" Target="tags/tag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B4DC9-3358-264F-A091-3D3E8B208A39}" type="datetimeFigureOut">
              <a:rPr kumimoji="1" lang="zh-CN" altLang="en-US" smtClean="0"/>
              <a:t>11/24/15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F4DF3-F22D-1347-BE6E-E5B0F514DB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1363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FDBC4-41E2-0544-8B34-27FF51FBD375}" type="datetimeFigureOut">
              <a:rPr kumimoji="1" lang="zh-CN" altLang="en-US" smtClean="0"/>
              <a:t>11/24/15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98D13-C967-BE42-8DA5-D85AA74B4ED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60274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baseline="0" dirty="0" smtClean="0"/>
              <a:t>Relevant &amp; mentioned by </a:t>
            </a:r>
            <a:r>
              <a:rPr kumimoji="1" lang="en-US" altLang="zh-CN" baseline="0" dirty="0" err="1" smtClean="0"/>
              <a:t>Heng</a:t>
            </a:r>
            <a:r>
              <a:rPr kumimoji="1" lang="en-US" altLang="zh-CN" baseline="0" dirty="0" smtClean="0"/>
              <a:t> </a:t>
            </a:r>
            <a:r>
              <a:rPr kumimoji="1" lang="en-US" altLang="zh-CN" baseline="0" dirty="0" err="1" smtClean="0"/>
              <a:t>Ji</a:t>
            </a:r>
            <a:endParaRPr kumimoji="1" lang="en-US" altLang="zh-CN" baseline="0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98D13-C967-BE42-8DA5-D85AA74B4ED8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0170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We perform very</a:t>
            </a:r>
            <a:r>
              <a:rPr lang="en-US" baseline="0" dirty="0" smtClean="0"/>
              <a:t> well on the Spanish Mention Discovery step, describe in the next slide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Reason for not using Moses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The algorithm of mapping English mentions back to Spanish</a:t>
            </a:r>
            <a:r>
              <a:rPr lang="en-US" baseline="0" dirty="0" smtClean="0"/>
              <a:t> documents</a:t>
            </a: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Evaluate mention</a:t>
            </a:r>
            <a:r>
              <a:rPr lang="en-US" baseline="0" dirty="0" smtClean="0"/>
              <a:t> extraction first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Our method performs significantly better than the other two Spanish NER</a:t>
            </a: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Got</a:t>
            </a:r>
            <a:r>
              <a:rPr lang="en-US" baseline="0" dirty="0" smtClean="0"/>
              <a:t> the first place of linking (mention </a:t>
            </a:r>
            <a:r>
              <a:rPr lang="en-US" baseline="0" dirty="0" err="1" smtClean="0"/>
              <a:t>spans+link</a:t>
            </a:r>
            <a:r>
              <a:rPr lang="en-US" baseline="0" dirty="0" smtClean="0"/>
              <a:t>) and clustering (mention CEAF) on the final evaluation documents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98D13-C967-BE42-8DA5-D85AA74B4ED8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31636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It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building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block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We don’t deal</a:t>
            </a:r>
            <a:r>
              <a:rPr kumimoji="1" lang="en-US" altLang="zh-CN" baseline="0" dirty="0" smtClean="0"/>
              <a:t> with double tagging, we treat nugget as single token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98D13-C967-BE42-8DA5-D85AA74B4ED8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81367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Not a lot of event specific engineering effort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98D13-C967-BE42-8DA5-D85AA74B4ED8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05703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Our solution</a:t>
            </a:r>
            <a:r>
              <a:rPr kumimoji="1" lang="en-US" altLang="zh-CN" baseline="0" dirty="0" smtClean="0"/>
              <a:t> in terms of architecture is very simple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98D13-C967-BE42-8DA5-D85AA74B4ED8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63546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Promote entity coref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Average cluster</a:t>
            </a:r>
            <a:r>
              <a:rPr lang="en-US" altLang="zh-CN" baseline="0" dirty="0" smtClean="0"/>
              <a:t> size</a:t>
            </a:r>
            <a:endParaRPr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98D13-C967-BE42-8DA5-D85AA74B4ED8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54651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98D13-C967-BE42-8DA5-D85AA74B4ED8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34295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Even</a:t>
            </a:r>
            <a:r>
              <a:rPr kumimoji="1" lang="en-US" altLang="zh-CN" baseline="0" dirty="0" smtClean="0"/>
              <a:t> Better than supervised method!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98D13-C967-BE42-8DA5-D85AA74B4ED8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52508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2971800" y="6553200"/>
            <a:ext cx="5029200" cy="228600"/>
          </a:xfrm>
        </p:spPr>
        <p:txBody>
          <a:bodyPr/>
          <a:lstStyle>
            <a:lvl1pPr>
              <a:defRPr/>
            </a:lvl1pPr>
          </a:lstStyle>
          <a:p>
            <a:fld id="{0A9092F8-981D-4540-85D4-1172B0125AF1}" type="datetime1">
              <a:rPr kumimoji="1" lang="en-US" altLang="zh-CN" smtClean="0"/>
              <a:t>11/24/15</a:t>
            </a:fld>
            <a:endParaRPr kumimoji="1" lang="zh-CN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248400"/>
            <a:ext cx="6019800" cy="228600"/>
          </a:xfrm>
        </p:spPr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77200" y="6553200"/>
            <a:ext cx="914400" cy="228600"/>
          </a:xfrm>
        </p:spPr>
        <p:txBody>
          <a:bodyPr/>
          <a:lstStyle>
            <a:lvl1pPr>
              <a:defRPr/>
            </a:lvl1pPr>
          </a:lstStyle>
          <a:p>
            <a:fld id="{D7303D46-9BB5-4D44-8550-46E2B227A4D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hidden">
          <a:xfrm>
            <a:off x="-1" y="5562600"/>
            <a:ext cx="9144000" cy="1295400"/>
          </a:xfrm>
          <a:prstGeom prst="rect">
            <a:avLst/>
          </a:prstGeom>
          <a:gradFill flip="none"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en-US" sz="240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-6816"/>
            <a:ext cx="9144000" cy="175697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77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 sz="240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42766" y="1828800"/>
            <a:ext cx="8153400" cy="2133600"/>
          </a:xfrm>
        </p:spPr>
        <p:txBody>
          <a:bodyPr/>
          <a:lstStyle>
            <a:lvl1pPr algn="ctr">
              <a:defRPr sz="4000">
                <a:solidFill>
                  <a:schemeClr val="accent5">
                    <a:lumMod val="25000"/>
                  </a:schemeClr>
                </a:solidFill>
                <a:latin typeface="Comic Sans MS" panose="030F0702030302020204" pitchFamily="66" charset="0"/>
                <a:ea typeface="+mj-ea"/>
                <a:cs typeface="Aharoni" panose="02010803020104030203" pitchFamily="2" charset="-79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altLang="zh-TW" dirty="0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42766" y="3962400"/>
            <a:ext cx="81534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en-US" altLang="zh-TW" dirty="0"/>
          </a:p>
        </p:txBody>
      </p:sp>
      <p:pic>
        <p:nvPicPr>
          <p:cNvPr id="37898" name="Picture 10" descr="ccg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38100"/>
            <a:ext cx="7620001" cy="13310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41776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303D46-9BB5-4D44-8550-46E2B227A4D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7924CCC-A7AF-734A-B217-52BAD1521906}" type="datetime1">
              <a:rPr kumimoji="1" lang="en-US" altLang="zh-CN" smtClean="0"/>
              <a:t>11/24/15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64010099"/>
      </p:ext>
    </p:extLst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0"/>
            <a:ext cx="2133600" cy="5715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457200"/>
            <a:ext cx="6248400" cy="5715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303D46-9BB5-4D44-8550-46E2B227A4D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A727C39-1CCC-4F45-95C2-4050CCEEBFCA}" type="datetime1">
              <a:rPr kumimoji="1" lang="en-US" altLang="zh-CN" smtClean="0"/>
              <a:t>11/24/15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675916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4870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>
            <a:lvl1pPr>
              <a:defRPr sz="3200">
                <a:latin typeface="Comic Sans MS" panose="030F0702030302020204" pitchFamily="66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2898"/>
            <a:ext cx="8229600" cy="4603102"/>
          </a:xfrm>
        </p:spPr>
        <p:txBody>
          <a:bodyPr/>
          <a:lstStyle>
            <a:lvl1pPr>
              <a:defRPr b="0">
                <a:latin typeface="+mj-lt"/>
              </a:defRPr>
            </a:lvl1pPr>
            <a:lvl2pPr>
              <a:defRPr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fld id="{D7303D46-9BB5-4D44-8550-46E2B227A4D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98A313B7-1BC4-A449-8C0E-0978510A2F14}" type="datetime1">
              <a:rPr kumimoji="1" lang="en-US" altLang="zh-CN" smtClean="0"/>
              <a:t>11/24/15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6671994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303D46-9BB5-4D44-8550-46E2B227A4D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2113156-2F1E-1847-BEE1-1D214FF30CFD}" type="datetime1">
              <a:rPr kumimoji="1" lang="en-US" altLang="zh-CN" smtClean="0"/>
              <a:t>11/24/15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191692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303D46-9BB5-4D44-8550-46E2B227A4D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AE73B95-481A-AB44-8C28-E0967B9B139E}" type="datetime1">
              <a:rPr kumimoji="1" lang="en-US" altLang="zh-CN" smtClean="0"/>
              <a:t>11/24/15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349738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303D46-9BB5-4D44-8550-46E2B227A4D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8843279-8D10-7C41-9D79-8F046C4FC699}" type="datetime1">
              <a:rPr kumimoji="1" lang="en-US" altLang="zh-CN" smtClean="0"/>
              <a:t>11/24/15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907488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303D46-9BB5-4D44-8550-46E2B227A4D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E18DC03-38ED-CC4E-8463-25590A2AE190}" type="datetime1">
              <a:rPr kumimoji="1" lang="en-US" altLang="zh-CN" smtClean="0"/>
              <a:t>11/24/15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5468566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303D46-9BB5-4D44-8550-46E2B227A4D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1CA1548-8FBF-4749-8ABA-55CA3F6F8E25}" type="datetime1">
              <a:rPr kumimoji="1" lang="en-US" altLang="zh-CN" smtClean="0"/>
              <a:t>11/24/15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78415190"/>
      </p:ext>
    </p:extLst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303D46-9BB5-4D44-8550-46E2B227A4D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078CD8-FAEA-8B43-B211-1FBB7C195C73}" type="datetime1">
              <a:rPr kumimoji="1" lang="en-US" altLang="zh-CN" smtClean="0"/>
              <a:t>11/24/15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18495769"/>
      </p:ext>
    </p:extLst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303D46-9BB5-4D44-8550-46E2B227A4D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089943C-AD4D-464D-BEBE-46709230B2F2}" type="datetime1">
              <a:rPr kumimoji="1" lang="en-US" altLang="zh-CN" smtClean="0"/>
              <a:t>11/24/15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36404035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403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kumimoji="1" lang="zh-CN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5532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D7303D46-9BB5-4D44-8550-46E2B227A4D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-6816"/>
            <a:ext cx="9144000" cy="61141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 sz="240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0322" y="457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  <a:endParaRPr lang="en-US" altLang="zh-TW" dirty="0" smtClean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95800" y="6554634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165CA53F-5DE4-614D-888D-B1D21B0C4DF5}" type="datetime1">
              <a:rPr kumimoji="1" lang="en-US" altLang="zh-CN" smtClean="0"/>
              <a:t>11/24/15</a:t>
            </a:fld>
            <a:endParaRPr kumimoji="1" lang="zh-CN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172200"/>
            <a:ext cx="468312" cy="606552"/>
          </a:xfrm>
          <a:prstGeom prst="rect">
            <a:avLst/>
          </a:prstGeom>
        </p:spPr>
      </p:pic>
      <p:pic>
        <p:nvPicPr>
          <p:cNvPr id="9" name="Picture 10" descr="ccg_0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014793"/>
            <a:ext cx="4419600" cy="7720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894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5">
              <a:lumMod val="25000"/>
            </a:schemeClr>
          </a:solidFill>
          <a:latin typeface="Arial Rounded MT Bold" panose="020F0704030504030204" pitchFamily="34" charset="0"/>
          <a:ea typeface="+mj-ea"/>
          <a:cs typeface="Arial Rounded MT Bold" panose="020F070403050403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 b="0">
          <a:solidFill>
            <a:schemeClr val="tx1"/>
          </a:solidFill>
          <a:latin typeface="+mj-lt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 b="0">
          <a:solidFill>
            <a:schemeClr val="tx1"/>
          </a:solidFill>
          <a:latin typeface="+mj-lt"/>
          <a:cs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1800" b="0">
          <a:solidFill>
            <a:schemeClr val="tx1"/>
          </a:solidFill>
          <a:latin typeface="+mj-lt"/>
          <a:cs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 b="0">
          <a:solidFill>
            <a:schemeClr val="tx1"/>
          </a:solidFill>
          <a:latin typeface="+mj-lt"/>
          <a:cs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 b="0">
          <a:solidFill>
            <a:schemeClr val="tx1"/>
          </a:solidFill>
          <a:latin typeface="+mj-lt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Event </a:t>
            </a:r>
            <a:r>
              <a:rPr lang="en-US" altLang="zh-CN" dirty="0" smtClean="0"/>
              <a:t>Co-reference </a:t>
            </a:r>
            <a:br>
              <a:rPr lang="en-US" altLang="zh-CN" dirty="0" smtClean="0"/>
            </a:br>
            <a:r>
              <a:rPr lang="en-US" altLang="zh-CN" dirty="0" smtClean="0"/>
              <a:t>from </a:t>
            </a:r>
            <a:r>
              <a:rPr lang="en-US" altLang="zh-CN" dirty="0"/>
              <a:t>Supervision to Dataless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42766" y="4643960"/>
            <a:ext cx="8153400" cy="2209800"/>
          </a:xfrm>
        </p:spPr>
        <p:txBody>
          <a:bodyPr/>
          <a:lstStyle/>
          <a:p>
            <a:r>
              <a:rPr kumimoji="1" lang="en-US" altLang="zh-CN" sz="2000" dirty="0"/>
              <a:t>Haoruo </a:t>
            </a:r>
            <a:r>
              <a:rPr kumimoji="1" lang="en-US" altLang="zh-CN" sz="2000" dirty="0" smtClean="0"/>
              <a:t>Peng</a:t>
            </a:r>
          </a:p>
          <a:p>
            <a:r>
              <a:rPr kumimoji="1" lang="en-US" altLang="zh-CN" sz="2000" dirty="0"/>
              <a:t>Joint Work with Yangqiu Song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and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Dan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Roth</a:t>
            </a:r>
          </a:p>
          <a:p>
            <a:endParaRPr kumimoji="1" lang="en-US" altLang="zh-CN" sz="2000" dirty="0" smtClean="0"/>
          </a:p>
          <a:p>
            <a:pPr>
              <a:spcBef>
                <a:spcPts val="0"/>
              </a:spcBef>
            </a:pPr>
            <a:r>
              <a:rPr lang="en-US" altLang="zh-CN" sz="2000" dirty="0"/>
              <a:t>CS @ UIUC</a:t>
            </a:r>
          </a:p>
          <a:p>
            <a:pPr algn="r"/>
            <a:r>
              <a:rPr kumimoji="1" lang="en-US" altLang="zh-CN" sz="2000" dirty="0" smtClean="0"/>
              <a:t>Nov. 17th,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2015</a:t>
            </a:r>
            <a:endParaRPr kumimoji="1" lang="zh-CN" altLang="en-US" sz="200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7303D46-9BB5-4D44-8550-46E2B227A4D0}" type="slidenum">
              <a:rPr kumimoji="1" lang="zh-CN" altLang="en-US" smtClean="0"/>
              <a:t>1</a:t>
            </a:fld>
            <a:endParaRPr kumimoji="1"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573102" y="3864258"/>
            <a:ext cx="6530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i="1" dirty="0" smtClean="0">
                <a:solidFill>
                  <a:schemeClr val="accent5">
                    <a:lumMod val="25000"/>
                  </a:schemeClr>
                </a:solidFill>
              </a:rPr>
              <a:t>&amp; </a:t>
            </a:r>
            <a:r>
              <a:rPr lang="en" altLang="zh-CN" sz="2800" i="1" dirty="0" smtClean="0">
                <a:solidFill>
                  <a:schemeClr val="accent5">
                    <a:lumMod val="25000"/>
                  </a:schemeClr>
                </a:solidFill>
              </a:rPr>
              <a:t>Spanish </a:t>
            </a:r>
            <a:r>
              <a:rPr lang="en" altLang="zh-CN" sz="2800" i="1" dirty="0">
                <a:solidFill>
                  <a:schemeClr val="accent5">
                    <a:lumMod val="25000"/>
                  </a:schemeClr>
                </a:solidFill>
              </a:rPr>
              <a:t>Entity </a:t>
            </a:r>
            <a:r>
              <a:rPr lang="en-US" altLang="zh-CN" sz="2800" i="1" dirty="0" smtClean="0">
                <a:solidFill>
                  <a:schemeClr val="accent5">
                    <a:lumMod val="25000"/>
                  </a:schemeClr>
                </a:solidFill>
              </a:rPr>
              <a:t>Discovery </a:t>
            </a:r>
            <a:r>
              <a:rPr lang="en-US" altLang="zh-CN" sz="2800" i="1" dirty="0">
                <a:solidFill>
                  <a:schemeClr val="accent5">
                    <a:lumMod val="25000"/>
                  </a:schemeClr>
                </a:solidFill>
              </a:rPr>
              <a:t>and </a:t>
            </a:r>
            <a:r>
              <a:rPr lang="en" altLang="zh-CN" sz="2800" i="1" dirty="0">
                <a:solidFill>
                  <a:schemeClr val="accent5">
                    <a:lumMod val="25000"/>
                  </a:schemeClr>
                </a:solidFill>
              </a:rPr>
              <a:t>Linking</a:t>
            </a:r>
            <a:endParaRPr kumimoji="1" lang="zh-CN" altLang="en-US" sz="2800" i="1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3202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Different Configurations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Choices of vector representations</a:t>
            </a:r>
          </a:p>
          <a:p>
            <a:pPr lvl="1"/>
            <a:r>
              <a:rPr kumimoji="1" lang="en-US" altLang="zh-CN" dirty="0" smtClean="0"/>
              <a:t>Explicit Semantic Analysis (ESA)</a:t>
            </a:r>
          </a:p>
          <a:p>
            <a:pPr lvl="1"/>
            <a:r>
              <a:rPr kumimoji="1" lang="en-US" altLang="zh-CN" dirty="0" smtClean="0"/>
              <a:t>Brown Cluster</a:t>
            </a:r>
          </a:p>
          <a:p>
            <a:pPr lvl="1"/>
            <a:r>
              <a:rPr kumimoji="1" lang="en-US" altLang="zh-CN" dirty="0" smtClean="0"/>
              <a:t>Neural Embeddings</a:t>
            </a:r>
          </a:p>
          <a:p>
            <a:pPr lvl="1"/>
            <a:endParaRPr kumimoji="1" lang="en-US" altLang="zh-CN" dirty="0"/>
          </a:p>
          <a:p>
            <a:r>
              <a:rPr kumimoji="1" lang="en-US" altLang="zh-CN" dirty="0" smtClean="0"/>
              <a:t>How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composition</a:t>
            </a:r>
          </a:p>
          <a:p>
            <a:pPr lvl="1"/>
            <a:r>
              <a:rPr lang="en-US" altLang="zh-CN" dirty="0" smtClean="0"/>
              <a:t>Concatenation</a:t>
            </a:r>
          </a:p>
          <a:p>
            <a:pPr lvl="1"/>
            <a:r>
              <a:rPr lang="en-US" altLang="zh-CN" dirty="0" smtClean="0"/>
              <a:t>Add structures</a:t>
            </a:r>
          </a:p>
          <a:p>
            <a:pPr lvl="1"/>
            <a:endParaRPr kumimoji="1" lang="en-US" altLang="zh-CN" dirty="0"/>
          </a:p>
          <a:p>
            <a:r>
              <a:rPr kumimoji="1" lang="en-US" altLang="zh-CN" dirty="0" smtClean="0"/>
              <a:t>Choices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similarity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metric</a:t>
            </a:r>
          </a:p>
          <a:p>
            <a:pPr lvl="1"/>
            <a:r>
              <a:rPr kumimoji="1" lang="en-US" altLang="zh-CN" dirty="0" smtClean="0"/>
              <a:t>Cosine</a:t>
            </a:r>
          </a:p>
          <a:p>
            <a:pPr lvl="1"/>
            <a:r>
              <a:rPr kumimoji="1" lang="en-US" altLang="zh-CN" dirty="0" smtClean="0"/>
              <a:t>Hungarian algorithm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</a:t>
            </a:r>
            <a:r>
              <a:rPr lang="en-US" altLang="zh-CN" dirty="0"/>
              <a:t>B</a:t>
            </a:r>
            <a:r>
              <a:rPr lang="en-US" altLang="zh-CN" dirty="0" smtClean="0"/>
              <a:t>ipartite</a:t>
            </a:r>
            <a:r>
              <a:rPr lang="zh-CN" altLang="en-US" dirty="0" smtClean="0"/>
              <a:t> </a:t>
            </a:r>
            <a:r>
              <a:rPr lang="en-US" altLang="zh-CN" dirty="0" smtClean="0"/>
              <a:t>graph</a:t>
            </a:r>
            <a:r>
              <a:rPr lang="zh-CN" altLang="en-US" dirty="0" smtClean="0"/>
              <a:t> </a:t>
            </a:r>
            <a:r>
              <a:rPr lang="en-US" altLang="zh-CN" dirty="0" smtClean="0"/>
              <a:t>matching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concepts</a:t>
            </a:r>
            <a:r>
              <a:rPr kumimoji="1" lang="en-US" altLang="zh-CN" dirty="0" smtClean="0"/>
              <a:t>)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03D46-9BB5-4D44-8550-46E2B227A4D0}" type="slidenum">
              <a:rPr kumimoji="1" lang="zh-CN" altLang="en-US" smtClean="0"/>
              <a:t>10</a:t>
            </a:fld>
            <a:endParaRPr kumimoji="1"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055991" y="6137398"/>
            <a:ext cx="1994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[Song et al, 2015]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19029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Results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99270"/>
            <a:ext cx="8229600" cy="4603102"/>
          </a:xfrm>
        </p:spPr>
        <p:txBody>
          <a:bodyPr/>
          <a:lstStyle/>
          <a:p>
            <a:r>
              <a:rPr kumimoji="1" lang="en-US" altLang="zh-CN" dirty="0"/>
              <a:t>Event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Nugget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Detection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(Test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set)</a:t>
            </a:r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Compared to the top ranking system</a:t>
            </a:r>
          </a:p>
          <a:p>
            <a:pPr lvl="1"/>
            <a:r>
              <a:rPr kumimoji="1" lang="en-US" altLang="zh-CN" dirty="0" smtClean="0"/>
              <a:t>We mainly suffer from detection and type</a:t>
            </a:r>
          </a:p>
          <a:p>
            <a:pPr lvl="1"/>
            <a:r>
              <a:rPr kumimoji="1" lang="en-US" altLang="zh-CN" dirty="0" smtClean="0"/>
              <a:t>=&gt; Our type classifier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needs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improved</a:t>
            </a:r>
            <a:r>
              <a:rPr kumimoji="1" lang="en-US" altLang="zh-CN" dirty="0"/>
              <a:t>				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03D46-9BB5-4D44-8550-46E2B227A4D0}" type="slidenum">
              <a:rPr kumimoji="1" lang="zh-CN" altLang="en-US" smtClean="0"/>
              <a:t>11</a:t>
            </a:fld>
            <a:endParaRPr kumimoji="1" lang="zh-CN" altLang="en-US"/>
          </a:p>
        </p:txBody>
      </p:sp>
      <p:graphicFrame>
        <p:nvGraphicFramePr>
          <p:cNvPr id="59" name="表格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191789"/>
              </p:ext>
            </p:extLst>
          </p:nvPr>
        </p:nvGraphicFramePr>
        <p:xfrm>
          <a:off x="963198" y="2120371"/>
          <a:ext cx="6781034" cy="2250284"/>
        </p:xfrm>
        <a:graphic>
          <a:graphicData uri="http://schemas.openxmlformats.org/drawingml/2006/table">
            <a:tbl>
              <a:tblPr/>
              <a:tblGrid>
                <a:gridCol w="1665766"/>
                <a:gridCol w="1278817"/>
                <a:gridCol w="1278817"/>
                <a:gridCol w="1278817"/>
                <a:gridCol w="1278817"/>
              </a:tblGrid>
              <a:tr h="4457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Precision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Recall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Micro-F1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Top</a:t>
                      </a:r>
                      <a:r>
                        <a:rPr lang="zh-CN" altLang="en-US" b="1" dirty="0" smtClean="0"/>
                        <a:t> </a:t>
                      </a:r>
                      <a:r>
                        <a:rPr lang="en-US" altLang="zh-CN" b="1" dirty="0" smtClean="0"/>
                        <a:t>(F1)</a:t>
                      </a:r>
                      <a:endParaRPr lang="zh-CN" altLang="en-US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113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Detection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82.22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46.99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59.80</a:t>
                      </a: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b="1" dirty="0" smtClean="0"/>
                        <a:t>65.31</a:t>
                      </a:r>
                      <a:endParaRPr lang="en-US" altLang="zh-CN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5113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67.95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38.83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49.42</a:t>
                      </a: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b="1" dirty="0" smtClean="0"/>
                        <a:t>58.41</a:t>
                      </a:r>
                      <a:endParaRPr lang="en-US" altLang="zh-CN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5113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Realis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58.94</a:t>
                      </a: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33.68 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42.87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zh-CN" b="1" dirty="0" smtClean="0"/>
                        <a:t>49.16</a:t>
                      </a:r>
                      <a:endParaRPr lang="zh-CN" altLang="en-US" b="1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5113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Type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+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Realis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49.88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28.50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36.28</a:t>
                      </a:r>
                      <a:endParaRPr lang="zh-CN" altLang="en-US" dirty="0" smtClean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b="1" dirty="0" smtClean="0"/>
                        <a:t>44.24</a:t>
                      </a:r>
                      <a:endParaRPr lang="zh-CN" altLang="en-US" b="1" dirty="0" smtClean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1994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Results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Event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Co-reference </a:t>
            </a:r>
            <a:r>
              <a:rPr kumimoji="1" lang="en-US" altLang="zh-CN" dirty="0"/>
              <a:t>(Test</a:t>
            </a:r>
            <a:r>
              <a:rPr kumimoji="1" lang="zh-CN" altLang="en-US" dirty="0"/>
              <a:t> </a:t>
            </a:r>
            <a:r>
              <a:rPr kumimoji="1" lang="en-US" altLang="zh-CN" dirty="0"/>
              <a:t>set</a:t>
            </a:r>
            <a:r>
              <a:rPr kumimoji="1" lang="en-US" altLang="zh-CN" dirty="0" smtClean="0"/>
              <a:t>)</a:t>
            </a:r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03D46-9BB5-4D44-8550-46E2B227A4D0}" type="slidenum">
              <a:rPr kumimoji="1" lang="zh-CN" altLang="en-US" smtClean="0"/>
              <a:t>12</a:t>
            </a:fld>
            <a:endParaRPr kumimoji="1" lang="zh-CN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916434"/>
              </p:ext>
            </p:extLst>
          </p:nvPr>
        </p:nvGraphicFramePr>
        <p:xfrm>
          <a:off x="581365" y="2118622"/>
          <a:ext cx="7968523" cy="4054828"/>
        </p:xfrm>
        <a:graphic>
          <a:graphicData uri="http://schemas.openxmlformats.org/drawingml/2006/table">
            <a:tbl>
              <a:tblPr/>
              <a:tblGrid>
                <a:gridCol w="2052013"/>
                <a:gridCol w="986085"/>
                <a:gridCol w="986085"/>
                <a:gridCol w="986085"/>
                <a:gridCol w="986085"/>
                <a:gridCol w="986085"/>
                <a:gridCol w="986085"/>
              </a:tblGrid>
              <a:tr h="4457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MUC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</a:t>
                      </a:r>
                      <a:r>
                        <a:rPr lang="en-US" altLang="zh-CN" baseline="30000" dirty="0" smtClean="0"/>
                        <a:t>3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CEAF</a:t>
                      </a:r>
                      <a:r>
                        <a:rPr lang="en-US" altLang="zh-CN" baseline="-25000" dirty="0" err="1" smtClean="0"/>
                        <a:t>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CEAF</a:t>
                      </a:r>
                      <a:r>
                        <a:rPr lang="en-US" altLang="zh-CN" baseline="-25000" dirty="0" err="1" smtClean="0"/>
                        <a:t>m</a:t>
                      </a:r>
                      <a:endParaRPr lang="zh-CN" altLang="en-US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BLANC</a:t>
                      </a:r>
                      <a:endParaRPr lang="zh-CN" altLang="en-US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AVG</a:t>
                      </a:r>
                      <a:endParaRPr lang="zh-CN" altLang="en-US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1136">
                <a:tc gridSpan="7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Gold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Events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5113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Dataless-best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57.66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83.85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76.85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74.73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72.90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73.20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51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Supervised</a:t>
                      </a:r>
                      <a:r>
                        <a:rPr lang="zh-CN" altLang="zh-CN" dirty="0" smtClean="0"/>
                        <a:t>-</a:t>
                      </a:r>
                      <a:r>
                        <a:rPr lang="en-US" altLang="zh-CN" dirty="0" smtClean="0"/>
                        <a:t>best</a:t>
                      </a:r>
                      <a:endParaRPr lang="zh-CN" altLang="en-US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63.78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83.75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75.81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74.08</a:t>
                      </a: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73.99</a:t>
                      </a: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74.28</a:t>
                      </a: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51136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Top</a:t>
                      </a:r>
                      <a:endParaRPr lang="zh-CN" altLang="en-US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zh-CN" dirty="0" smtClean="0"/>
                        <a:t>----</a:t>
                      </a:r>
                      <a:endParaRPr lang="en-US" altLang="zh-CN" dirty="0" smtClean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dirty="0" smtClean="0"/>
                        <a:t>----</a:t>
                      </a:r>
                      <a:endParaRPr lang="en-US" altLang="zh-CN" dirty="0" smtClean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dirty="0" smtClean="0"/>
                        <a:t>----</a:t>
                      </a:r>
                      <a:endParaRPr lang="en-US" altLang="zh-CN" dirty="0" smtClean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dirty="0" smtClean="0"/>
                        <a:t>----</a:t>
                      </a:r>
                      <a:endParaRPr lang="en-US" altLang="zh-CN" dirty="0" smtClean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dirty="0" smtClean="0"/>
                        <a:t>----</a:t>
                      </a:r>
                      <a:endParaRPr lang="en-US" altLang="zh-CN" dirty="0" smtClean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75.69</a:t>
                      </a:r>
                      <a:endParaRPr lang="zh-CN" altLang="en-US" b="1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51136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Predicted Events</a:t>
                      </a:r>
                      <a:endParaRPr lang="zh-CN" altLang="en-US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5113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Dataless-best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49.07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63.78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54.25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56.36</a:t>
                      </a: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45.99</a:t>
                      </a: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53.89</a:t>
                      </a: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51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Supervised</a:t>
                      </a:r>
                      <a:r>
                        <a:rPr lang="zh-CN" altLang="zh-CN" dirty="0" smtClean="0"/>
                        <a:t>-</a:t>
                      </a:r>
                      <a:r>
                        <a:rPr lang="en-US" altLang="zh-CN" dirty="0" smtClean="0"/>
                        <a:t>best</a:t>
                      </a:r>
                      <a:endParaRPr lang="zh-CN" altLang="en-US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53.29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68.80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60.78</a:t>
                      </a:r>
                      <a:endParaRPr lang="zh-CN" altLang="en-US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61.86</a:t>
                      </a: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56.92</a:t>
                      </a: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60.33</a:t>
                      </a: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51136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Top</a:t>
                      </a:r>
                      <a:endParaRPr lang="zh-CN" altLang="en-US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dirty="0" smtClean="0"/>
                        <a:t>----</a:t>
                      </a:r>
                      <a:endParaRPr lang="en-US" altLang="zh-CN" dirty="0" smtClean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dirty="0" smtClean="0"/>
                        <a:t>----</a:t>
                      </a:r>
                      <a:endParaRPr lang="en-US" altLang="zh-CN" dirty="0" smtClean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dirty="0" smtClean="0"/>
                        <a:t>----</a:t>
                      </a:r>
                      <a:endParaRPr lang="en-US" altLang="zh-CN" dirty="0" smtClean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dirty="0" smtClean="0"/>
                        <a:t>----</a:t>
                      </a:r>
                      <a:endParaRPr lang="en-US" altLang="zh-CN" dirty="0" smtClean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dirty="0" smtClean="0"/>
                        <a:t>----</a:t>
                      </a:r>
                      <a:endParaRPr lang="en-US" altLang="zh-CN" dirty="0" smtClean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63.23</a:t>
                      </a:r>
                      <a:endParaRPr lang="zh-CN" altLang="en-US" b="1" dirty="0"/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6670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Results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err="1"/>
              <a:t>Dataless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best</a:t>
            </a:r>
            <a:r>
              <a:rPr kumimoji="1" lang="zh-CN" altLang="en-US" dirty="0"/>
              <a:t> </a:t>
            </a:r>
            <a:r>
              <a:rPr kumimoji="1" lang="en-US" altLang="zh-CN" dirty="0"/>
              <a:t>setting</a:t>
            </a:r>
          </a:p>
          <a:p>
            <a:pPr lvl="1"/>
            <a:r>
              <a:rPr kumimoji="1" lang="en-US" altLang="zh-CN" dirty="0"/>
              <a:t>ESA</a:t>
            </a:r>
          </a:p>
          <a:p>
            <a:pPr lvl="1"/>
            <a:r>
              <a:rPr lang="en-US" altLang="zh-CN" dirty="0"/>
              <a:t>Concatenation</a:t>
            </a:r>
          </a:p>
          <a:p>
            <a:pPr lvl="1"/>
            <a:r>
              <a:rPr kumimoji="1" lang="en-US" altLang="zh-CN" dirty="0" smtClean="0"/>
              <a:t>Cosine</a:t>
            </a:r>
            <a:endParaRPr lang="en-US" altLang="zh-CN" dirty="0"/>
          </a:p>
          <a:p>
            <a:endParaRPr kumimoji="1" lang="en-US" altLang="zh-CN" dirty="0" smtClean="0"/>
          </a:p>
          <a:p>
            <a:pPr lvl="1"/>
            <a:endParaRPr kumimoji="1" lang="en-US" altLang="zh-CN" dirty="0"/>
          </a:p>
          <a:p>
            <a:pPr lvl="1"/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03D46-9BB5-4D44-8550-46E2B227A4D0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1640536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Future Work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use SRL arguments as </a:t>
            </a:r>
            <a:r>
              <a:rPr lang="en-US" altLang="zh-CN" dirty="0"/>
              <a:t>event </a:t>
            </a:r>
            <a:r>
              <a:rPr lang="en-US" altLang="zh-CN" dirty="0" smtClean="0"/>
              <a:t>arguments</a:t>
            </a:r>
          </a:p>
          <a:p>
            <a:pPr lvl="1"/>
            <a:r>
              <a:rPr lang="en-US" altLang="zh-CN" dirty="0" smtClean="0"/>
              <a:t>Can explicit</a:t>
            </a:r>
            <a:r>
              <a:rPr lang="zh-CN" altLang="en-US" dirty="0" smtClean="0"/>
              <a:t> </a:t>
            </a:r>
            <a:r>
              <a:rPr lang="en-US" altLang="zh-CN" dirty="0" smtClean="0"/>
              <a:t>event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arguments</a:t>
            </a:r>
            <a:r>
              <a:rPr lang="zh-CN" altLang="en-US" dirty="0" smtClean="0"/>
              <a:t> </a:t>
            </a:r>
            <a:r>
              <a:rPr lang="en-US" altLang="zh-CN" dirty="0" smtClean="0"/>
              <a:t>bring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benefit?</a:t>
            </a:r>
          </a:p>
          <a:p>
            <a:pPr lvl="1"/>
            <a:endParaRPr lang="en-US" altLang="zh-CN" dirty="0" smtClean="0"/>
          </a:p>
          <a:p>
            <a:r>
              <a:rPr lang="en-US" altLang="zh-CN" dirty="0"/>
              <a:t>E</a:t>
            </a:r>
            <a:r>
              <a:rPr lang="en-US" altLang="zh-CN" dirty="0" smtClean="0"/>
              <a:t>xplore </a:t>
            </a:r>
            <a:r>
              <a:rPr lang="en-US" altLang="zh-CN" dirty="0"/>
              <a:t>clustering </a:t>
            </a:r>
            <a:r>
              <a:rPr lang="en-US" altLang="zh-CN" dirty="0" smtClean="0"/>
              <a:t>methods</a:t>
            </a:r>
          </a:p>
          <a:p>
            <a:pPr lvl="1"/>
            <a:r>
              <a:rPr lang="en-US" altLang="zh-CN" dirty="0" smtClean="0"/>
              <a:t>ILP</a:t>
            </a:r>
            <a:r>
              <a:rPr lang="zh-CN" altLang="en-US" dirty="0"/>
              <a:t>-</a:t>
            </a:r>
            <a:r>
              <a:rPr lang="en-US" altLang="zh-CN" dirty="0" smtClean="0"/>
              <a:t>based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method</a:t>
            </a:r>
            <a:r>
              <a:rPr lang="zh-CN" altLang="en-US" dirty="0" smtClean="0"/>
              <a:t> </a:t>
            </a:r>
            <a:r>
              <a:rPr lang="en-US" altLang="zh-CN" dirty="0" smtClean="0"/>
              <a:t>(Global</a:t>
            </a:r>
            <a:r>
              <a:rPr lang="zh-CN" altLang="en-US" dirty="0" smtClean="0"/>
              <a:t> </a:t>
            </a:r>
            <a:r>
              <a:rPr lang="en-US" altLang="zh-CN" dirty="0" smtClean="0"/>
              <a:t>Optimization)</a:t>
            </a:r>
          </a:p>
          <a:p>
            <a:pPr lvl="1"/>
            <a:r>
              <a:rPr lang="en-US" altLang="zh-CN" dirty="0" smtClean="0"/>
              <a:t>Borrow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entity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coref:</a:t>
            </a:r>
            <a:r>
              <a:rPr lang="zh-CN" altLang="en-US" dirty="0" smtClean="0"/>
              <a:t> </a:t>
            </a:r>
            <a:r>
              <a:rPr lang="en-US" altLang="zh-CN" dirty="0" smtClean="0"/>
              <a:t>L</a:t>
            </a:r>
            <a:r>
              <a:rPr lang="en-US" altLang="zh-CN" baseline="30000" dirty="0" smtClean="0"/>
              <a:t>3</a:t>
            </a:r>
            <a:r>
              <a:rPr lang="en-US" altLang="zh-CN" dirty="0" smtClean="0"/>
              <a:t>M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</a:t>
            </a:r>
            <a:r>
              <a:rPr lang="zh-CN" altLang="en-US" dirty="0" smtClean="0"/>
              <a:t> </a:t>
            </a:r>
            <a:r>
              <a:rPr lang="zh-CN" altLang="zh-CN" dirty="0"/>
              <a:t>[</a:t>
            </a:r>
            <a:r>
              <a:rPr lang="en-US" altLang="zh-CN" dirty="0" smtClean="0"/>
              <a:t>Chang</a:t>
            </a:r>
            <a:r>
              <a:rPr lang="zh-CN" altLang="en-US" dirty="0" smtClean="0"/>
              <a:t> </a:t>
            </a:r>
            <a:r>
              <a:rPr lang="en-US" altLang="zh-CN" dirty="0" smtClean="0"/>
              <a:t>et</a:t>
            </a:r>
            <a:r>
              <a:rPr lang="zh-CN" altLang="en-US" dirty="0" smtClean="0"/>
              <a:t> </a:t>
            </a:r>
            <a:r>
              <a:rPr lang="en-US" altLang="zh-CN" dirty="0" smtClean="0"/>
              <a:t>al,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2013]</a:t>
            </a:r>
          </a:p>
          <a:p>
            <a:endParaRPr lang="en-US" altLang="zh-CN" dirty="0"/>
          </a:p>
          <a:p>
            <a:r>
              <a:rPr lang="en-US" altLang="zh-CN" dirty="0" smtClean="0"/>
              <a:t>A </a:t>
            </a:r>
            <a:r>
              <a:rPr lang="en-US" altLang="zh-CN" dirty="0"/>
              <a:t>better dataless similarity metric will potentially also be beneficial to further improve the supervised method by including such dataless features</a:t>
            </a:r>
            <a:r>
              <a:rPr lang="en-US" altLang="zh-CN" dirty="0" smtClean="0"/>
              <a:t>.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Bootstrap for </a:t>
            </a:r>
            <a:r>
              <a:rPr kumimoji="1" lang="en-US" altLang="zh-CN" dirty="0" err="1" smtClean="0"/>
              <a:t>dataless</a:t>
            </a:r>
            <a:r>
              <a:rPr kumimoji="1" lang="en-US" altLang="zh-CN" dirty="0" smtClean="0"/>
              <a:t> methods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03D46-9BB5-4D44-8550-46E2B227A4D0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766364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0" y="1831790"/>
            <a:ext cx="8520599" cy="1816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Spanish Entity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Discovery and </a:t>
            </a:r>
            <a:r>
              <a:rPr lang="en" dirty="0" smtClean="0"/>
              <a:t>Linking</a:t>
            </a:r>
            <a:endParaRPr lang="en" dirty="0"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542766" y="4120307"/>
            <a:ext cx="8153400" cy="182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Chen-Tse Tsai, Shyam Upadhyay, Dan </a:t>
            </a:r>
            <a:r>
              <a:rPr lang="en" dirty="0" smtClean="0"/>
              <a:t>Rot</a:t>
            </a:r>
            <a:r>
              <a:rPr lang="en-US" dirty="0" smtClean="0"/>
              <a:t>h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CS </a:t>
            </a:r>
            <a:r>
              <a:rPr lang="en-US" dirty="0"/>
              <a:t>@ UIUC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sz="1150" dirty="0">
              <a:solidFill>
                <a:srgbClr val="2222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37807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200" dirty="0"/>
              <a:t>The Task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/>
              <a:t>Extract Spanish entity mentions and link them to the entities in </a:t>
            </a:r>
            <a:r>
              <a:rPr lang="en-US" dirty="0" err="1"/>
              <a:t>FreeBase</a:t>
            </a:r>
            <a:r>
              <a:rPr lang="en-US" dirty="0"/>
              <a:t> </a:t>
            </a:r>
          </a:p>
          <a:p>
            <a:endParaRPr lang="en-US" sz="2000" dirty="0" smtClean="0"/>
          </a:p>
          <a:p>
            <a:pPr rtl="0">
              <a:spcBef>
                <a:spcPts val="0"/>
              </a:spcBef>
              <a:buNone/>
            </a:pPr>
            <a:endParaRPr sz="2000" dirty="0"/>
          </a:p>
          <a:p>
            <a:pPr rtl="0">
              <a:spcBef>
                <a:spcPts val="0"/>
              </a:spcBef>
              <a:buNone/>
            </a:pPr>
            <a:r>
              <a:rPr lang="en-US" sz="2000" dirty="0" smtClean="0"/>
              <a:t>     </a:t>
            </a:r>
            <a:r>
              <a:rPr lang="en" sz="2000" dirty="0" smtClean="0"/>
              <a:t>El </a:t>
            </a:r>
            <a:r>
              <a:rPr lang="en" sz="2000" dirty="0"/>
              <a:t>juicio contra el exmarine </a:t>
            </a:r>
            <a:r>
              <a:rPr lang="en" sz="2000" dirty="0">
                <a:solidFill>
                  <a:schemeClr val="accent1">
                    <a:lumMod val="50000"/>
                  </a:schemeClr>
                </a:solidFill>
              </a:rPr>
              <a:t>Eddie Routh</a:t>
            </a:r>
            <a:r>
              <a:rPr lang="en" sz="2000" dirty="0"/>
              <a:t>, acusado del asesinato de </a:t>
            </a:r>
            <a:r>
              <a:rPr lang="en" sz="2000" dirty="0">
                <a:solidFill>
                  <a:srgbClr val="CC6600"/>
                </a:solidFill>
              </a:rPr>
              <a:t>Chris Kyle</a:t>
            </a:r>
            <a:r>
              <a:rPr lang="en" sz="2000" dirty="0"/>
              <a:t>, el francotirador de la película "American Sniper", empezó ayyer en un tribunal de </a:t>
            </a:r>
            <a:r>
              <a:rPr lang="en" sz="2000" dirty="0">
                <a:solidFill>
                  <a:srgbClr val="CC6600"/>
                </a:solidFill>
              </a:rPr>
              <a:t>Stephenville</a:t>
            </a:r>
            <a:r>
              <a:rPr lang="en" sz="2000" dirty="0"/>
              <a:t>, en </a:t>
            </a:r>
            <a:r>
              <a:rPr lang="en" sz="2000" dirty="0">
                <a:solidFill>
                  <a:srgbClr val="CC6600"/>
                </a:solidFill>
              </a:rPr>
              <a:t>Texas </a:t>
            </a:r>
            <a:r>
              <a:rPr lang="en" sz="2000" dirty="0"/>
              <a:t>(</a:t>
            </a:r>
            <a:r>
              <a:rPr lang="en" sz="2000" dirty="0">
                <a:solidFill>
                  <a:srgbClr val="CC6600"/>
                </a:solidFill>
              </a:rPr>
              <a:t>EEUU</a:t>
            </a:r>
            <a:r>
              <a:rPr lang="en" sz="2000" dirty="0"/>
              <a:t>). </a:t>
            </a:r>
            <a:r>
              <a:rPr lang="en" sz="2000" dirty="0">
                <a:solidFill>
                  <a:srgbClr val="CC6600"/>
                </a:solidFill>
              </a:rPr>
              <a:t>Kyle </a:t>
            </a:r>
            <a:r>
              <a:rPr lang="en" sz="2000" dirty="0"/>
              <a:t>sirvió en la guerra de </a:t>
            </a:r>
            <a:r>
              <a:rPr lang="en" sz="2000" dirty="0">
                <a:solidFill>
                  <a:srgbClr val="CC6600"/>
                </a:solidFill>
              </a:rPr>
              <a:t>Irak </a:t>
            </a:r>
            <a:r>
              <a:rPr lang="en" sz="2000" dirty="0"/>
              <a:t>en la "</a:t>
            </a:r>
            <a:r>
              <a:rPr lang="en" sz="2000" dirty="0">
                <a:solidFill>
                  <a:srgbClr val="CC6600"/>
                </a:solidFill>
              </a:rPr>
              <a:t>Navy SEAL</a:t>
            </a:r>
            <a:r>
              <a:rPr lang="en" sz="2000" dirty="0"/>
              <a:t>", la unidad de élite de la </a:t>
            </a:r>
            <a:r>
              <a:rPr lang="en" sz="2000" dirty="0">
                <a:solidFill>
                  <a:srgbClr val="CC6600"/>
                </a:solidFill>
              </a:rPr>
              <a:t>Armada estadounidense</a:t>
            </a:r>
            <a:r>
              <a:rPr lang="en" sz="2000" dirty="0"/>
              <a:t>, y está reconocido como el francootirador más letal de la historia del país, con 160 muertes confirmadas a sus espaldas.La insurgencia </a:t>
            </a:r>
            <a:r>
              <a:rPr lang="en" sz="2000" dirty="0" smtClean="0">
                <a:solidFill>
                  <a:srgbClr val="CC6600"/>
                </a:solidFill>
              </a:rPr>
              <a:t>iraquí </a:t>
            </a:r>
            <a:r>
              <a:rPr lang="en" sz="2000" dirty="0" smtClean="0"/>
              <a:t>lo apodó "el diablo de </a:t>
            </a:r>
            <a:r>
              <a:rPr lang="en" sz="2000" dirty="0" smtClean="0">
                <a:solidFill>
                  <a:srgbClr val="CC6600"/>
                </a:solidFill>
              </a:rPr>
              <a:t>Ramadii</a:t>
            </a:r>
            <a:r>
              <a:rPr lang="en" sz="2000" dirty="0" smtClean="0"/>
              <a:t>"</a:t>
            </a:r>
            <a:endParaRPr lang="en" sz="2000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58" name="Shape 58"/>
          <p:cNvCxnSpPr>
            <a:endCxn id="59" idx="2"/>
          </p:cNvCxnSpPr>
          <p:nvPr/>
        </p:nvCxnSpPr>
        <p:spPr>
          <a:xfrm flipH="1" flipV="1">
            <a:off x="6974763" y="2743930"/>
            <a:ext cx="251185" cy="1048671"/>
          </a:xfrm>
          <a:prstGeom prst="straightConnector1">
            <a:avLst/>
          </a:prstGeom>
          <a:noFill/>
          <a:ln w="9525" cap="flat" cmpd="sng">
            <a:solidFill>
              <a:srgbClr val="000098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0" name="Shape 60"/>
          <p:cNvCxnSpPr>
            <a:endCxn id="59" idx="2"/>
          </p:cNvCxnSpPr>
          <p:nvPr/>
        </p:nvCxnSpPr>
        <p:spPr>
          <a:xfrm flipV="1">
            <a:off x="1870851" y="2743930"/>
            <a:ext cx="5103912" cy="602482"/>
          </a:xfrm>
          <a:prstGeom prst="straightConnector1">
            <a:avLst/>
          </a:prstGeom>
          <a:noFill/>
          <a:ln w="9525" cap="flat" cmpd="sng">
            <a:solidFill>
              <a:srgbClr val="000098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59" name="Shape 59"/>
          <p:cNvSpPr txBox="1"/>
          <p:nvPr/>
        </p:nvSpPr>
        <p:spPr>
          <a:xfrm>
            <a:off x="5851713" y="2324831"/>
            <a:ext cx="2246100" cy="41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 dirty="0">
                <a:solidFill>
                  <a:srgbClr val="000098"/>
                </a:solidFill>
              </a:rPr>
              <a:t>m.0hzrl7z / PER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61" name="Shape 61"/>
          <p:cNvCxnSpPr/>
          <p:nvPr/>
        </p:nvCxnSpPr>
        <p:spPr>
          <a:xfrm flipV="1">
            <a:off x="4144108" y="2743930"/>
            <a:ext cx="0" cy="241478"/>
          </a:xfrm>
          <a:prstGeom prst="straightConnector1">
            <a:avLst/>
          </a:prstGeom>
          <a:noFill/>
          <a:ln w="9525" cap="flat" cmpd="sng">
            <a:solidFill>
              <a:srgbClr val="000098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2" name="Shape 62"/>
          <p:cNvSpPr txBox="1"/>
          <p:nvPr/>
        </p:nvSpPr>
        <p:spPr>
          <a:xfrm>
            <a:off x="3520474" y="2324831"/>
            <a:ext cx="1326600" cy="41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dirty="0">
                <a:solidFill>
                  <a:srgbClr val="000098"/>
                </a:solidFill>
              </a:rPr>
              <a:t>NIL / PER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63" name="Shape 63"/>
          <p:cNvCxnSpPr>
            <a:endCxn id="64" idx="0"/>
          </p:cNvCxnSpPr>
          <p:nvPr/>
        </p:nvCxnSpPr>
        <p:spPr>
          <a:xfrm>
            <a:off x="2299946" y="4513366"/>
            <a:ext cx="4512547" cy="967458"/>
          </a:xfrm>
          <a:prstGeom prst="straightConnector1">
            <a:avLst/>
          </a:prstGeom>
          <a:noFill/>
          <a:ln w="9525" cap="flat" cmpd="sng">
            <a:solidFill>
              <a:srgbClr val="000098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5" name="Shape 65"/>
          <p:cNvCxnSpPr>
            <a:endCxn id="64" idx="0"/>
          </p:cNvCxnSpPr>
          <p:nvPr/>
        </p:nvCxnSpPr>
        <p:spPr>
          <a:xfrm>
            <a:off x="6625216" y="3792601"/>
            <a:ext cx="187277" cy="1688223"/>
          </a:xfrm>
          <a:prstGeom prst="straightConnector1">
            <a:avLst/>
          </a:prstGeom>
          <a:noFill/>
          <a:ln w="9525" cap="flat" cmpd="sng">
            <a:solidFill>
              <a:srgbClr val="000098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4" name="Shape 64"/>
          <p:cNvSpPr txBox="1"/>
          <p:nvPr/>
        </p:nvSpPr>
        <p:spPr>
          <a:xfrm>
            <a:off x="5729493" y="5480824"/>
            <a:ext cx="2166000" cy="41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 dirty="0">
                <a:solidFill>
                  <a:srgbClr val="000098"/>
                </a:solidFill>
              </a:rPr>
              <a:t>m.09c7w0 / GPE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B6D7A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2" name="图片 1" descr="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108" y="5362962"/>
            <a:ext cx="1503438" cy="1015959"/>
          </a:xfrm>
          <a:prstGeom prst="rect">
            <a:avLst/>
          </a:prstGeom>
        </p:spPr>
      </p:pic>
      <p:pic>
        <p:nvPicPr>
          <p:cNvPr id="3" name="图片 2" descr="Chri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360" y="1243292"/>
            <a:ext cx="948939" cy="171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9264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2" grpId="0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200" dirty="0"/>
              <a:t>System </a:t>
            </a:r>
            <a:r>
              <a:rPr lang="en-US" sz="3200" dirty="0" smtClean="0"/>
              <a:t>Pipeline</a:t>
            </a:r>
            <a:endParaRPr lang="en" sz="3200" dirty="0"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588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dirty="0" smtClean="0"/>
              <a:t>Translation</a:t>
            </a:r>
            <a:r>
              <a:rPr lang="en-US" dirty="0" smtClean="0"/>
              <a:t> (Google Translate)</a:t>
            </a:r>
            <a:endParaRPr lang="en" dirty="0"/>
          </a:p>
          <a:p>
            <a:pPr marL="5588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dirty="0" smtClean="0"/>
              <a:t>Wikification</a:t>
            </a:r>
            <a:r>
              <a:rPr lang="en-US" dirty="0" smtClean="0"/>
              <a:t> (Illinois </a:t>
            </a:r>
            <a:r>
              <a:rPr lang="en-US" dirty="0" err="1" smtClean="0"/>
              <a:t>Wikifier</a:t>
            </a:r>
            <a:r>
              <a:rPr lang="en-US" dirty="0" smtClean="0"/>
              <a:t>)</a:t>
            </a:r>
            <a:endParaRPr lang="en" dirty="0"/>
          </a:p>
          <a:p>
            <a:pPr marL="5588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dirty="0">
                <a:solidFill>
                  <a:schemeClr val="tx2"/>
                </a:solidFill>
              </a:rPr>
              <a:t>Spanish Mention </a:t>
            </a:r>
            <a:r>
              <a:rPr lang="en-US" dirty="0" smtClean="0">
                <a:solidFill>
                  <a:schemeClr val="tx2"/>
                </a:solidFill>
              </a:rPr>
              <a:t>Discovery</a:t>
            </a:r>
            <a:endParaRPr lang="en" dirty="0">
              <a:solidFill>
                <a:schemeClr val="tx2"/>
              </a:solidFill>
            </a:endParaRPr>
          </a:p>
          <a:p>
            <a:pPr marL="5588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dirty="0"/>
              <a:t>FreeBase ID Mapping</a:t>
            </a:r>
          </a:p>
          <a:p>
            <a:pPr marL="5588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dirty="0"/>
              <a:t>Mention </a:t>
            </a:r>
            <a:r>
              <a:rPr lang="en" dirty="0" smtClean="0"/>
              <a:t>Filtering</a:t>
            </a:r>
            <a:endParaRPr lang="en-US" dirty="0" smtClean="0"/>
          </a:p>
          <a:p>
            <a:pPr marL="958850" lvl="1" indent="-457200">
              <a:buSzPct val="100000"/>
            </a:pPr>
            <a:r>
              <a:rPr lang="en" dirty="0" smtClean="0"/>
              <a:t>Binary </a:t>
            </a:r>
            <a:r>
              <a:rPr lang="en" dirty="0"/>
              <a:t>classification based on FreeBase </a:t>
            </a:r>
            <a:r>
              <a:rPr lang="en" dirty="0" smtClean="0"/>
              <a:t>types</a:t>
            </a:r>
            <a:endParaRPr lang="en" dirty="0"/>
          </a:p>
          <a:p>
            <a:pPr marL="5588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dirty="0"/>
              <a:t>Named Entity </a:t>
            </a:r>
            <a:r>
              <a:rPr lang="en" dirty="0" smtClean="0"/>
              <a:t>Typing</a:t>
            </a:r>
            <a:endParaRPr lang="en-US" dirty="0" smtClean="0"/>
          </a:p>
          <a:p>
            <a:pPr marL="958850" lvl="1" indent="-457200">
              <a:buSzPct val="100000"/>
            </a:pPr>
            <a:r>
              <a:rPr lang="en" dirty="0" smtClean="0"/>
              <a:t>PER</a:t>
            </a:r>
            <a:r>
              <a:rPr lang="en" dirty="0"/>
              <a:t>, LOC, GPE, ORG, </a:t>
            </a:r>
            <a:r>
              <a:rPr lang="en" dirty="0" smtClean="0"/>
              <a:t>FAC</a:t>
            </a:r>
            <a:endParaRPr lang="en-US" dirty="0" smtClean="0"/>
          </a:p>
          <a:p>
            <a:pPr marL="958850" lvl="1" indent="-457200">
              <a:buSzPct val="100000"/>
            </a:pPr>
            <a:r>
              <a:rPr lang="en" dirty="0" smtClean="0"/>
              <a:t>5-class </a:t>
            </a:r>
            <a:r>
              <a:rPr lang="en" dirty="0"/>
              <a:t>classification based on FreeBase types</a:t>
            </a:r>
          </a:p>
          <a:p>
            <a:pPr marL="558800" lvl="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dirty="0"/>
              <a:t>NIL </a:t>
            </a:r>
            <a:r>
              <a:rPr lang="en" dirty="0" smtClean="0"/>
              <a:t>Clustering</a:t>
            </a:r>
            <a:endParaRPr lang="en-US" dirty="0" smtClean="0"/>
          </a:p>
          <a:p>
            <a:pPr marL="958850" lvl="1" indent="-457200">
              <a:buSzPct val="100000"/>
            </a:pPr>
            <a:r>
              <a:rPr lang="en-US" dirty="0" err="1" smtClean="0"/>
              <a:t>Jaccard</a:t>
            </a:r>
            <a:r>
              <a:rPr lang="en-US" dirty="0" smtClean="0"/>
              <a:t> similarity of mention surface forms</a:t>
            </a:r>
            <a:endParaRPr lang="en" dirty="0"/>
          </a:p>
        </p:txBody>
      </p:sp>
      <p:sp>
        <p:nvSpPr>
          <p:cNvPr id="4" name="矩形 3"/>
          <p:cNvSpPr/>
          <p:nvPr/>
        </p:nvSpPr>
        <p:spPr>
          <a:xfrm>
            <a:off x="941428" y="1982664"/>
            <a:ext cx="3767064" cy="402728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941428" y="2385392"/>
            <a:ext cx="3767064" cy="356259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6724163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200" dirty="0"/>
              <a:t>Spanish Mention </a:t>
            </a:r>
            <a:r>
              <a:rPr lang="en-US" sz="3200" dirty="0" smtClean="0"/>
              <a:t>Discovery</a:t>
            </a:r>
            <a:endParaRPr lang="en" sz="3200" dirty="0"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SzPct val="100000"/>
              <a:buAutoNum type="arabicPeriod"/>
            </a:pPr>
            <a:r>
              <a:rPr lang="en" sz="2000" dirty="0"/>
              <a:t>Given a mention in English (E.g., USA), get possible Spanish translations by 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000" dirty="0"/>
              <a:t>the English string (</a:t>
            </a:r>
            <a:r>
              <a:rPr lang="en" sz="2000" dirty="0">
                <a:solidFill>
                  <a:schemeClr val="accent1">
                    <a:lumMod val="50000"/>
                  </a:schemeClr>
                </a:solidFill>
              </a:rPr>
              <a:t>usa</a:t>
            </a:r>
            <a:r>
              <a:rPr lang="en" sz="2000" dirty="0"/>
              <a:t>)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000" dirty="0"/>
              <a:t>the Google translated English string (</a:t>
            </a:r>
            <a:r>
              <a:rPr lang="en" sz="2000" dirty="0">
                <a:solidFill>
                  <a:srgbClr val="CC6600"/>
                </a:solidFill>
              </a:rPr>
              <a:t>ee.uu</a:t>
            </a:r>
            <a:r>
              <a:rPr lang="en" sz="2000" dirty="0"/>
              <a:t>)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000" dirty="0"/>
              <a:t>the Spanish Wikipedia title (</a:t>
            </a:r>
            <a:r>
              <a:rPr lang="en" sz="2000" dirty="0">
                <a:solidFill>
                  <a:srgbClr val="CC6600"/>
                </a:solidFill>
              </a:rPr>
              <a:t>estados unidos</a:t>
            </a:r>
            <a:r>
              <a:rPr lang="en" sz="2000" dirty="0"/>
              <a:t>)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000" dirty="0"/>
              <a:t>all the strings which are redirected to the Spanish title. (</a:t>
            </a:r>
            <a:r>
              <a:rPr lang="en" sz="2000" dirty="0">
                <a:solidFill>
                  <a:srgbClr val="CC6600"/>
                </a:solidFill>
              </a:rPr>
              <a:t>ee.uu., eeuu, e.u.a., estadounidense, ee. uu., ee uu, unión americana, eua, estadounidenses, united states of america</a:t>
            </a:r>
            <a:r>
              <a:rPr lang="en" sz="2000" dirty="0"/>
              <a:t>)</a:t>
            </a:r>
          </a:p>
          <a:p>
            <a:pPr marL="457200" lvl="0" indent="-355600" rtl="0">
              <a:spcBef>
                <a:spcPts val="0"/>
              </a:spcBef>
              <a:buSzPct val="100000"/>
              <a:buAutoNum type="arabicPeriod"/>
            </a:pPr>
            <a:r>
              <a:rPr lang="en" sz="2000" dirty="0"/>
              <a:t>For each n-grams in the Spanish document, calculate the edit distance to the possible Spanish translations and return the first n-gram which has not been mapped and has the lowest edit distance (&lt;2).  </a:t>
            </a:r>
          </a:p>
        </p:txBody>
      </p:sp>
    </p:spTree>
    <p:extLst>
      <p:ext uri="{BB962C8B-B14F-4D97-AF65-F5344CB8AC3E}">
        <p14:creationId xmlns:p14="http://schemas.microsoft.com/office/powerpoint/2010/main" val="41622362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200" dirty="0"/>
              <a:t>Spanish Mention </a:t>
            </a:r>
            <a:r>
              <a:rPr lang="en-US" sz="3200" dirty="0" smtClean="0"/>
              <a:t>Discovery</a:t>
            </a:r>
            <a:endParaRPr lang="en" sz="3200"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r>
              <a:rPr lang="en-US" sz="2000" dirty="0" smtClean="0"/>
              <a:t>Development documents: all the Spanish training documents</a:t>
            </a:r>
          </a:p>
          <a:p>
            <a:r>
              <a:rPr lang="en-US" sz="2000" dirty="0" smtClean="0"/>
              <a:t>Evaluation documents: the final held-out test documents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461210"/>
              </p:ext>
            </p:extLst>
          </p:nvPr>
        </p:nvGraphicFramePr>
        <p:xfrm>
          <a:off x="1345572" y="1451795"/>
          <a:ext cx="6286503" cy="3319911"/>
        </p:xfrm>
        <a:graphic>
          <a:graphicData uri="http://schemas.openxmlformats.org/drawingml/2006/table">
            <a:tbl>
              <a:tblPr firstRow="1" bandRow="1"/>
              <a:tblGrid>
                <a:gridCol w="2286000"/>
                <a:gridCol w="1333501"/>
                <a:gridCol w="1333501"/>
                <a:gridCol w="1333501"/>
              </a:tblGrid>
              <a:tr h="393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Approach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Precision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Recall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F1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1725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Development</a:t>
                      </a:r>
                      <a:r>
                        <a:rPr lang="en-US" baseline="0" dirty="0" smtClean="0"/>
                        <a:t> Documents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1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Stanford</a:t>
                      </a:r>
                      <a:r>
                        <a:rPr lang="en-US" baseline="0" dirty="0" smtClean="0"/>
                        <a:t> NER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69.4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68.4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68.9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1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err="1" smtClean="0"/>
                        <a:t>FreeLing</a:t>
                      </a:r>
                      <a:r>
                        <a:rPr lang="en-US" dirty="0" smtClean="0"/>
                        <a:t> NER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72.2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71.5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71.8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51725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+mn-lt"/>
                          <a:cs typeface="Times New Roman"/>
                        </a:rPr>
                        <a:t>Our</a:t>
                      </a:r>
                      <a:r>
                        <a:rPr lang="en-US" b="0" i="0" baseline="0" dirty="0" smtClean="0">
                          <a:latin typeface="+mn-lt"/>
                          <a:cs typeface="Times New Roman"/>
                        </a:rPr>
                        <a:t> Approach</a:t>
                      </a:r>
                      <a:endParaRPr lang="en-US" b="0" i="0" dirty="0"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81.4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76.6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79.0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51725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Evaluation</a:t>
                      </a:r>
                      <a:r>
                        <a:rPr lang="en-US" baseline="0" dirty="0" smtClean="0"/>
                        <a:t> Documents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51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Stanford</a:t>
                      </a:r>
                      <a:r>
                        <a:rPr lang="en-US" baseline="0" dirty="0" smtClean="0"/>
                        <a:t> NER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61.6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61.9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61.8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51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err="1" smtClean="0"/>
                        <a:t>FreeLing</a:t>
                      </a:r>
                      <a:r>
                        <a:rPr lang="en-US" dirty="0" smtClean="0"/>
                        <a:t> NER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58.7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65.9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61.7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51725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+mn-lt"/>
                          <a:cs typeface="Times New Roman"/>
                        </a:rPr>
                        <a:t>Our</a:t>
                      </a:r>
                      <a:r>
                        <a:rPr lang="en-US" b="0" i="0" baseline="0" dirty="0" smtClean="0">
                          <a:latin typeface="+mn-lt"/>
                          <a:cs typeface="Times New Roman"/>
                        </a:rPr>
                        <a:t> Approach</a:t>
                      </a:r>
                      <a:endParaRPr lang="en-US" b="0" i="0" dirty="0"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73.6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70.9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72.2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144220" y="5168502"/>
            <a:ext cx="71885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/>
              <a:t>Translation </a:t>
            </a:r>
            <a:r>
              <a:rPr lang="en-US" altLang="zh-CN" b="1" dirty="0"/>
              <a:t>+ Illinois NER/</a:t>
            </a:r>
            <a:r>
              <a:rPr lang="en-US" altLang="zh-CN" b="1" dirty="0" err="1" smtClean="0"/>
              <a:t>Wikifier</a:t>
            </a:r>
            <a:r>
              <a:rPr lang="en-US" altLang="zh-CN" b="1" dirty="0" smtClean="0"/>
              <a:t> + Spanish Mention Discovery</a:t>
            </a:r>
          </a:p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much </a:t>
            </a:r>
            <a:r>
              <a:rPr lang="en-US" altLang="zh-CN" b="1" dirty="0">
                <a:solidFill>
                  <a:srgbClr val="FF0000"/>
                </a:solidFill>
              </a:rPr>
              <a:t>better than 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b="1" dirty="0" smtClean="0"/>
              <a:t>NER </a:t>
            </a:r>
            <a:r>
              <a:rPr lang="en-US" altLang="zh-CN" b="1" dirty="0"/>
              <a:t>on the source </a:t>
            </a:r>
            <a:r>
              <a:rPr lang="en-US" altLang="zh-CN" b="1" dirty="0" smtClean="0"/>
              <a:t>language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58021110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TAC Event Task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Event Nugget (EN)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Track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Event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Nugget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Detection</a:t>
            </a:r>
          </a:p>
          <a:p>
            <a:pPr lvl="1"/>
            <a:r>
              <a:rPr kumimoji="1" lang="en-US" altLang="zh-CN" dirty="0" smtClean="0"/>
              <a:t>Supervised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m</a:t>
            </a:r>
            <a:r>
              <a:rPr kumimoji="1" lang="en-US" altLang="zh-CN" dirty="0" smtClean="0"/>
              <a:t>ethod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rich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syntactic 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semantic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features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Event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Co-reference</a:t>
            </a:r>
            <a:endParaRPr kumimoji="1" lang="en-US" altLang="zh-CN" dirty="0"/>
          </a:p>
          <a:p>
            <a:pPr lvl="1"/>
            <a:r>
              <a:rPr kumimoji="1" lang="en-US" altLang="zh-CN" dirty="0" smtClean="0"/>
              <a:t>Based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gold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event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nuggets</a:t>
            </a:r>
          </a:p>
          <a:p>
            <a:pPr lvl="1"/>
            <a:r>
              <a:rPr kumimoji="1" lang="en-US" altLang="zh-CN" dirty="0" smtClean="0"/>
              <a:t>Based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event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nuggets</a:t>
            </a:r>
            <a:endParaRPr kumimoji="1" lang="en-US" altLang="zh-CN" dirty="0"/>
          </a:p>
          <a:p>
            <a:pPr lvl="1"/>
            <a:r>
              <a:rPr kumimoji="1" lang="en-US" altLang="zh-CN" dirty="0" smtClean="0"/>
              <a:t>Supervised Method V.S. Dataless Method </a:t>
            </a:r>
          </a:p>
          <a:p>
            <a:pPr lvl="1"/>
            <a:endParaRPr kumimoji="1"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03D46-9BB5-4D44-8550-46E2B227A4D0}" type="slidenum">
              <a:rPr kumimoji="1" lang="zh-CN" altLang="en-US" smtClean="0"/>
              <a:t>2</a:t>
            </a:fld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817520" y="3619139"/>
            <a:ext cx="2837756" cy="470105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7475738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dirty="0" smtClean="0"/>
              <a:t>End-to-end</a:t>
            </a:r>
            <a:r>
              <a:rPr lang="en" sz="3200" dirty="0" smtClean="0"/>
              <a:t> Evaluatio</a:t>
            </a:r>
            <a:r>
              <a:rPr lang="en-US" sz="3200" dirty="0" smtClean="0"/>
              <a:t>n</a:t>
            </a:r>
            <a:endParaRPr lang="en" sz="3200" dirty="0"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234421"/>
              </p:ext>
            </p:extLst>
          </p:nvPr>
        </p:nvGraphicFramePr>
        <p:xfrm>
          <a:off x="1345572" y="1513755"/>
          <a:ext cx="6286503" cy="4051431"/>
        </p:xfrm>
        <a:graphic>
          <a:graphicData uri="http://schemas.openxmlformats.org/drawingml/2006/table">
            <a:tbl>
              <a:tblPr firstRow="1" bandRow="1"/>
              <a:tblGrid>
                <a:gridCol w="2286000"/>
                <a:gridCol w="1333501"/>
                <a:gridCol w="1333501"/>
                <a:gridCol w="1333501"/>
              </a:tblGrid>
              <a:tr h="393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Measure 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Precision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Recall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F1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1725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Development</a:t>
                      </a:r>
                      <a:r>
                        <a:rPr lang="en-US" baseline="0" dirty="0" smtClean="0"/>
                        <a:t> Documents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1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n-US" dirty="0" smtClean="0"/>
                        <a:t>Mention spans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85.5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79.6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82.4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1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n-US" dirty="0" smtClean="0"/>
                        <a:t>Mention </a:t>
                      </a:r>
                      <a:r>
                        <a:rPr lang="en-US" dirty="0" err="1" smtClean="0"/>
                        <a:t>spans+type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79.8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74.3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76.9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51725">
                <a:tc>
                  <a:txBody>
                    <a:bodyPr/>
                    <a:lstStyle/>
                    <a:p>
                      <a:pPr algn="l"/>
                      <a:r>
                        <a:rPr lang="en-US" b="0" i="0" dirty="0" smtClean="0">
                          <a:latin typeface="+mn-lt"/>
                          <a:cs typeface="Times New Roman"/>
                        </a:rPr>
                        <a:t>Mention </a:t>
                      </a:r>
                      <a:r>
                        <a:rPr lang="en-US" b="0" i="0" dirty="0" err="1" smtClean="0">
                          <a:latin typeface="+mn-lt"/>
                          <a:cs typeface="Times New Roman"/>
                        </a:rPr>
                        <a:t>spans+link</a:t>
                      </a:r>
                      <a:endParaRPr lang="en-US" b="0" i="0" dirty="0"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78.5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73.1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75.5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51725">
                <a:tc>
                  <a:txBody>
                    <a:bodyPr/>
                    <a:lstStyle/>
                    <a:p>
                      <a:pPr algn="l"/>
                      <a:r>
                        <a:rPr lang="en-US" b="0" i="0" dirty="0" smtClean="0">
                          <a:latin typeface="+mn-lt"/>
                          <a:cs typeface="Times New Roman"/>
                        </a:rPr>
                        <a:t>Mention</a:t>
                      </a:r>
                      <a:r>
                        <a:rPr lang="en-US" b="0" i="0" baseline="0" dirty="0" smtClean="0">
                          <a:latin typeface="+mn-lt"/>
                          <a:cs typeface="Times New Roman"/>
                        </a:rPr>
                        <a:t> CEAF</a:t>
                      </a:r>
                      <a:endParaRPr lang="en-US" b="0" i="0" dirty="0"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81.6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76.1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78.8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51725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Evaluation</a:t>
                      </a:r>
                      <a:r>
                        <a:rPr lang="en-US" baseline="0" dirty="0" smtClean="0"/>
                        <a:t> Documents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51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n-US" dirty="0" smtClean="0"/>
                        <a:t>Mention spans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80.1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77.2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78.7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51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n-US" dirty="0" smtClean="0"/>
                        <a:t>Mention </a:t>
                      </a:r>
                      <a:r>
                        <a:rPr lang="en-US" dirty="0" err="1" smtClean="0"/>
                        <a:t>spans+type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76.1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73.4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74.7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51725">
                <a:tc>
                  <a:txBody>
                    <a:bodyPr/>
                    <a:lstStyle/>
                    <a:p>
                      <a:pPr algn="l"/>
                      <a:r>
                        <a:rPr lang="en-US" b="0" i="0" dirty="0" smtClean="0">
                          <a:latin typeface="+mn-lt"/>
                          <a:cs typeface="Times New Roman"/>
                        </a:rPr>
                        <a:t>Mention </a:t>
                      </a:r>
                      <a:r>
                        <a:rPr lang="en-US" b="0" i="0" dirty="0" err="1" smtClean="0">
                          <a:latin typeface="+mn-lt"/>
                          <a:cs typeface="Times New Roman"/>
                        </a:rPr>
                        <a:t>spans+link</a:t>
                      </a:r>
                      <a:endParaRPr lang="en-US" b="0" i="0" dirty="0"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72.5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69.9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71.2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51725">
                <a:tc>
                  <a:txBody>
                    <a:bodyPr/>
                    <a:lstStyle/>
                    <a:p>
                      <a:pPr algn="l"/>
                      <a:r>
                        <a:rPr lang="en-US" b="0" i="0" dirty="0" smtClean="0">
                          <a:latin typeface="+mn-lt"/>
                          <a:cs typeface="Times New Roman"/>
                        </a:rPr>
                        <a:t>Mention CEAF</a:t>
                      </a:r>
                      <a:endParaRPr lang="en-US" b="0" i="0" dirty="0"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75.0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72.3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73.3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744357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7303D46-9BB5-4D44-8550-46E2B227A4D0}" type="slidenum">
              <a:rPr kumimoji="1" lang="zh-CN" altLang="en-US" smtClean="0"/>
              <a:t>21</a:t>
            </a:fld>
            <a:endParaRPr kumimoji="1"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542766" y="2634280"/>
            <a:ext cx="8153400" cy="2133600"/>
          </a:xfrm>
        </p:spPr>
        <p:txBody>
          <a:bodyPr/>
          <a:lstStyle/>
          <a:p>
            <a:r>
              <a:rPr kumimoji="1" lang="en-US" altLang="zh-CN" dirty="0" smtClean="0"/>
              <a:t>Thank You !</a:t>
            </a:r>
            <a:br>
              <a:rPr kumimoji="1" lang="en-US" altLang="zh-CN" dirty="0" smtClean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76550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Event Nugget Detection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92898"/>
            <a:ext cx="8229600" cy="4603102"/>
          </a:xfrm>
        </p:spPr>
        <p:txBody>
          <a:bodyPr/>
          <a:lstStyle/>
          <a:p>
            <a:r>
              <a:rPr lang="en-US" altLang="zh-CN" dirty="0"/>
              <a:t>Over 300 police officers were fanning out to track down the assailants </a:t>
            </a:r>
            <a:r>
              <a:rPr lang="en-US" altLang="zh-CN" dirty="0" smtClean="0"/>
              <a:t>who attacked </a:t>
            </a:r>
            <a:r>
              <a:rPr lang="en-US" altLang="zh-CN" dirty="0"/>
              <a:t>Moscow tourists in the Russian city of Nizhny Novgorod, RIA </a:t>
            </a:r>
            <a:r>
              <a:rPr lang="en-US" altLang="zh-CN" dirty="0" err="1" smtClean="0"/>
              <a:t>Novosti</a:t>
            </a:r>
            <a:r>
              <a:rPr lang="en-US" altLang="zh-CN" dirty="0"/>
              <a:t> </a:t>
            </a:r>
            <a:r>
              <a:rPr lang="en-US" altLang="zh-CN" dirty="0" smtClean="0"/>
              <a:t>news </a:t>
            </a:r>
            <a:r>
              <a:rPr lang="en-US" altLang="zh-CN" dirty="0"/>
              <a:t>agency reported Sunday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Two Classifiers</a:t>
            </a:r>
          </a:p>
          <a:p>
            <a:pPr lvl="1"/>
            <a:r>
              <a:rPr lang="en-US" altLang="zh-CN" dirty="0" smtClean="0"/>
              <a:t>Type Classifier (Labels: 38 sub-types + Non-event)</a:t>
            </a:r>
          </a:p>
          <a:p>
            <a:pPr lvl="1"/>
            <a:r>
              <a:rPr lang="en-US" altLang="zh-CN" dirty="0" smtClean="0"/>
              <a:t>Realis Classifier (Labels: </a:t>
            </a:r>
            <a:r>
              <a:rPr lang="en-US" altLang="zh-CN" dirty="0"/>
              <a:t>ACTUAL, GENERIC or OTHER</a:t>
            </a:r>
            <a:r>
              <a:rPr lang="en-US" altLang="zh-CN" dirty="0" smtClean="0"/>
              <a:t>)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Learning</a:t>
            </a:r>
          </a:p>
          <a:p>
            <a:pPr lvl="1"/>
            <a:r>
              <a:rPr lang="en-US" altLang="zh-CN" dirty="0" smtClean="0"/>
              <a:t>SVM (</a:t>
            </a:r>
            <a:r>
              <a:rPr lang="en-US" altLang="zh-CN" dirty="0"/>
              <a:t>within </a:t>
            </a:r>
            <a:r>
              <a:rPr lang="en-US" altLang="zh-CN" dirty="0" smtClean="0"/>
              <a:t>Illinois </a:t>
            </a:r>
            <a:r>
              <a:rPr lang="en-US" altLang="zh-CN" dirty="0" err="1" smtClean="0"/>
              <a:t>LBJava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Enlarge training set by sampling ACE 2005 data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03D46-9BB5-4D44-8550-46E2B227A4D0}" type="slidenum">
              <a:rPr kumimoji="1" lang="zh-CN" altLang="en-US" smtClean="0"/>
              <a:t>3</a:t>
            </a:fld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817520" y="1564932"/>
            <a:ext cx="777791" cy="355775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13344" y="1920707"/>
            <a:ext cx="777791" cy="355775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17521" y="2289963"/>
            <a:ext cx="777791" cy="355775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15040" y="2646732"/>
            <a:ext cx="777791" cy="355775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432586" y="1920707"/>
            <a:ext cx="1244929" cy="355775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852773" y="3069342"/>
            <a:ext cx="2468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solidFill>
                  <a:srgbClr val="FF0000"/>
                </a:solidFill>
              </a:rPr>
              <a:t>Type: Conflict.Attack</a:t>
            </a:r>
            <a:endParaRPr kumimoji="1"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14" name="直线箭头连接符 13"/>
          <p:cNvCxnSpPr>
            <a:stCxn id="11" idx="2"/>
            <a:endCxn id="12" idx="0"/>
          </p:cNvCxnSpPr>
          <p:nvPr/>
        </p:nvCxnSpPr>
        <p:spPr>
          <a:xfrm flipH="1">
            <a:off x="3087028" y="2276482"/>
            <a:ext cx="968023" cy="79286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/>
          <p:cNvCxnSpPr>
            <a:stCxn id="11" idx="2"/>
            <a:endCxn id="19" idx="0"/>
          </p:cNvCxnSpPr>
          <p:nvPr/>
        </p:nvCxnSpPr>
        <p:spPr>
          <a:xfrm>
            <a:off x="4055051" y="2276482"/>
            <a:ext cx="2430420" cy="79286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5583268" y="3069342"/>
            <a:ext cx="180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solidFill>
                  <a:srgbClr val="FF0000"/>
                </a:solidFill>
              </a:rPr>
              <a:t>Realis: Actual</a:t>
            </a:r>
            <a:endParaRPr kumimoji="1"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29222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2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2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2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Event Nugget Detection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Features (for both classifiers)</a:t>
            </a:r>
          </a:p>
          <a:p>
            <a:pPr lvl="1"/>
            <a:r>
              <a:rPr lang="en-US" altLang="zh-CN" dirty="0"/>
              <a:t>Lexical </a:t>
            </a:r>
            <a:r>
              <a:rPr lang="en-US" altLang="zh-CN" dirty="0" smtClean="0"/>
              <a:t>features</a:t>
            </a:r>
          </a:p>
          <a:p>
            <a:pPr lvl="1"/>
            <a:r>
              <a:rPr lang="en-US" altLang="zh-CN" dirty="0" smtClean="0"/>
              <a:t>Dependency Parse </a:t>
            </a:r>
            <a:r>
              <a:rPr lang="en-US" altLang="zh-CN" dirty="0"/>
              <a:t>Tree </a:t>
            </a:r>
            <a:r>
              <a:rPr lang="en-US" altLang="zh-CN" dirty="0" smtClean="0"/>
              <a:t>features</a:t>
            </a:r>
          </a:p>
          <a:p>
            <a:pPr lvl="1"/>
            <a:r>
              <a:rPr lang="en-US" altLang="zh-CN" dirty="0"/>
              <a:t>Seed features (Bronstein et al., 2015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/>
              <a:t>NER </a:t>
            </a:r>
            <a:r>
              <a:rPr lang="en-US" altLang="zh-CN" dirty="0" smtClean="0"/>
              <a:t>features (Illinois NER)</a:t>
            </a:r>
          </a:p>
          <a:p>
            <a:pPr lvl="1"/>
            <a:r>
              <a:rPr lang="en-US" altLang="zh-CN" dirty="0"/>
              <a:t>SRL </a:t>
            </a:r>
            <a:r>
              <a:rPr lang="en-US" altLang="zh-CN" dirty="0" smtClean="0"/>
              <a:t>features </a:t>
            </a:r>
            <a:r>
              <a:rPr lang="en-US" altLang="zh-CN" dirty="0"/>
              <a:t>(Illinois </a:t>
            </a:r>
            <a:r>
              <a:rPr lang="en-US" altLang="zh-CN" dirty="0" smtClean="0"/>
              <a:t>SRL)</a:t>
            </a:r>
          </a:p>
          <a:p>
            <a:pPr lvl="1"/>
            <a:r>
              <a:rPr lang="en-US" altLang="zh-CN" dirty="0" smtClean="0"/>
              <a:t>Entity Co-reference features </a:t>
            </a:r>
            <a:r>
              <a:rPr lang="en-US" altLang="zh-CN" dirty="0"/>
              <a:t>(Illinois </a:t>
            </a:r>
            <a:r>
              <a:rPr lang="en-US" altLang="zh-CN" dirty="0" smtClean="0"/>
              <a:t>Co-ref)</a:t>
            </a:r>
          </a:p>
          <a:p>
            <a:pPr lvl="1"/>
            <a:r>
              <a:rPr lang="en-US" altLang="zh-CN" dirty="0" err="1"/>
              <a:t>Wordnet</a:t>
            </a:r>
            <a:r>
              <a:rPr lang="en-US" altLang="zh-CN" dirty="0"/>
              <a:t> </a:t>
            </a:r>
            <a:r>
              <a:rPr lang="en-US" altLang="zh-CN" dirty="0" smtClean="0"/>
              <a:t>features</a:t>
            </a:r>
          </a:p>
          <a:p>
            <a:pPr lvl="1"/>
            <a:r>
              <a:rPr lang="en-US" altLang="zh-CN" dirty="0"/>
              <a:t>Brown cluster </a:t>
            </a:r>
            <a:r>
              <a:rPr lang="en-US" altLang="zh-CN" dirty="0" smtClean="0"/>
              <a:t>features</a:t>
            </a:r>
          </a:p>
          <a:p>
            <a:pPr lvl="1"/>
            <a:r>
              <a:rPr lang="en-US" altLang="zh-CN" dirty="0"/>
              <a:t>ESA </a:t>
            </a:r>
            <a:r>
              <a:rPr lang="en-US" altLang="zh-CN" dirty="0" smtClean="0"/>
              <a:t>features</a:t>
            </a:r>
            <a:endParaRPr kumimoji="1" lang="en-US" altLang="zh-CN" dirty="0" smtClean="0"/>
          </a:p>
          <a:p>
            <a:r>
              <a:rPr kumimoji="1" lang="en-US" altLang="zh-CN" dirty="0" smtClean="0"/>
              <a:t>Ablation study shows every set of feature contributes</a:t>
            </a:r>
          </a:p>
          <a:p>
            <a:r>
              <a:rPr kumimoji="1" lang="en-US" altLang="zh-CN" dirty="0" smtClean="0"/>
              <a:t>Details can be found in our workshop paper</a:t>
            </a:r>
          </a:p>
          <a:p>
            <a:endParaRPr kumimoji="1" lang="en-US" altLang="zh-CN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03D46-9BB5-4D44-8550-46E2B227A4D0}" type="slidenum">
              <a:rPr kumimoji="1" lang="zh-CN" altLang="en-US" smtClean="0"/>
              <a:t>4</a:t>
            </a:fld>
            <a:endParaRPr kumimoji="1"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174135" y="1541784"/>
            <a:ext cx="3360265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2400" b="1" dirty="0" smtClean="0"/>
              <a:t>Event Token Features</a:t>
            </a:r>
            <a:endParaRPr kumimoji="1"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25612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Event Co-reference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Similar to Entity Coref, we consider event-pair model</a:t>
            </a:r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Event-pair Scoring</a:t>
            </a:r>
          </a:p>
          <a:p>
            <a:pPr lvl="1"/>
            <a:r>
              <a:rPr kumimoji="1" lang="en-US" altLang="zh-CN" dirty="0" smtClean="0"/>
              <a:t>Supervised </a:t>
            </a:r>
            <a:r>
              <a:rPr kumimoji="1" lang="en-US" altLang="zh-CN" dirty="0"/>
              <a:t>Method V.S. Dataless </a:t>
            </a:r>
            <a:r>
              <a:rPr kumimoji="1" lang="en-US" altLang="zh-CN" dirty="0" smtClean="0"/>
              <a:t>Method</a:t>
            </a:r>
          </a:p>
          <a:p>
            <a:pPr lvl="1"/>
            <a:endParaRPr kumimoji="1" lang="en-US" altLang="zh-CN" dirty="0"/>
          </a:p>
          <a:p>
            <a:r>
              <a:rPr kumimoji="1" lang="en-US" altLang="zh-CN" dirty="0" smtClean="0"/>
              <a:t>Event Clustering</a:t>
            </a:r>
          </a:p>
          <a:p>
            <a:pPr lvl="1"/>
            <a:r>
              <a:rPr kumimoji="1" lang="en-US" altLang="zh-CN" dirty="0" smtClean="0"/>
              <a:t>Greedy Method</a:t>
            </a:r>
          </a:p>
          <a:p>
            <a:pPr lvl="1"/>
            <a:r>
              <a:rPr lang="en-US" altLang="zh-CN" dirty="0" smtClean="0"/>
              <a:t>1) Make </a:t>
            </a:r>
            <a:r>
              <a:rPr lang="en-US" altLang="zh-CN" dirty="0"/>
              <a:t>a decision on each </a:t>
            </a:r>
            <a:r>
              <a:rPr lang="en-US" altLang="zh-CN" dirty="0" smtClean="0"/>
              <a:t>event-pair (link </a:t>
            </a:r>
            <a:r>
              <a:rPr lang="en-US" altLang="zh-CN" dirty="0"/>
              <a:t>or not) 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2) Put </a:t>
            </a:r>
            <a:r>
              <a:rPr lang="en-US" altLang="zh-CN" dirty="0"/>
              <a:t>all linked </a:t>
            </a:r>
            <a:r>
              <a:rPr lang="en-US" altLang="zh-CN" dirty="0" smtClean="0"/>
              <a:t>events into </a:t>
            </a:r>
            <a:r>
              <a:rPr lang="en-US" altLang="zh-CN" dirty="0"/>
              <a:t>the same </a:t>
            </a:r>
            <a:r>
              <a:rPr lang="en-US" altLang="zh-CN" dirty="0" smtClean="0"/>
              <a:t>co</a:t>
            </a:r>
            <a:r>
              <a:rPr lang="en-US" altLang="zh-CN" dirty="0"/>
              <a:t>-reference chain. 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03D46-9BB5-4D44-8550-46E2B227A4D0}" type="slidenum">
              <a:rPr kumimoji="1" lang="zh-CN" altLang="en-US" smtClean="0"/>
              <a:t>5</a:t>
            </a:fld>
            <a:endParaRPr kumimoji="1" lang="zh-CN" altLang="en-US"/>
          </a:p>
        </p:txBody>
      </p:sp>
      <p:grpSp>
        <p:nvGrpSpPr>
          <p:cNvPr id="52" name="组 51"/>
          <p:cNvGrpSpPr/>
          <p:nvPr/>
        </p:nvGrpSpPr>
        <p:grpSpPr>
          <a:xfrm>
            <a:off x="953900" y="2044605"/>
            <a:ext cx="4523904" cy="1226271"/>
            <a:chOff x="1959985" y="2044605"/>
            <a:chExt cx="4523904" cy="1226271"/>
          </a:xfrm>
        </p:grpSpPr>
        <p:sp>
          <p:nvSpPr>
            <p:cNvPr id="31" name="矩形圖說文字 36"/>
            <p:cNvSpPr/>
            <p:nvPr/>
          </p:nvSpPr>
          <p:spPr>
            <a:xfrm>
              <a:off x="5687208" y="2044605"/>
              <a:ext cx="609909" cy="459852"/>
            </a:xfrm>
            <a:prstGeom prst="wedgeRectCallout">
              <a:avLst>
                <a:gd name="adj1" fmla="val -147844"/>
                <a:gd name="adj2" fmla="val 9939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3.1</a:t>
              </a:r>
              <a:endParaRPr lang="zh-TW" alt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32" name="群組 37"/>
            <p:cNvGrpSpPr/>
            <p:nvPr/>
          </p:nvGrpSpPr>
          <p:grpSpPr>
            <a:xfrm>
              <a:off x="1959985" y="3270876"/>
              <a:ext cx="4347228" cy="0"/>
              <a:chOff x="1979713" y="3897052"/>
              <a:chExt cx="4619238" cy="0"/>
            </a:xfrm>
          </p:grpSpPr>
          <p:cxnSp>
            <p:nvCxnSpPr>
              <p:cNvPr id="46" name="直線接點 13"/>
              <p:cNvCxnSpPr/>
              <p:nvPr/>
            </p:nvCxnSpPr>
            <p:spPr>
              <a:xfrm>
                <a:off x="1979713" y="3897052"/>
                <a:ext cx="513250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7" name="直線接點 14"/>
              <p:cNvCxnSpPr/>
              <p:nvPr/>
            </p:nvCxnSpPr>
            <p:spPr>
              <a:xfrm>
                <a:off x="2800910" y="3897052"/>
                <a:ext cx="513250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8" name="直線接點 15"/>
              <p:cNvCxnSpPr/>
              <p:nvPr/>
            </p:nvCxnSpPr>
            <p:spPr>
              <a:xfrm>
                <a:off x="3622108" y="3897052"/>
                <a:ext cx="513250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9" name="直線接點 16"/>
              <p:cNvCxnSpPr/>
              <p:nvPr/>
            </p:nvCxnSpPr>
            <p:spPr>
              <a:xfrm>
                <a:off x="4443306" y="3897052"/>
                <a:ext cx="513250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0" name="直線接點 17"/>
              <p:cNvCxnSpPr/>
              <p:nvPr/>
            </p:nvCxnSpPr>
            <p:spPr>
              <a:xfrm>
                <a:off x="5264503" y="3897052"/>
                <a:ext cx="513250" cy="0"/>
              </a:xfrm>
              <a:prstGeom prst="line">
                <a:avLst/>
              </a:prstGeom>
              <a:ln>
                <a:solidFill>
                  <a:srgbClr val="7030A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1" name="直線接點 18"/>
              <p:cNvCxnSpPr/>
              <p:nvPr/>
            </p:nvCxnSpPr>
            <p:spPr>
              <a:xfrm>
                <a:off x="6085701" y="3897052"/>
                <a:ext cx="5132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6" name="手繪多邊形 22"/>
            <p:cNvSpPr/>
            <p:nvPr/>
          </p:nvSpPr>
          <p:spPr>
            <a:xfrm>
              <a:off x="2249799" y="2351173"/>
              <a:ext cx="3798489" cy="766421"/>
            </a:xfrm>
            <a:custGeom>
              <a:avLst/>
              <a:gdLst>
                <a:gd name="connsiteX0" fmla="*/ 599090 w 599090"/>
                <a:gd name="connsiteY0" fmla="*/ 279838 h 279838"/>
                <a:gd name="connsiteX1" fmla="*/ 323194 w 599090"/>
                <a:gd name="connsiteY1" fmla="*/ 3941 h 279838"/>
                <a:gd name="connsiteX2" fmla="*/ 0 w 599090"/>
                <a:gd name="connsiteY2" fmla="*/ 256190 h 27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090" h="279838">
                  <a:moveTo>
                    <a:pt x="599090" y="279838"/>
                  </a:moveTo>
                  <a:cubicBezTo>
                    <a:pt x="511066" y="143860"/>
                    <a:pt x="423042" y="7882"/>
                    <a:pt x="323194" y="3941"/>
                  </a:cubicBezTo>
                  <a:cubicBezTo>
                    <a:pt x="223346" y="0"/>
                    <a:pt x="111673" y="128095"/>
                    <a:pt x="0" y="256190"/>
                  </a:cubicBezTo>
                </a:path>
              </a:pathLst>
            </a:custGeom>
            <a:ln>
              <a:solidFill>
                <a:srgbClr val="0070C0"/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37" name="手繪多邊形 23"/>
            <p:cNvSpPr/>
            <p:nvPr/>
          </p:nvSpPr>
          <p:spPr>
            <a:xfrm>
              <a:off x="3976542" y="2761973"/>
              <a:ext cx="2252808" cy="459852"/>
            </a:xfrm>
            <a:custGeom>
              <a:avLst/>
              <a:gdLst>
                <a:gd name="connsiteX0" fmla="*/ 599090 w 599090"/>
                <a:gd name="connsiteY0" fmla="*/ 279838 h 279838"/>
                <a:gd name="connsiteX1" fmla="*/ 323194 w 599090"/>
                <a:gd name="connsiteY1" fmla="*/ 3941 h 279838"/>
                <a:gd name="connsiteX2" fmla="*/ 0 w 599090"/>
                <a:gd name="connsiteY2" fmla="*/ 256190 h 27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090" h="279838">
                  <a:moveTo>
                    <a:pt x="599090" y="279838"/>
                  </a:moveTo>
                  <a:cubicBezTo>
                    <a:pt x="511066" y="143860"/>
                    <a:pt x="423042" y="7882"/>
                    <a:pt x="323194" y="3941"/>
                  </a:cubicBezTo>
                  <a:cubicBezTo>
                    <a:pt x="223346" y="0"/>
                    <a:pt x="111673" y="128095"/>
                    <a:pt x="0" y="256190"/>
                  </a:cubicBezTo>
                </a:path>
              </a:pathLst>
            </a:custGeom>
            <a:ln w="57150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38" name="矩形圖說文字 24"/>
            <p:cNvSpPr/>
            <p:nvPr/>
          </p:nvSpPr>
          <p:spPr>
            <a:xfrm>
              <a:off x="2539615" y="2044605"/>
              <a:ext cx="579630" cy="459852"/>
            </a:xfrm>
            <a:prstGeom prst="wedgeRectCallout">
              <a:avLst>
                <a:gd name="adj1" fmla="val 192635"/>
                <a:gd name="adj2" fmla="val 150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1.5</a:t>
              </a:r>
              <a:endParaRPr lang="zh-TW" alt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9" name="矩形圖說文字 25"/>
            <p:cNvSpPr/>
            <p:nvPr/>
          </p:nvSpPr>
          <p:spPr>
            <a:xfrm>
              <a:off x="5687208" y="2044605"/>
              <a:ext cx="620003" cy="459855"/>
            </a:xfrm>
            <a:prstGeom prst="wedgeRectCallout">
              <a:avLst>
                <a:gd name="adj1" fmla="val -160701"/>
                <a:gd name="adj2" fmla="val 104974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3.1</a:t>
              </a:r>
              <a:endParaRPr lang="zh-TW" altLang="en-US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矩形 42"/>
                <p:cNvSpPr/>
                <p:nvPr/>
              </p:nvSpPr>
              <p:spPr>
                <a:xfrm>
                  <a:off x="6093814" y="2816759"/>
                  <a:ext cx="390075" cy="40542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b="1" i="1" smtClean="0">
                            <a:latin typeface="Cambria Math"/>
                          </a:rPr>
                          <m:t>𝒗</m:t>
                        </m:r>
                      </m:oMath>
                    </m:oMathPara>
                  </a14:m>
                  <a:endParaRPr lang="zh-TW" altLang="en-US" b="1" dirty="0"/>
                </a:p>
              </p:txBody>
            </p:sp>
          </mc:Choice>
          <mc:Fallback xmlns="">
            <p:sp>
              <p:nvSpPr>
                <p:cNvPr id="43" name="矩形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3814" y="2816759"/>
                  <a:ext cx="390075" cy="40542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手繪多邊形 34"/>
            <p:cNvSpPr/>
            <p:nvPr/>
          </p:nvSpPr>
          <p:spPr>
            <a:xfrm>
              <a:off x="4060783" y="2731317"/>
              <a:ext cx="2168567" cy="472116"/>
            </a:xfrm>
            <a:custGeom>
              <a:avLst/>
              <a:gdLst>
                <a:gd name="connsiteX0" fmla="*/ 599090 w 599090"/>
                <a:gd name="connsiteY0" fmla="*/ 279838 h 279838"/>
                <a:gd name="connsiteX1" fmla="*/ 323194 w 599090"/>
                <a:gd name="connsiteY1" fmla="*/ 3941 h 279838"/>
                <a:gd name="connsiteX2" fmla="*/ 0 w 599090"/>
                <a:gd name="connsiteY2" fmla="*/ 256190 h 27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9090" h="279838">
                  <a:moveTo>
                    <a:pt x="599090" y="279838"/>
                  </a:moveTo>
                  <a:cubicBezTo>
                    <a:pt x="511066" y="143860"/>
                    <a:pt x="423042" y="7882"/>
                    <a:pt x="323194" y="3941"/>
                  </a:cubicBezTo>
                  <a:cubicBezTo>
                    <a:pt x="223346" y="0"/>
                    <a:pt x="111673" y="128095"/>
                    <a:pt x="0" y="256190"/>
                  </a:cubicBezTo>
                </a:path>
              </a:pathLst>
            </a:custGeom>
            <a:ln>
              <a:solidFill>
                <a:srgbClr val="0070C0"/>
              </a:solidFill>
              <a:prstDash val="sysDot"/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矩形 29"/>
                <p:cNvSpPr/>
                <p:nvPr/>
              </p:nvSpPr>
              <p:spPr>
                <a:xfrm>
                  <a:off x="3654177" y="2816759"/>
                  <a:ext cx="401395" cy="40542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b="1" i="1" smtClean="0">
                            <a:latin typeface="Cambria Math"/>
                          </a:rPr>
                          <m:t>𝒖</m:t>
                        </m:r>
                      </m:oMath>
                    </m:oMathPara>
                  </a14:m>
                  <a:endParaRPr lang="zh-TW" altLang="en-US" b="1" dirty="0"/>
                </a:p>
              </p:txBody>
            </p:sp>
          </mc:Choice>
          <mc:Fallback xmlns="">
            <p:sp>
              <p:nvSpPr>
                <p:cNvPr id="45" name="矩形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4177" y="2816759"/>
                  <a:ext cx="401395" cy="40542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3" name="文本框 52"/>
          <p:cNvSpPr txBox="1"/>
          <p:nvPr/>
        </p:nvSpPr>
        <p:spPr>
          <a:xfrm>
            <a:off x="5857040" y="2363423"/>
            <a:ext cx="22890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 smtClean="0"/>
              <a:t>u, v </a:t>
            </a:r>
            <a:r>
              <a:rPr kumimoji="1" lang="en-US" altLang="zh-CN" sz="2400" dirty="0" smtClean="0"/>
              <a:t>here</a:t>
            </a:r>
            <a:r>
              <a:rPr kumimoji="1" lang="en-US" altLang="zh-CN" sz="2400" b="1" dirty="0" smtClean="0"/>
              <a:t> </a:t>
            </a:r>
            <a:r>
              <a:rPr kumimoji="1" lang="en-US" altLang="zh-CN" sz="2400" dirty="0" smtClean="0"/>
              <a:t>are </a:t>
            </a:r>
          </a:p>
          <a:p>
            <a:r>
              <a:rPr kumimoji="1" lang="en-US" altLang="zh-CN" sz="2400" dirty="0" smtClean="0"/>
              <a:t>Event Nuggets.</a:t>
            </a:r>
            <a:endParaRPr kumimoji="1"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161380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Event-Pair Scoring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Supervised Method</a:t>
            </a:r>
            <a:endParaRPr kumimoji="1" lang="en-US" altLang="zh-CN" dirty="0"/>
          </a:p>
          <a:p>
            <a:pPr lvl="1"/>
            <a:r>
              <a:rPr kumimoji="1" lang="en-US" altLang="zh-CN" dirty="0" smtClean="0"/>
              <a:t>Linear Model</a:t>
            </a:r>
          </a:p>
          <a:p>
            <a:pPr lvl="1"/>
            <a:endParaRPr kumimoji="1" lang="en-US" altLang="zh-CN" dirty="0" smtClean="0"/>
          </a:p>
          <a:p>
            <a:pPr lvl="1"/>
            <a:endParaRPr kumimoji="1" lang="en-US" altLang="zh-CN" dirty="0" smtClean="0"/>
          </a:p>
          <a:p>
            <a:pPr lvl="1"/>
            <a:endParaRPr kumimoji="1"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Over 300 </a:t>
            </a:r>
            <a:r>
              <a:rPr lang="en-US" altLang="zh-CN" dirty="0"/>
              <a:t>police officers were fanning out to track down the assailants who attacked Moscow tourists in the Russian city of Nizhny Novgorod, RIA </a:t>
            </a:r>
            <a:r>
              <a:rPr lang="en-US" altLang="zh-CN" dirty="0" err="1"/>
              <a:t>Novosti</a:t>
            </a:r>
            <a:r>
              <a:rPr lang="en-US" altLang="zh-CN" dirty="0"/>
              <a:t> news agency reported Sunday.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03D46-9BB5-4D44-8550-46E2B227A4D0}" type="slidenum">
              <a:rPr kumimoji="1" lang="zh-CN" altLang="en-US" smtClean="0"/>
              <a:t>6</a:t>
            </a:fld>
            <a:endParaRPr kumimoji="1" lang="zh-CN" altLang="en-US"/>
          </a:p>
        </p:txBody>
      </p:sp>
      <p:pic>
        <p:nvPicPr>
          <p:cNvPr id="6" name="图片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13027" y="2368847"/>
            <a:ext cx="3795068" cy="49500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矩形 6"/>
          <p:cNvSpPr/>
          <p:nvPr/>
        </p:nvSpPr>
        <p:spPr>
          <a:xfrm>
            <a:off x="4633879" y="2368846"/>
            <a:ext cx="1174215" cy="49500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2" name="直线连接符 11"/>
          <p:cNvCxnSpPr/>
          <p:nvPr/>
        </p:nvCxnSpPr>
        <p:spPr>
          <a:xfrm>
            <a:off x="3472819" y="4631379"/>
            <a:ext cx="1164464" cy="0"/>
          </a:xfrm>
          <a:prstGeom prst="line">
            <a:avLst/>
          </a:prstGeom>
          <a:ln w="635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234139" y="5741699"/>
            <a:ext cx="1244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FF0000"/>
                </a:solidFill>
              </a:rPr>
              <a:t>Nugget</a:t>
            </a:r>
            <a:endParaRPr kumimoji="1"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872593" y="5726606"/>
            <a:ext cx="1553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 smtClean="0">
                <a:solidFill>
                  <a:schemeClr val="accent2">
                    <a:lumMod val="50000"/>
                  </a:schemeClr>
                </a:solidFill>
              </a:rPr>
              <a:t>Sentence</a:t>
            </a:r>
            <a:endParaRPr kumimoji="1" lang="zh-CN" alt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850377" y="5741699"/>
            <a:ext cx="1809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0000FF"/>
                </a:solidFill>
              </a:rPr>
              <a:t>Arguments</a:t>
            </a:r>
            <a:endParaRPr kumimoji="1" lang="zh-CN" altLang="en-US" sz="2400" b="1" dirty="0">
              <a:solidFill>
                <a:srgbClr val="0000FF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86104" y="5741699"/>
            <a:ext cx="129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008000"/>
                </a:solidFill>
              </a:rPr>
              <a:t>Entities</a:t>
            </a:r>
            <a:endParaRPr kumimoji="1" lang="zh-CN" altLang="en-US" sz="2400" b="1" dirty="0">
              <a:solidFill>
                <a:srgbClr val="008000"/>
              </a:solidFill>
            </a:endParaRPr>
          </a:p>
        </p:txBody>
      </p:sp>
      <p:grpSp>
        <p:nvGrpSpPr>
          <p:cNvPr id="42" name="组 41"/>
          <p:cNvGrpSpPr/>
          <p:nvPr/>
        </p:nvGrpSpPr>
        <p:grpSpPr>
          <a:xfrm>
            <a:off x="1533361" y="4104732"/>
            <a:ext cx="2679501" cy="185880"/>
            <a:chOff x="2013027" y="3130989"/>
            <a:chExt cx="2042024" cy="600288"/>
          </a:xfrm>
        </p:grpSpPr>
        <p:cxnSp>
          <p:nvCxnSpPr>
            <p:cNvPr id="34" name="直线连接符 33"/>
            <p:cNvCxnSpPr/>
            <p:nvPr/>
          </p:nvCxnSpPr>
          <p:spPr>
            <a:xfrm flipV="1">
              <a:off x="2013027" y="3715786"/>
              <a:ext cx="2042024" cy="1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线连接符 36"/>
            <p:cNvCxnSpPr/>
            <p:nvPr/>
          </p:nvCxnSpPr>
          <p:spPr>
            <a:xfrm flipV="1">
              <a:off x="2044003" y="3146480"/>
              <a:ext cx="0" cy="58479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线连接符 40"/>
            <p:cNvCxnSpPr/>
            <p:nvPr/>
          </p:nvCxnSpPr>
          <p:spPr>
            <a:xfrm flipV="1">
              <a:off x="4021117" y="3130989"/>
              <a:ext cx="0" cy="58479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组 43"/>
          <p:cNvGrpSpPr/>
          <p:nvPr/>
        </p:nvGrpSpPr>
        <p:grpSpPr>
          <a:xfrm>
            <a:off x="824295" y="4445499"/>
            <a:ext cx="1976691" cy="185880"/>
            <a:chOff x="2013027" y="3130989"/>
            <a:chExt cx="2042024" cy="600288"/>
          </a:xfrm>
        </p:grpSpPr>
        <p:cxnSp>
          <p:nvCxnSpPr>
            <p:cNvPr id="45" name="直线连接符 44"/>
            <p:cNvCxnSpPr/>
            <p:nvPr/>
          </p:nvCxnSpPr>
          <p:spPr>
            <a:xfrm flipV="1">
              <a:off x="2013027" y="3715786"/>
              <a:ext cx="2042024" cy="1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线连接符 45"/>
            <p:cNvCxnSpPr/>
            <p:nvPr/>
          </p:nvCxnSpPr>
          <p:spPr>
            <a:xfrm flipV="1">
              <a:off x="2044003" y="3146480"/>
              <a:ext cx="0" cy="58479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线连接符 46"/>
            <p:cNvCxnSpPr/>
            <p:nvPr/>
          </p:nvCxnSpPr>
          <p:spPr>
            <a:xfrm flipV="1">
              <a:off x="4021117" y="3130989"/>
              <a:ext cx="0" cy="58479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组 47"/>
          <p:cNvGrpSpPr/>
          <p:nvPr/>
        </p:nvGrpSpPr>
        <p:grpSpPr>
          <a:xfrm>
            <a:off x="2840228" y="4450296"/>
            <a:ext cx="632591" cy="185880"/>
            <a:chOff x="2013027" y="3130989"/>
            <a:chExt cx="2042024" cy="600288"/>
          </a:xfrm>
        </p:grpSpPr>
        <p:cxnSp>
          <p:nvCxnSpPr>
            <p:cNvPr id="49" name="直线连接符 48"/>
            <p:cNvCxnSpPr/>
            <p:nvPr/>
          </p:nvCxnSpPr>
          <p:spPr>
            <a:xfrm flipV="1">
              <a:off x="2013027" y="3715786"/>
              <a:ext cx="2042024" cy="1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线连接符 49"/>
            <p:cNvCxnSpPr/>
            <p:nvPr/>
          </p:nvCxnSpPr>
          <p:spPr>
            <a:xfrm flipV="1">
              <a:off x="2044003" y="3146480"/>
              <a:ext cx="0" cy="58479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线连接符 50"/>
            <p:cNvCxnSpPr/>
            <p:nvPr/>
          </p:nvCxnSpPr>
          <p:spPr>
            <a:xfrm flipV="1">
              <a:off x="4021117" y="3130989"/>
              <a:ext cx="0" cy="58479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组 51"/>
          <p:cNvGrpSpPr/>
          <p:nvPr/>
        </p:nvGrpSpPr>
        <p:grpSpPr>
          <a:xfrm>
            <a:off x="4668258" y="4399034"/>
            <a:ext cx="2324225" cy="190672"/>
            <a:chOff x="2013027" y="3130989"/>
            <a:chExt cx="2042024" cy="600288"/>
          </a:xfrm>
        </p:grpSpPr>
        <p:cxnSp>
          <p:nvCxnSpPr>
            <p:cNvPr id="53" name="直线连接符 52"/>
            <p:cNvCxnSpPr/>
            <p:nvPr/>
          </p:nvCxnSpPr>
          <p:spPr>
            <a:xfrm flipV="1">
              <a:off x="2013027" y="3715786"/>
              <a:ext cx="2042024" cy="1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线连接符 53"/>
            <p:cNvCxnSpPr/>
            <p:nvPr/>
          </p:nvCxnSpPr>
          <p:spPr>
            <a:xfrm flipV="1">
              <a:off x="2044003" y="3146480"/>
              <a:ext cx="0" cy="58479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线连接符 54"/>
            <p:cNvCxnSpPr/>
            <p:nvPr/>
          </p:nvCxnSpPr>
          <p:spPr>
            <a:xfrm flipV="1">
              <a:off x="4021117" y="3130989"/>
              <a:ext cx="0" cy="58479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 63"/>
          <p:cNvGrpSpPr/>
          <p:nvPr/>
        </p:nvGrpSpPr>
        <p:grpSpPr>
          <a:xfrm>
            <a:off x="824296" y="4783779"/>
            <a:ext cx="1188732" cy="185880"/>
            <a:chOff x="2013027" y="3130989"/>
            <a:chExt cx="2042024" cy="600288"/>
          </a:xfrm>
        </p:grpSpPr>
        <p:cxnSp>
          <p:nvCxnSpPr>
            <p:cNvPr id="65" name="直线连接符 64"/>
            <p:cNvCxnSpPr/>
            <p:nvPr/>
          </p:nvCxnSpPr>
          <p:spPr>
            <a:xfrm flipV="1">
              <a:off x="2013027" y="3715786"/>
              <a:ext cx="2042024" cy="1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线连接符 65"/>
            <p:cNvCxnSpPr/>
            <p:nvPr/>
          </p:nvCxnSpPr>
          <p:spPr>
            <a:xfrm flipV="1">
              <a:off x="2044003" y="3146480"/>
              <a:ext cx="0" cy="58479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线连接符 66"/>
            <p:cNvCxnSpPr/>
            <p:nvPr/>
          </p:nvCxnSpPr>
          <p:spPr>
            <a:xfrm flipV="1">
              <a:off x="4021117" y="3130989"/>
              <a:ext cx="0" cy="58479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 67"/>
          <p:cNvGrpSpPr/>
          <p:nvPr/>
        </p:nvGrpSpPr>
        <p:grpSpPr>
          <a:xfrm>
            <a:off x="2026644" y="4778981"/>
            <a:ext cx="3394316" cy="190677"/>
            <a:chOff x="2013027" y="3130989"/>
            <a:chExt cx="2042024" cy="600288"/>
          </a:xfrm>
        </p:grpSpPr>
        <p:cxnSp>
          <p:nvCxnSpPr>
            <p:cNvPr id="69" name="直线连接符 68"/>
            <p:cNvCxnSpPr/>
            <p:nvPr/>
          </p:nvCxnSpPr>
          <p:spPr>
            <a:xfrm flipV="1">
              <a:off x="2013027" y="3715786"/>
              <a:ext cx="2042024" cy="1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线连接符 69"/>
            <p:cNvCxnSpPr/>
            <p:nvPr/>
          </p:nvCxnSpPr>
          <p:spPr>
            <a:xfrm flipV="1">
              <a:off x="2044003" y="3146480"/>
              <a:ext cx="0" cy="58479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线连接符 70"/>
            <p:cNvCxnSpPr/>
            <p:nvPr/>
          </p:nvCxnSpPr>
          <p:spPr>
            <a:xfrm flipV="1">
              <a:off x="4021117" y="3130989"/>
              <a:ext cx="0" cy="58479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组 71"/>
          <p:cNvGrpSpPr/>
          <p:nvPr/>
        </p:nvGrpSpPr>
        <p:grpSpPr>
          <a:xfrm>
            <a:off x="2918194" y="4871797"/>
            <a:ext cx="2502766" cy="185880"/>
            <a:chOff x="2013027" y="3130989"/>
            <a:chExt cx="2042024" cy="600288"/>
          </a:xfrm>
        </p:grpSpPr>
        <p:cxnSp>
          <p:nvCxnSpPr>
            <p:cNvPr id="73" name="直线连接符 72"/>
            <p:cNvCxnSpPr/>
            <p:nvPr/>
          </p:nvCxnSpPr>
          <p:spPr>
            <a:xfrm flipV="1">
              <a:off x="2013027" y="3715786"/>
              <a:ext cx="2042024" cy="1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线连接符 73"/>
            <p:cNvCxnSpPr/>
            <p:nvPr/>
          </p:nvCxnSpPr>
          <p:spPr>
            <a:xfrm flipV="1">
              <a:off x="2044003" y="3146480"/>
              <a:ext cx="0" cy="58479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线连接符 74"/>
            <p:cNvCxnSpPr/>
            <p:nvPr/>
          </p:nvCxnSpPr>
          <p:spPr>
            <a:xfrm flipV="1">
              <a:off x="4021117" y="3130989"/>
              <a:ext cx="0" cy="58479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组 75"/>
          <p:cNvGrpSpPr/>
          <p:nvPr/>
        </p:nvGrpSpPr>
        <p:grpSpPr>
          <a:xfrm>
            <a:off x="4703516" y="4496766"/>
            <a:ext cx="1178370" cy="181083"/>
            <a:chOff x="2013027" y="3130989"/>
            <a:chExt cx="2042024" cy="600288"/>
          </a:xfrm>
        </p:grpSpPr>
        <p:cxnSp>
          <p:nvCxnSpPr>
            <p:cNvPr id="77" name="直线连接符 76"/>
            <p:cNvCxnSpPr/>
            <p:nvPr/>
          </p:nvCxnSpPr>
          <p:spPr>
            <a:xfrm flipV="1">
              <a:off x="2013027" y="3715786"/>
              <a:ext cx="2042024" cy="1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线连接符 77"/>
            <p:cNvCxnSpPr/>
            <p:nvPr/>
          </p:nvCxnSpPr>
          <p:spPr>
            <a:xfrm flipV="1">
              <a:off x="2044003" y="3146480"/>
              <a:ext cx="0" cy="58479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线连接符 78"/>
            <p:cNvCxnSpPr/>
            <p:nvPr/>
          </p:nvCxnSpPr>
          <p:spPr>
            <a:xfrm flipV="1">
              <a:off x="4021117" y="3130989"/>
              <a:ext cx="0" cy="58479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组 87"/>
          <p:cNvGrpSpPr/>
          <p:nvPr/>
        </p:nvGrpSpPr>
        <p:grpSpPr>
          <a:xfrm>
            <a:off x="5442583" y="4808216"/>
            <a:ext cx="2533974" cy="161443"/>
            <a:chOff x="5442583" y="4808216"/>
            <a:chExt cx="2533974" cy="161443"/>
          </a:xfrm>
        </p:grpSpPr>
        <p:cxnSp>
          <p:nvCxnSpPr>
            <p:cNvPr id="81" name="直线连接符 80"/>
            <p:cNvCxnSpPr/>
            <p:nvPr/>
          </p:nvCxnSpPr>
          <p:spPr>
            <a:xfrm flipV="1">
              <a:off x="5442583" y="4965382"/>
              <a:ext cx="2533974" cy="0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线连接符 81"/>
            <p:cNvCxnSpPr/>
            <p:nvPr/>
          </p:nvCxnSpPr>
          <p:spPr>
            <a:xfrm flipV="1">
              <a:off x="5481022" y="4808216"/>
              <a:ext cx="0" cy="161443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组 88"/>
          <p:cNvGrpSpPr/>
          <p:nvPr/>
        </p:nvGrpSpPr>
        <p:grpSpPr>
          <a:xfrm>
            <a:off x="811146" y="5252879"/>
            <a:ext cx="1062958" cy="157277"/>
            <a:chOff x="811146" y="5252879"/>
            <a:chExt cx="1062958" cy="157277"/>
          </a:xfrm>
        </p:grpSpPr>
        <p:cxnSp>
          <p:nvCxnSpPr>
            <p:cNvPr id="85" name="直线连接符 84"/>
            <p:cNvCxnSpPr/>
            <p:nvPr/>
          </p:nvCxnSpPr>
          <p:spPr>
            <a:xfrm flipV="1">
              <a:off x="811146" y="5410156"/>
              <a:ext cx="1062958" cy="0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线连接符 86"/>
            <p:cNvCxnSpPr/>
            <p:nvPr/>
          </p:nvCxnSpPr>
          <p:spPr>
            <a:xfrm flipV="1">
              <a:off x="1856440" y="5252879"/>
              <a:ext cx="0" cy="157277"/>
            </a:xfrm>
            <a:prstGeom prst="line">
              <a:avLst/>
            </a:prstGeom>
            <a:ln w="635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矩形 28"/>
          <p:cNvSpPr/>
          <p:nvPr/>
        </p:nvSpPr>
        <p:spPr>
          <a:xfrm>
            <a:off x="2824417" y="4306965"/>
            <a:ext cx="637890" cy="388948"/>
          </a:xfrm>
          <a:prstGeom prst="rect">
            <a:avLst/>
          </a:prstGeom>
          <a:noFill/>
          <a:ln w="635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0" name="矩形 89"/>
          <p:cNvSpPr/>
          <p:nvPr/>
        </p:nvSpPr>
        <p:spPr>
          <a:xfrm>
            <a:off x="4675942" y="4237631"/>
            <a:ext cx="2277917" cy="352075"/>
          </a:xfrm>
          <a:prstGeom prst="rect">
            <a:avLst/>
          </a:prstGeom>
          <a:noFill/>
          <a:ln w="635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1" name="矩形 90"/>
          <p:cNvSpPr/>
          <p:nvPr/>
        </p:nvSpPr>
        <p:spPr>
          <a:xfrm>
            <a:off x="847515" y="4293327"/>
            <a:ext cx="1889647" cy="353542"/>
          </a:xfrm>
          <a:prstGeom prst="rect">
            <a:avLst/>
          </a:prstGeom>
          <a:noFill/>
          <a:ln w="635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811145" y="3720580"/>
            <a:ext cx="7614577" cy="1840169"/>
          </a:xfrm>
          <a:prstGeom prst="rect">
            <a:avLst/>
          </a:prstGeom>
          <a:noFill/>
          <a:ln w="63500">
            <a:solidFill>
              <a:schemeClr val="accent2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3" name="文本框 92"/>
          <p:cNvSpPr txBox="1"/>
          <p:nvPr/>
        </p:nvSpPr>
        <p:spPr>
          <a:xfrm>
            <a:off x="795604" y="3052091"/>
            <a:ext cx="4477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FF0000"/>
                </a:solidFill>
              </a:rPr>
              <a:t>What are related to an event? </a:t>
            </a:r>
            <a:endParaRPr kumimoji="1" lang="zh-CN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643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4" grpId="0"/>
      <p:bldP spid="15" grpId="0"/>
      <p:bldP spid="16" grpId="0"/>
      <p:bldP spid="29" grpId="0" animBg="1"/>
      <p:bldP spid="90" grpId="0" animBg="1"/>
      <p:bldP spid="91" grpId="0" animBg="1"/>
      <p:bldP spid="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Event-Pair Scoring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Features</a:t>
            </a:r>
          </a:p>
          <a:p>
            <a:pPr lvl="1"/>
            <a:r>
              <a:rPr kumimoji="1" lang="en-US" altLang="zh-CN" dirty="0"/>
              <a:t>Event </a:t>
            </a:r>
            <a:r>
              <a:rPr kumimoji="1" lang="en-US" altLang="zh-CN" b="1" dirty="0"/>
              <a:t>Nugget</a:t>
            </a:r>
            <a:r>
              <a:rPr kumimoji="1" lang="en-US" altLang="zh-CN" dirty="0"/>
              <a:t> Features</a:t>
            </a:r>
          </a:p>
          <a:p>
            <a:pPr lvl="1"/>
            <a:r>
              <a:rPr kumimoji="1" lang="en-US" altLang="zh-CN" dirty="0"/>
              <a:t>Event </a:t>
            </a:r>
            <a:r>
              <a:rPr kumimoji="1" lang="en-US" altLang="zh-CN" b="1" dirty="0"/>
              <a:t>Argument</a:t>
            </a:r>
            <a:r>
              <a:rPr kumimoji="1" lang="en-US" altLang="zh-CN" dirty="0"/>
              <a:t> Features</a:t>
            </a:r>
          </a:p>
          <a:p>
            <a:pPr lvl="1"/>
            <a:r>
              <a:rPr kumimoji="1" lang="en-US" altLang="zh-CN" dirty="0"/>
              <a:t>Event </a:t>
            </a:r>
            <a:r>
              <a:rPr kumimoji="1" lang="en-US" altLang="zh-CN" b="1" dirty="0"/>
              <a:t>Entity</a:t>
            </a:r>
            <a:r>
              <a:rPr kumimoji="1" lang="en-US" altLang="zh-CN" dirty="0"/>
              <a:t> Features</a:t>
            </a:r>
          </a:p>
          <a:p>
            <a:pPr lvl="1"/>
            <a:endParaRPr kumimoji="1" lang="en-US" altLang="zh-CN" dirty="0"/>
          </a:p>
          <a:p>
            <a:pPr lvl="1"/>
            <a:endParaRPr kumimoji="1" lang="en-US" altLang="zh-CN" dirty="0"/>
          </a:p>
          <a:p>
            <a:pPr lvl="1"/>
            <a:r>
              <a:rPr kumimoji="1" lang="en-US" altLang="zh-CN" dirty="0"/>
              <a:t>Pair-wise Features</a:t>
            </a:r>
          </a:p>
          <a:p>
            <a:pPr lvl="2"/>
            <a:r>
              <a:rPr kumimoji="1" lang="en-US" altLang="zh-CN" dirty="0" smtClean="0"/>
              <a:t>Distance, </a:t>
            </a:r>
            <a:r>
              <a:rPr kumimoji="1" lang="en-US" altLang="zh-CN" dirty="0"/>
              <a:t>Realis</a:t>
            </a:r>
            <a:endParaRPr kumimoji="1" lang="en-US" altLang="zh-CN" dirty="0" smtClean="0"/>
          </a:p>
          <a:p>
            <a:pPr lvl="2"/>
            <a:r>
              <a:rPr kumimoji="1" lang="en-US" altLang="zh-CN" dirty="0" smtClean="0"/>
              <a:t>Conjunction </a:t>
            </a:r>
            <a:r>
              <a:rPr kumimoji="1" lang="en-US" altLang="zh-CN" dirty="0"/>
              <a:t>features for </a:t>
            </a:r>
            <a:r>
              <a:rPr kumimoji="1" lang="en-US" altLang="zh-CN" b="1" dirty="0"/>
              <a:t>nuggets</a:t>
            </a:r>
            <a:r>
              <a:rPr kumimoji="1" lang="en-US" altLang="zh-CN" dirty="0"/>
              <a:t> and </a:t>
            </a:r>
            <a:r>
              <a:rPr kumimoji="1" lang="en-US" altLang="zh-CN" b="1" dirty="0" smtClean="0"/>
              <a:t>arguments</a:t>
            </a:r>
            <a:endParaRPr kumimoji="1" lang="en-US" altLang="zh-CN" dirty="0"/>
          </a:p>
          <a:p>
            <a:pPr lvl="2"/>
            <a:r>
              <a:rPr kumimoji="1" lang="en-US" altLang="zh-CN" dirty="0"/>
              <a:t>ESA </a:t>
            </a:r>
            <a:r>
              <a:rPr kumimoji="1" lang="en-US" altLang="zh-CN" dirty="0" smtClean="0"/>
              <a:t>similarity </a:t>
            </a:r>
            <a:r>
              <a:rPr kumimoji="1" lang="en-US" altLang="zh-CN" dirty="0"/>
              <a:t>between </a:t>
            </a:r>
            <a:r>
              <a:rPr kumimoji="1" lang="en-US" altLang="zh-CN" b="1" dirty="0"/>
              <a:t>nuggets</a:t>
            </a:r>
            <a:r>
              <a:rPr kumimoji="1" lang="en-US" altLang="zh-CN" dirty="0"/>
              <a:t>, </a:t>
            </a:r>
            <a:r>
              <a:rPr kumimoji="1" lang="en-US" altLang="zh-CN" b="1" dirty="0"/>
              <a:t>arguments</a:t>
            </a:r>
            <a:r>
              <a:rPr kumimoji="1" lang="en-US" altLang="zh-CN" dirty="0"/>
              <a:t>, </a:t>
            </a:r>
            <a:r>
              <a:rPr kumimoji="1" lang="en-US" altLang="zh-CN" b="1" dirty="0"/>
              <a:t>sentences</a:t>
            </a:r>
          </a:p>
          <a:p>
            <a:pPr lvl="2"/>
            <a:r>
              <a:rPr kumimoji="1" lang="en-US" altLang="zh-CN" dirty="0"/>
              <a:t>Number of co-referent </a:t>
            </a:r>
            <a:r>
              <a:rPr kumimoji="1" lang="en-US" altLang="zh-CN" b="1" dirty="0"/>
              <a:t>entities</a:t>
            </a:r>
            <a:r>
              <a:rPr kumimoji="1" lang="en-US" altLang="zh-CN" dirty="0"/>
              <a:t> in </a:t>
            </a:r>
            <a:r>
              <a:rPr kumimoji="1" lang="en-US" altLang="zh-CN" b="1" dirty="0"/>
              <a:t>sentences </a:t>
            </a:r>
          </a:p>
          <a:p>
            <a:endParaRPr kumimoji="1" lang="en-US" altLang="zh-CN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03D46-9BB5-4D44-8550-46E2B227A4D0}" type="slidenum">
              <a:rPr kumimoji="1" lang="zh-CN" altLang="en-US" smtClean="0"/>
              <a:t>7</a:t>
            </a:fld>
            <a:endParaRPr kumimoji="1"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227145" y="3164037"/>
            <a:ext cx="6333184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2400" dirty="0" smtClean="0"/>
              <a:t>Apply </a:t>
            </a:r>
            <a:r>
              <a:rPr kumimoji="1" lang="en-US" altLang="zh-CN" sz="2400" b="1" dirty="0" smtClean="0"/>
              <a:t>Event Token Features</a:t>
            </a:r>
            <a:r>
              <a:rPr kumimoji="1" lang="en-US" altLang="zh-CN" sz="2400" dirty="0" smtClean="0"/>
              <a:t> on both events</a:t>
            </a:r>
            <a:endParaRPr kumimoji="1"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14429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Event Co-</a:t>
            </a:r>
            <a:r>
              <a:rPr kumimoji="1" lang="en-US" altLang="zh-CN" dirty="0" smtClean="0"/>
              <a:t>reference (Supervision)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Entities: Illinois </a:t>
            </a:r>
            <a:r>
              <a:rPr kumimoji="1" lang="en-US" altLang="zh-CN" dirty="0" smtClean="0"/>
              <a:t>Coref     /     Arguments</a:t>
            </a:r>
            <a:r>
              <a:rPr kumimoji="1" lang="en-US" altLang="zh-CN" dirty="0"/>
              <a:t>: Illinois </a:t>
            </a:r>
            <a:r>
              <a:rPr kumimoji="1" lang="en-US" altLang="zh-CN" dirty="0" smtClean="0"/>
              <a:t>SRL</a:t>
            </a:r>
          </a:p>
          <a:p>
            <a:r>
              <a:rPr kumimoji="1" lang="en-US" altLang="zh-CN" dirty="0" smtClean="0"/>
              <a:t>Training by </a:t>
            </a:r>
            <a:r>
              <a:rPr kumimoji="1" lang="en-US" altLang="zh-CN" dirty="0"/>
              <a:t>SVM </a:t>
            </a:r>
            <a:r>
              <a:rPr kumimoji="1" lang="en-US" altLang="zh-CN" dirty="0" smtClean="0"/>
              <a:t>(within </a:t>
            </a:r>
            <a:r>
              <a:rPr kumimoji="1" lang="en-US" altLang="zh-CN" dirty="0"/>
              <a:t>Illinois </a:t>
            </a:r>
            <a:r>
              <a:rPr kumimoji="1" lang="en-US" altLang="zh-CN" dirty="0" err="1" smtClean="0"/>
              <a:t>LBJava</a:t>
            </a:r>
            <a:r>
              <a:rPr kumimoji="1" lang="en-US" altLang="zh-CN" dirty="0" smtClean="0"/>
              <a:t>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Enlarge </a:t>
            </a:r>
            <a:r>
              <a:rPr lang="en-US" altLang="zh-CN" dirty="0"/>
              <a:t>training </a:t>
            </a:r>
            <a:r>
              <a:rPr lang="en-US" altLang="zh-CN" dirty="0" smtClean="0"/>
              <a:t>set from ACE 2005 data</a:t>
            </a:r>
          </a:p>
          <a:p>
            <a:pPr lvl="1"/>
            <a:r>
              <a:rPr lang="en-US" altLang="zh-CN" dirty="0" smtClean="0"/>
              <a:t>ACE and ERE have different event densities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Sample </a:t>
            </a:r>
            <a:r>
              <a:rPr lang="en-US" altLang="zh-CN" dirty="0"/>
              <a:t>ACE 2005 </a:t>
            </a:r>
            <a:r>
              <a:rPr lang="en-US" altLang="zh-CN" dirty="0" smtClean="0"/>
              <a:t>data to approximate the distribution</a:t>
            </a:r>
          </a:p>
          <a:p>
            <a:pPr lvl="1"/>
            <a:r>
              <a:rPr lang="en-US" altLang="zh-CN" dirty="0" smtClean="0"/>
              <a:t>Use ACE gold entity co-reference annotations</a:t>
            </a:r>
          </a:p>
          <a:p>
            <a:pPr lvl="1"/>
            <a:r>
              <a:rPr lang="en-US" altLang="zh-CN" dirty="0" smtClean="0"/>
              <a:t>Deterministic rules to get </a:t>
            </a:r>
            <a:r>
              <a:rPr lang="en-US" altLang="zh-CN" dirty="0" err="1" smtClean="0"/>
              <a:t>realis</a:t>
            </a:r>
            <a:r>
              <a:rPr lang="en-US" altLang="zh-CN" dirty="0" smtClean="0"/>
              <a:t> info for ACE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03D46-9BB5-4D44-8550-46E2B227A4D0}" type="slidenum">
              <a:rPr kumimoji="1" lang="zh-CN" altLang="en-US" smtClean="0"/>
              <a:t>8</a:t>
            </a:fld>
            <a:endParaRPr kumimoji="1"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832692"/>
              </p:ext>
            </p:extLst>
          </p:nvPr>
        </p:nvGraphicFramePr>
        <p:xfrm>
          <a:off x="1133571" y="3669321"/>
          <a:ext cx="6656802" cy="1349295"/>
        </p:xfrm>
        <a:graphic>
          <a:graphicData uri="http://schemas.openxmlformats.org/drawingml/2006/table">
            <a:tbl>
              <a:tblPr/>
              <a:tblGrid>
                <a:gridCol w="4008086"/>
                <a:gridCol w="1222062"/>
                <a:gridCol w="1426654"/>
              </a:tblGrid>
              <a:tr h="449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0"/>
                          <a:cs typeface="宋体" charset="0"/>
                        </a:rPr>
                        <a:t>Dataset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0"/>
                        <a:cs typeface="宋体" charset="0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0"/>
                          <a:cs typeface="宋体" charset="0"/>
                        </a:rPr>
                        <a:t>ACE-05</a:t>
                      </a:r>
                      <a:endParaRPr kumimoji="0" lang="en-US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0"/>
                        <a:cs typeface="宋体" charset="0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0"/>
                          <a:cs typeface="宋体" charset="0"/>
                        </a:rPr>
                        <a:t>ERE-Train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0"/>
                        <a:cs typeface="宋体" charset="0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9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0"/>
                          <a:cs typeface="宋体" charset="0"/>
                        </a:rPr>
                        <a:t>#Events in a sentence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0"/>
                        <a:cs typeface="宋体" charset="0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0"/>
                          <a:cs typeface="宋体" charset="0"/>
                        </a:rPr>
                        <a:t>0.34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0"/>
                        <a:cs typeface="宋体" charset="0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0"/>
                          <a:cs typeface="宋体" charset="0"/>
                        </a:rPr>
                        <a:t>0.82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0"/>
                        <a:cs typeface="宋体" charset="0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49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0"/>
                          <a:cs typeface="宋体" charset="0"/>
                        </a:rPr>
                        <a:t>#Events in a co-reference chain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0"/>
                        <a:cs typeface="宋体" charset="0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0"/>
                          <a:cs typeface="宋体" charset="0"/>
                        </a:rPr>
                        <a:t>1.30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0"/>
                        <a:cs typeface="宋体" charset="0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0"/>
                          <a:cs typeface="宋体" charset="0"/>
                        </a:rPr>
                        <a:t>1.75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0"/>
                        <a:cs typeface="宋体" charset="0"/>
                      </a:endParaRPr>
                    </a:p>
                  </a:txBody>
                  <a:tcPr marL="91431" marR="91431" marT="45757" marB="457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22771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Event Co-reference </a:t>
            </a:r>
            <a:r>
              <a:rPr kumimoji="1" lang="en-US" altLang="zh-CN" dirty="0" smtClean="0"/>
              <a:t>(Dataless)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Event-Pair </a:t>
            </a:r>
            <a:r>
              <a:rPr kumimoji="1" lang="en-US" altLang="zh-CN" dirty="0" smtClean="0"/>
              <a:t>Scoring in an unsupervised way</a:t>
            </a:r>
          </a:p>
          <a:p>
            <a:pPr lvl="1"/>
            <a:r>
              <a:rPr kumimoji="1" lang="en-US" altLang="zh-CN" dirty="0" smtClean="0"/>
              <a:t>Transform events into ESA vector representations</a:t>
            </a:r>
          </a:p>
          <a:p>
            <a:pPr lvl="1"/>
            <a:r>
              <a:rPr kumimoji="1" lang="en-US" altLang="zh-CN" dirty="0" smtClean="0"/>
              <a:t>Compute cosine similarity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two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vectors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300 </a:t>
            </a:r>
            <a:r>
              <a:rPr lang="en-US" altLang="zh-CN" dirty="0"/>
              <a:t>police officers were fanning out to track down the assailants who </a:t>
            </a:r>
            <a:r>
              <a:rPr lang="en-US" altLang="zh-CN" b="1" dirty="0">
                <a:solidFill>
                  <a:srgbClr val="FF0000"/>
                </a:solidFill>
              </a:rPr>
              <a:t>attacked</a:t>
            </a:r>
            <a:r>
              <a:rPr lang="en-US" altLang="zh-CN" dirty="0"/>
              <a:t> Moscow tourists in the Russian city of Nizhny Novgorod, RIA </a:t>
            </a:r>
            <a:r>
              <a:rPr lang="en-US" altLang="zh-CN" dirty="0" err="1"/>
              <a:t>Novosti</a:t>
            </a:r>
            <a:r>
              <a:rPr lang="en-US" altLang="zh-CN" dirty="0"/>
              <a:t> news agency reported Sunday</a:t>
            </a:r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7620000" y="6413790"/>
            <a:ext cx="914400" cy="228600"/>
          </a:xfrm>
        </p:spPr>
        <p:txBody>
          <a:bodyPr/>
          <a:lstStyle/>
          <a:p>
            <a:fld id="{D7303D46-9BB5-4D44-8550-46E2B227A4D0}" type="slidenum">
              <a:rPr kumimoji="1" lang="zh-CN" altLang="en-US" smtClean="0"/>
              <a:t>9</a:t>
            </a:fld>
            <a:endParaRPr kumimoji="1" lang="zh-CN" altLang="en-US"/>
          </a:p>
        </p:txBody>
      </p:sp>
      <p:grpSp>
        <p:nvGrpSpPr>
          <p:cNvPr id="12" name="组 11"/>
          <p:cNvGrpSpPr/>
          <p:nvPr/>
        </p:nvGrpSpPr>
        <p:grpSpPr>
          <a:xfrm>
            <a:off x="1038522" y="3065100"/>
            <a:ext cx="7193385" cy="2272748"/>
            <a:chOff x="800479" y="4579978"/>
            <a:chExt cx="7193385" cy="2272748"/>
          </a:xfrm>
        </p:grpSpPr>
        <p:sp>
          <p:nvSpPr>
            <p:cNvPr id="5" name="文本框 4"/>
            <p:cNvSpPr txBox="1"/>
            <p:nvPr/>
          </p:nvSpPr>
          <p:spPr>
            <a:xfrm>
              <a:off x="800479" y="4579978"/>
              <a:ext cx="12446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400" b="1" dirty="0" smtClean="0">
                  <a:solidFill>
                    <a:srgbClr val="FF0000"/>
                  </a:solidFill>
                </a:rPr>
                <a:t>Nugget</a:t>
              </a:r>
              <a:endParaRPr kumimoji="1" lang="zh-CN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060006" y="4590542"/>
              <a:ext cx="18092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400" b="1" dirty="0" smtClean="0">
                  <a:solidFill>
                    <a:srgbClr val="0000FF"/>
                  </a:solidFill>
                </a:rPr>
                <a:t>Arguments</a:t>
              </a:r>
              <a:endParaRPr kumimoji="1" lang="zh-CN" alt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766134" y="4579978"/>
              <a:ext cx="12962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400" b="1" dirty="0" smtClean="0">
                  <a:solidFill>
                    <a:srgbClr val="008000"/>
                  </a:solidFill>
                </a:rPr>
                <a:t>Entities</a:t>
              </a:r>
              <a:endParaRPr kumimoji="1" lang="zh-CN" altLang="en-US" sz="2400" b="1" dirty="0">
                <a:solidFill>
                  <a:srgbClr val="008000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879975" y="5098477"/>
              <a:ext cx="1121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b="1" dirty="0" smtClean="0"/>
                <a:t>attacked</a:t>
              </a:r>
              <a:endParaRPr kumimoji="1" lang="zh-CN" altLang="en-US" b="1" dirty="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003030" y="5098477"/>
              <a:ext cx="20058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b="1" dirty="0"/>
                <a:t>the assailants </a:t>
              </a:r>
              <a:endParaRPr kumimoji="1" lang="en-US" altLang="zh-CN" b="1" dirty="0" smtClean="0"/>
            </a:p>
            <a:p>
              <a:pPr algn="ctr"/>
              <a:r>
                <a:rPr kumimoji="1" lang="en-US" altLang="zh-CN" b="1" dirty="0" smtClean="0"/>
                <a:t>Moscow tourists</a:t>
              </a:r>
              <a:endParaRPr kumimoji="1" lang="zh-CN" altLang="en-US" b="1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987913" y="5098399"/>
              <a:ext cx="3005951" cy="17543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b="1" dirty="0" smtClean="0"/>
                <a:t>300 police officers</a:t>
              </a:r>
            </a:p>
            <a:p>
              <a:pPr algn="ctr"/>
              <a:r>
                <a:rPr kumimoji="1" lang="en-US" altLang="zh-CN" b="1" dirty="0" smtClean="0"/>
                <a:t>the assailants </a:t>
              </a:r>
            </a:p>
            <a:p>
              <a:pPr algn="ctr"/>
              <a:r>
                <a:rPr kumimoji="1" lang="en-US" altLang="zh-CN" b="1" dirty="0" smtClean="0"/>
                <a:t>Moscow tourists</a:t>
              </a:r>
            </a:p>
            <a:p>
              <a:pPr algn="ctr"/>
              <a:r>
                <a:rPr kumimoji="1" lang="en-US" altLang="zh-CN" b="1" dirty="0" smtClean="0"/>
                <a:t>Russian</a:t>
              </a:r>
            </a:p>
            <a:p>
              <a:pPr algn="ctr"/>
              <a:r>
                <a:rPr kumimoji="1" lang="en-US" altLang="zh-CN" b="1" dirty="0"/>
                <a:t>city of Nizhny </a:t>
              </a:r>
              <a:r>
                <a:rPr kumimoji="1" lang="en-US" altLang="zh-CN" b="1" dirty="0" smtClean="0"/>
                <a:t>Novgorod</a:t>
              </a:r>
            </a:p>
            <a:p>
              <a:pPr algn="ctr"/>
              <a:r>
                <a:rPr kumimoji="1" lang="en-US" altLang="zh-CN" b="1" dirty="0"/>
                <a:t>RIA </a:t>
              </a:r>
              <a:r>
                <a:rPr kumimoji="1" lang="en-US" altLang="zh-CN" b="1" dirty="0" err="1"/>
                <a:t>Novosti</a:t>
              </a:r>
              <a:r>
                <a:rPr kumimoji="1" lang="en-US" altLang="zh-CN" b="1" dirty="0"/>
                <a:t> news agency</a:t>
              </a:r>
              <a:endParaRPr kumimoji="1" lang="zh-CN" altLang="en-US" b="1" dirty="0"/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692964" y="5467934"/>
            <a:ext cx="6963114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2400" b="1" dirty="0" smtClean="0"/>
              <a:t>[ </a:t>
            </a:r>
            <a:r>
              <a:rPr kumimoji="1" lang="en-US" altLang="zh-CN" sz="2400" b="1" dirty="0" err="1" smtClean="0"/>
              <a:t>ESA</a:t>
            </a:r>
            <a:r>
              <a:rPr kumimoji="1" lang="en-US" altLang="zh-CN" sz="2400" b="1" baseline="-25000" dirty="0" err="1" smtClean="0"/>
              <a:t>attack</a:t>
            </a:r>
            <a:r>
              <a:rPr kumimoji="1" lang="en-US" altLang="zh-CN" sz="2400" b="1" dirty="0" smtClean="0"/>
              <a:t> , </a:t>
            </a:r>
            <a:r>
              <a:rPr kumimoji="1" lang="en-US" altLang="zh-CN" sz="2400" b="1" dirty="0" err="1" smtClean="0"/>
              <a:t>ESA</a:t>
            </a:r>
            <a:r>
              <a:rPr kumimoji="1" lang="en-US" altLang="zh-CN" sz="2400" b="1" baseline="-25000" dirty="0" err="1" smtClean="0"/>
              <a:t>the</a:t>
            </a:r>
            <a:r>
              <a:rPr kumimoji="1" lang="en-US" altLang="zh-CN" sz="2400" b="1" baseline="-25000" dirty="0" smtClean="0"/>
              <a:t> assailants</a:t>
            </a:r>
            <a:r>
              <a:rPr kumimoji="1" lang="en-US" altLang="zh-CN" sz="2400" b="1" dirty="0" smtClean="0"/>
              <a:t>, </a:t>
            </a:r>
            <a:r>
              <a:rPr kumimoji="1" lang="en-US" altLang="zh-CN" sz="2400" b="1" dirty="0" err="1" smtClean="0"/>
              <a:t>ESA</a:t>
            </a:r>
            <a:r>
              <a:rPr kumimoji="1" lang="en-US" altLang="zh-CN" sz="2400" b="1" baseline="-25000" dirty="0" err="1"/>
              <a:t>Moscow</a:t>
            </a:r>
            <a:r>
              <a:rPr kumimoji="1" lang="en-US" altLang="zh-CN" sz="2400" b="1" baseline="-25000" dirty="0"/>
              <a:t> </a:t>
            </a:r>
            <a:r>
              <a:rPr kumimoji="1" lang="en-US" altLang="zh-CN" sz="2400" b="1" baseline="-25000" dirty="0" smtClean="0"/>
              <a:t>tourists</a:t>
            </a:r>
            <a:r>
              <a:rPr kumimoji="1" lang="en-US" altLang="zh-CN" sz="2400" b="1" dirty="0"/>
              <a:t> </a:t>
            </a:r>
            <a:r>
              <a:rPr kumimoji="1" lang="en-US" altLang="zh-CN" sz="2400" b="1" dirty="0" smtClean="0"/>
              <a:t>, … ]</a:t>
            </a:r>
            <a:endParaRPr kumimoji="1" lang="zh-CN" altLang="en-US" sz="2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9924296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PENGHAORUO@C1ML60QQDV3T3PP7" val="5509"/>
  <p:tag name="DEFAULTDISPLAYSOURCE" val="\documentclass{article}&#10;&#10;\pagestyle{empty}&#10;&#10;\begin{document}&#10;&#10;&#10;\end{document}"/>
  <p:tag name="EMBEDFONTS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}&#10;\usepackage{amssymb}&#10;\pagestyle{empty}&#10;&#10;\begin{document}&#10;&#10;$s_{lin}(u,v) \triangleq \omega^\intercal\phi(u,v)$&#10;\end{document}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2"/>
  <p:tag name="PICTUREFILESIZE" val="6938"/>
</p:tagLst>
</file>

<file path=ppt/theme/theme1.xml><?xml version="1.0" encoding="utf-8"?>
<a:theme xmlns:a="http://schemas.openxmlformats.org/drawingml/2006/main" name="cogcomp-brief">
  <a:themeElements>
    <a:clrScheme name="vasin_CCG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vasin_CCG">
      <a:majorFont>
        <a:latin typeface="Arial"/>
        <a:ea typeface=""/>
        <a:cs typeface="Arial"/>
      </a:majorFont>
      <a:minorFont>
        <a:latin typeface="Tempus Sans ITC"/>
        <a:ea typeface=""/>
        <a:cs typeface="Arial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sin_CCG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sin_CCG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sin_CCG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sin_CCG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sin_CCG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sin_CCG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my_ccg" id="{3BA61A56-49E0-45C7-AE65-0E5072588E26}" vid="{66165AF6-E167-4C1D-B8F8-94CA0E672DB5}"/>
    </a:ext>
  </a:ext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cogcomp-brief.thmx</Template>
  <TotalTime>41394</TotalTime>
  <Words>1434</Words>
  <Application>Microsoft Macintosh PowerPoint</Application>
  <PresentationFormat>全屏显示(4:3)</PresentationFormat>
  <Paragraphs>421</Paragraphs>
  <Slides>21</Slides>
  <Notes>14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cogcomp-brief</vt:lpstr>
      <vt:lpstr>Event Co-reference  from Supervision to Dataless</vt:lpstr>
      <vt:lpstr>TAC Event Task</vt:lpstr>
      <vt:lpstr>Event Nugget Detection</vt:lpstr>
      <vt:lpstr>Event Nugget Detection</vt:lpstr>
      <vt:lpstr>Event Co-reference</vt:lpstr>
      <vt:lpstr>Event-Pair Scoring</vt:lpstr>
      <vt:lpstr>Event-Pair Scoring</vt:lpstr>
      <vt:lpstr>Event Co-reference (Supervision)</vt:lpstr>
      <vt:lpstr>Event Co-reference (Dataless)</vt:lpstr>
      <vt:lpstr>Different Configurations</vt:lpstr>
      <vt:lpstr>Results</vt:lpstr>
      <vt:lpstr>Results</vt:lpstr>
      <vt:lpstr>Results</vt:lpstr>
      <vt:lpstr>Future Work</vt:lpstr>
      <vt:lpstr>Spanish Entity  Discovery and Linking</vt:lpstr>
      <vt:lpstr>The Task</vt:lpstr>
      <vt:lpstr>System Pipeline</vt:lpstr>
      <vt:lpstr>Spanish Mention Discovery</vt:lpstr>
      <vt:lpstr>Spanish Mention Discovery</vt:lpstr>
      <vt:lpstr>End-to-end Evaluation</vt:lpstr>
      <vt:lpstr>Thank You 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Haoruo Peng</dc:creator>
  <cp:lastModifiedBy>Haoruo Peng</cp:lastModifiedBy>
  <cp:revision>2637</cp:revision>
  <dcterms:created xsi:type="dcterms:W3CDTF">2015-02-12T05:09:42Z</dcterms:created>
  <dcterms:modified xsi:type="dcterms:W3CDTF">2015-11-24T17:00:16Z</dcterms:modified>
</cp:coreProperties>
</file>