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8" r:id="rId2"/>
  </p:sldMasterIdLst>
  <p:notesMasterIdLst>
    <p:notesMasterId r:id="rId22"/>
  </p:notesMasterIdLst>
  <p:handoutMasterIdLst>
    <p:handoutMasterId r:id="rId23"/>
  </p:handoutMasterIdLst>
  <p:sldIdLst>
    <p:sldId id="317" r:id="rId3"/>
    <p:sldId id="274" r:id="rId4"/>
    <p:sldId id="318" r:id="rId5"/>
    <p:sldId id="273" r:id="rId6"/>
    <p:sldId id="320" r:id="rId7"/>
    <p:sldId id="332" r:id="rId8"/>
    <p:sldId id="275" r:id="rId9"/>
    <p:sldId id="277" r:id="rId10"/>
    <p:sldId id="321" r:id="rId11"/>
    <p:sldId id="333" r:id="rId12"/>
    <p:sldId id="334" r:id="rId13"/>
    <p:sldId id="282" r:id="rId14"/>
    <p:sldId id="279" r:id="rId15"/>
    <p:sldId id="283" r:id="rId16"/>
    <p:sldId id="284" r:id="rId17"/>
    <p:sldId id="286" r:id="rId18"/>
    <p:sldId id="285" r:id="rId19"/>
    <p:sldId id="287" r:id="rId20"/>
    <p:sldId id="27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FF"/>
    <a:srgbClr val="CCFF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86829" autoAdjust="0"/>
  </p:normalViewPr>
  <p:slideViewPr>
    <p:cSldViewPr snapToGrid="0" snapToObjects="1">
      <p:cViewPr varScale="1">
        <p:scale>
          <a:sx n="127" d="100"/>
          <a:sy n="127" d="100"/>
        </p:scale>
        <p:origin x="216" y="3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00D43FE-D611-4DAE-8D2E-A18AA41077CA}" type="datetimeFigureOut">
              <a:rPr lang="en-US" smtClean="0"/>
              <a:t>10/29/2019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AECE48-C011-4595-BF98-E75A61A62C7F}" type="slidenum">
              <a:rPr lang="en-US" smtClean="0"/>
              <a:t>‹#›</a:t>
            </a:fld>
            <a:endParaRPr lang="en-US"/>
          </a:p>
        </p:txBody>
      </p:sp>
    </p:spTree>
    <p:extLst>
      <p:ext uri="{BB962C8B-B14F-4D97-AF65-F5344CB8AC3E}">
        <p14:creationId xmlns:p14="http://schemas.microsoft.com/office/powerpoint/2010/main" val="37477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B470B4-87D1-45FD-9D08-867F296D83BF}" type="datetimeFigureOut">
              <a:rPr lang="en-US" smtClean="0"/>
              <a:t>10/29/2019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BEF82D-C091-486F-A4D6-7148D364A333}" type="slidenum">
              <a:rPr lang="en-US" smtClean="0"/>
              <a:t>‹#›</a:t>
            </a:fld>
            <a:endParaRPr lang="en-US"/>
          </a:p>
        </p:txBody>
      </p:sp>
    </p:spTree>
    <p:extLst>
      <p:ext uri="{BB962C8B-B14F-4D97-AF65-F5344CB8AC3E}">
        <p14:creationId xmlns:p14="http://schemas.microsoft.com/office/powerpoint/2010/main" val="235547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EF82D-C091-486F-A4D6-7148D364A333}" type="slidenum">
              <a:rPr lang="en-US" smtClean="0"/>
              <a:t>1</a:t>
            </a:fld>
            <a:endParaRPr lang="en-US"/>
          </a:p>
        </p:txBody>
      </p:sp>
    </p:spTree>
    <p:extLst>
      <p:ext uri="{BB962C8B-B14F-4D97-AF65-F5344CB8AC3E}">
        <p14:creationId xmlns:p14="http://schemas.microsoft.com/office/powerpoint/2010/main" val="428771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EF82D-C091-486F-A4D6-7148D364A333}" type="slidenum">
              <a:rPr lang="en-US" smtClean="0"/>
              <a:t>3</a:t>
            </a:fld>
            <a:endParaRPr lang="en-US"/>
          </a:p>
        </p:txBody>
      </p:sp>
    </p:spTree>
    <p:extLst>
      <p:ext uri="{BB962C8B-B14F-4D97-AF65-F5344CB8AC3E}">
        <p14:creationId xmlns:p14="http://schemas.microsoft.com/office/powerpoint/2010/main" val="403496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8BE1-EB62-4A71-A8E2-4B9695614749}" type="slidenum">
              <a:rPr lang="en-US" smtClean="0"/>
              <a:t>4</a:t>
            </a:fld>
            <a:endParaRPr lang="en-US"/>
          </a:p>
        </p:txBody>
      </p:sp>
    </p:spTree>
    <p:extLst>
      <p:ext uri="{BB962C8B-B14F-4D97-AF65-F5344CB8AC3E}">
        <p14:creationId xmlns:p14="http://schemas.microsoft.com/office/powerpoint/2010/main" val="357887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EF82D-C091-486F-A4D6-7148D364A333}" type="slidenum">
              <a:rPr lang="en-US" smtClean="0"/>
              <a:t>5</a:t>
            </a:fld>
            <a:endParaRPr lang="en-US"/>
          </a:p>
        </p:txBody>
      </p:sp>
    </p:spTree>
    <p:extLst>
      <p:ext uri="{BB962C8B-B14F-4D97-AF65-F5344CB8AC3E}">
        <p14:creationId xmlns:p14="http://schemas.microsoft.com/office/powerpoint/2010/main" val="114827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8BE1-EB62-4A71-A8E2-4B9695614749}" type="slidenum">
              <a:rPr lang="en-US" smtClean="0"/>
              <a:t>7</a:t>
            </a:fld>
            <a:endParaRPr lang="en-US"/>
          </a:p>
        </p:txBody>
      </p:sp>
    </p:spTree>
    <p:extLst>
      <p:ext uri="{BB962C8B-B14F-4D97-AF65-F5344CB8AC3E}">
        <p14:creationId xmlns:p14="http://schemas.microsoft.com/office/powerpoint/2010/main" val="389814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8BE1-EB62-4A71-A8E2-4B9695614749}" type="slidenum">
              <a:rPr lang="en-US" smtClean="0"/>
              <a:t>8</a:t>
            </a:fld>
            <a:endParaRPr lang="en-US"/>
          </a:p>
        </p:txBody>
      </p:sp>
    </p:spTree>
    <p:extLst>
      <p:ext uri="{BB962C8B-B14F-4D97-AF65-F5344CB8AC3E}">
        <p14:creationId xmlns:p14="http://schemas.microsoft.com/office/powerpoint/2010/main" val="278215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EF82D-C091-486F-A4D6-7148D364A333}" type="slidenum">
              <a:rPr lang="en-US" smtClean="0"/>
              <a:t>9</a:t>
            </a:fld>
            <a:endParaRPr lang="en-US"/>
          </a:p>
        </p:txBody>
      </p:sp>
    </p:spTree>
    <p:extLst>
      <p:ext uri="{BB962C8B-B14F-4D97-AF65-F5344CB8AC3E}">
        <p14:creationId xmlns:p14="http://schemas.microsoft.com/office/powerpoint/2010/main" val="6213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7C8BE1-EB62-4A71-A8E2-4B9695614749}" type="slidenum">
              <a:rPr lang="en-US" smtClean="0"/>
              <a:t>12</a:t>
            </a:fld>
            <a:endParaRPr lang="en-US"/>
          </a:p>
        </p:txBody>
      </p:sp>
    </p:spTree>
    <p:extLst>
      <p:ext uri="{BB962C8B-B14F-4D97-AF65-F5344CB8AC3E}">
        <p14:creationId xmlns:p14="http://schemas.microsoft.com/office/powerpoint/2010/main" val="168348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8BE1-EB62-4A71-A8E2-4B9695614749}" type="slidenum">
              <a:rPr lang="en-US" smtClean="0"/>
              <a:t>16</a:t>
            </a:fld>
            <a:endParaRPr lang="en-US"/>
          </a:p>
        </p:txBody>
      </p:sp>
    </p:spTree>
    <p:extLst>
      <p:ext uri="{BB962C8B-B14F-4D97-AF65-F5344CB8AC3E}">
        <p14:creationId xmlns:p14="http://schemas.microsoft.com/office/powerpoint/2010/main" val="13646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    Title</a:t>
            </a:r>
          </a:p>
        </p:txBody>
      </p:sp>
      <p:sp>
        <p:nvSpPr>
          <p:cNvPr id="3" name="Footer Placeholder 2"/>
          <p:cNvSpPr>
            <a:spLocks noGrp="1"/>
          </p:cNvSpPr>
          <p:nvPr>
            <p:ph type="ftr" sz="quarter" idx="10"/>
          </p:nvPr>
        </p:nvSpPr>
        <p:spPr/>
        <p:txBody>
          <a:bodyPr/>
          <a:lstStyle/>
          <a:p>
            <a:r>
              <a:rPr lang="en-US" dirty="0">
                <a:solidFill>
                  <a:prstClr val="white"/>
                </a:solidFill>
              </a:rPr>
              <a:t>Title</a:t>
            </a:r>
          </a:p>
        </p:txBody>
      </p:sp>
      <p:sp>
        <p:nvSpPr>
          <p:cNvPr id="4" name="Slide Number Placeholder 3"/>
          <p:cNvSpPr>
            <a:spLocks noGrp="1"/>
          </p:cNvSpPr>
          <p:nvPr>
            <p:ph type="sldNum" sz="quarter" idx="11"/>
          </p:nvPr>
        </p:nvSpPr>
        <p:spPr/>
        <p:txBody>
          <a:bodyPr/>
          <a:lstStyle/>
          <a:p>
            <a:fld id="{92108C05-4AC2-4BAF-A58D-6DD2B617E540}" type="slidenum">
              <a:rPr lang="en-US" smtClean="0">
                <a:solidFill>
                  <a:prstClr val="white"/>
                </a:solidFill>
              </a:rPr>
              <a:pPr/>
              <a:t>‹#›</a:t>
            </a:fld>
            <a:endParaRPr lang="en-US" dirty="0">
              <a:solidFill>
                <a:prstClr val="white"/>
              </a:solidFill>
            </a:endParaRPr>
          </a:p>
        </p:txBody>
      </p:sp>
      <p:sp>
        <p:nvSpPr>
          <p:cNvPr id="5" name="Date Placeholder 4"/>
          <p:cNvSpPr>
            <a:spLocks noGrp="1"/>
          </p:cNvSpPr>
          <p:nvPr>
            <p:ph type="dt" sz="half" idx="12"/>
          </p:nvPr>
        </p:nvSpPr>
        <p:spPr/>
        <p:txBody>
          <a:bodyPr/>
          <a:lstStyle/>
          <a:p>
            <a:r>
              <a:rPr lang="en-US" dirty="0">
                <a:solidFill>
                  <a:prstClr val="white"/>
                </a:solidFill>
              </a:rPr>
              <a:t>Name</a:t>
            </a:r>
          </a:p>
        </p:txBody>
      </p:sp>
      <p:sp>
        <p:nvSpPr>
          <p:cNvPr id="7" name="Text Placeholder 6"/>
          <p:cNvSpPr>
            <a:spLocks noGrp="1"/>
          </p:cNvSpPr>
          <p:nvPr>
            <p:ph type="body" sz="quarter" idx="13" hasCustomPrompt="1"/>
          </p:nvPr>
        </p:nvSpPr>
        <p:spPr>
          <a:xfrm>
            <a:off x="266006" y="685800"/>
            <a:ext cx="11604569" cy="5867400"/>
          </a:xfrm>
        </p:spPr>
        <p:txBody>
          <a:bodyPr/>
          <a:lstStyle>
            <a:lvl1pPr>
              <a:defRPr/>
            </a:lvl1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39579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D5F0B0-6174-FE47-B9AF-EEA23E91A368}" type="datetime1">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0F45E-2BE4-4DB4-ACF6-506F86ECA40D}"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9214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E69933-4E8D-4F13-A420-B4CB14CEBF01}"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25E92-57E0-4D90-B24B-F27169DD0610}" type="slidenum">
              <a:rPr lang="en-US" smtClean="0"/>
              <a:t>‹#›</a:t>
            </a:fld>
            <a:endParaRPr lang="en-US"/>
          </a:p>
        </p:txBody>
      </p:sp>
    </p:spTree>
    <p:extLst>
      <p:ext uri="{BB962C8B-B14F-4D97-AF65-F5344CB8AC3E}">
        <p14:creationId xmlns:p14="http://schemas.microsoft.com/office/powerpoint/2010/main" val="61471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ew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38201"/>
            <a:ext cx="10972800" cy="749141"/>
          </a:xfrm>
          <a:prstGeom prst="roundRect">
            <a:avLst/>
          </a:prstGeom>
        </p:spPr>
        <p:txBody>
          <a:bodyPr>
            <a:spAutoFit/>
          </a:bodyPr>
          <a:lstStyle>
            <a:lvl1pPr algn="ctr">
              <a:defRPr/>
            </a:lvl1pPr>
          </a:lstStyle>
          <a:p>
            <a:r>
              <a:rPr lang="en-US" dirty="0"/>
              <a:t>Title</a:t>
            </a:r>
          </a:p>
        </p:txBody>
      </p:sp>
      <p:sp>
        <p:nvSpPr>
          <p:cNvPr id="25" name="Text Placeholder 24"/>
          <p:cNvSpPr>
            <a:spLocks noGrp="1"/>
          </p:cNvSpPr>
          <p:nvPr userDrawn="1">
            <p:ph type="body" sz="quarter" idx="10" hasCustomPrompt="1"/>
          </p:nvPr>
        </p:nvSpPr>
        <p:spPr>
          <a:xfrm>
            <a:off x="609600" y="2362200"/>
            <a:ext cx="10972800" cy="533400"/>
          </a:xfrm>
          <a:prstGeom prst="rect">
            <a:avLst/>
          </a:prstGeom>
        </p:spPr>
        <p:txBody>
          <a:bodyPr anchor="ctr" anchorCtr="0">
            <a:noAutofit/>
          </a:bodyPr>
          <a:lstStyle>
            <a:lvl1pPr marL="0" indent="0" algn="ctr">
              <a:buNone/>
              <a:defRPr b="0">
                <a:solidFill>
                  <a:schemeClr val="tx1"/>
                </a:solidFill>
              </a:defRPr>
            </a:lvl1pPr>
          </a:lstStyle>
          <a:p>
            <a:pPr lvl="0"/>
            <a:r>
              <a:rPr lang="en-US" dirty="0"/>
              <a:t>Author</a:t>
            </a:r>
          </a:p>
        </p:txBody>
      </p:sp>
      <p:sp>
        <p:nvSpPr>
          <p:cNvPr id="27" name="Text Placeholder 26"/>
          <p:cNvSpPr>
            <a:spLocks noGrp="1"/>
          </p:cNvSpPr>
          <p:nvPr userDrawn="1">
            <p:ph type="body" sz="quarter" idx="11" hasCustomPrompt="1"/>
          </p:nvPr>
        </p:nvSpPr>
        <p:spPr>
          <a:xfrm>
            <a:off x="609600" y="2895600"/>
            <a:ext cx="10972800" cy="1143000"/>
          </a:xfrm>
          <a:prstGeom prst="rect">
            <a:avLst/>
          </a:prstGeom>
        </p:spPr>
        <p:txBody>
          <a:bodyPr anchor="ctr" anchorCtr="0">
            <a:noAutofit/>
          </a:bodyPr>
          <a:lstStyle>
            <a:lvl1pPr marL="0" indent="0" algn="ctr">
              <a:buNone/>
              <a:defRPr b="0">
                <a:solidFill>
                  <a:schemeClr val="tx1"/>
                </a:solidFill>
              </a:defRPr>
            </a:lvl1pPr>
          </a:lstStyle>
          <a:p>
            <a:pPr lvl="0"/>
            <a:r>
              <a:rPr lang="en-US" dirty="0"/>
              <a:t>Affiliation</a:t>
            </a:r>
          </a:p>
        </p:txBody>
      </p:sp>
      <p:sp>
        <p:nvSpPr>
          <p:cNvPr id="29" name="Text Placeholder 28"/>
          <p:cNvSpPr>
            <a:spLocks noGrp="1"/>
          </p:cNvSpPr>
          <p:nvPr userDrawn="1">
            <p:ph type="body" sz="quarter" idx="12" hasCustomPrompt="1"/>
          </p:nvPr>
        </p:nvSpPr>
        <p:spPr>
          <a:xfrm>
            <a:off x="609600" y="4038601"/>
            <a:ext cx="10972800" cy="492443"/>
          </a:xfrm>
          <a:prstGeom prst="rect">
            <a:avLst/>
          </a:prstGeom>
        </p:spPr>
        <p:txBody>
          <a:bodyPr anchor="ctr" anchorCtr="0">
            <a:noAutofit/>
          </a:bodyPr>
          <a:lstStyle>
            <a:lvl1pPr marL="0" indent="0" algn="ctr">
              <a:buNone/>
              <a:defRPr b="0">
                <a:solidFill>
                  <a:schemeClr val="tx1"/>
                </a:solidFill>
              </a:defRPr>
            </a:lvl1pPr>
          </a:lstStyle>
          <a:p>
            <a:pPr lvl="0"/>
            <a:r>
              <a:rPr lang="en-US" dirty="0"/>
              <a:t>Date</a:t>
            </a:r>
          </a:p>
        </p:txBody>
      </p:sp>
      <p:pic>
        <p:nvPicPr>
          <p:cNvPr id="12" name="Picture 11"/>
          <p:cNvPicPr>
            <a:picLocks noChangeAspect="1"/>
          </p:cNvPicPr>
          <p:nvPr userDrawn="1"/>
        </p:nvPicPr>
        <p:blipFill>
          <a:blip r:embed="rId2"/>
          <a:stretch>
            <a:fillRect/>
          </a:stretch>
        </p:blipFill>
        <p:spPr>
          <a:xfrm>
            <a:off x="70555" y="6096000"/>
            <a:ext cx="6019800" cy="6667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5536" y="6400801"/>
            <a:ext cx="567264" cy="397457"/>
          </a:xfrm>
          <a:prstGeom prst="rect">
            <a:avLst/>
          </a:prstGeom>
        </p:spPr>
      </p:pic>
      <p:pic>
        <p:nvPicPr>
          <p:cNvPr id="14" name="Picture 13"/>
          <p:cNvPicPr>
            <a:picLocks noChangeAspect="1"/>
          </p:cNvPicPr>
          <p:nvPr userDrawn="1"/>
        </p:nvPicPr>
        <p:blipFill>
          <a:blip r:embed="rId4"/>
          <a:stretch>
            <a:fillRect/>
          </a:stretch>
        </p:blipFill>
        <p:spPr>
          <a:xfrm>
            <a:off x="10972800" y="6400801"/>
            <a:ext cx="1170611" cy="381000"/>
          </a:xfrm>
          <a:prstGeom prst="rect">
            <a:avLst/>
          </a:prstGeom>
        </p:spPr>
      </p:pic>
    </p:spTree>
    <p:extLst>
      <p:ext uri="{BB962C8B-B14F-4D97-AF65-F5344CB8AC3E}">
        <p14:creationId xmlns:p14="http://schemas.microsoft.com/office/powerpoint/2010/main" val="303173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E69933-4E8D-4F13-A420-B4CB14CEBF01}"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25E92-57E0-4D90-B24B-F27169DD0610}" type="slidenum">
              <a:rPr lang="en-US" smtClean="0"/>
              <a:t>‹#›</a:t>
            </a:fld>
            <a:endParaRPr lang="en-US"/>
          </a:p>
        </p:txBody>
      </p:sp>
    </p:spTree>
    <p:extLst>
      <p:ext uri="{BB962C8B-B14F-4D97-AF65-F5344CB8AC3E}">
        <p14:creationId xmlns:p14="http://schemas.microsoft.com/office/powerpoint/2010/main" val="294797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Title Placeholder 36"/>
          <p:cNvSpPr>
            <a:spLocks noGrp="1"/>
          </p:cNvSpPr>
          <p:nvPr>
            <p:ph type="title"/>
          </p:nvPr>
        </p:nvSpPr>
        <p:spPr>
          <a:xfrm>
            <a:off x="0" y="2309"/>
            <a:ext cx="12192000" cy="677108"/>
          </a:xfrm>
          <a:prstGeom prst="rect">
            <a:avLst/>
          </a:prstGeom>
          <a:solidFill>
            <a:schemeClr val="tx2"/>
          </a:solidFill>
        </p:spPr>
        <p:txBody>
          <a:bodyPr vert="horz" wrap="square" lIns="91440" tIns="91440" rIns="91440" bIns="91440" rtlCol="0" anchor="t" anchorCtr="0">
            <a:spAutoFit/>
          </a:bodyPr>
          <a:lstStyle/>
          <a:p>
            <a:r>
              <a:rPr lang="en-US" dirty="0"/>
              <a:t>Title</a:t>
            </a:r>
          </a:p>
        </p:txBody>
      </p:sp>
      <p:sp>
        <p:nvSpPr>
          <p:cNvPr id="38" name="Text Placeholder 37"/>
          <p:cNvSpPr>
            <a:spLocks noGrp="1"/>
          </p:cNvSpPr>
          <p:nvPr>
            <p:ph type="body" idx="1"/>
          </p:nvPr>
        </p:nvSpPr>
        <p:spPr>
          <a:xfrm>
            <a:off x="0" y="685800"/>
            <a:ext cx="12192000" cy="5867400"/>
          </a:xfrm>
          <a:prstGeom prst="rect">
            <a:avLst/>
          </a:prstGeom>
        </p:spPr>
        <p:txBody>
          <a:bodyPr vert="horz" lIns="182880" tIns="274320" rIns="182880" bIns="274320" rtlCol="0">
            <a:normAutofit/>
          </a:bodyPr>
          <a:lstStyle/>
          <a:p>
            <a:pPr lvl="0"/>
            <a:r>
              <a:rPr lang="en-US" dirty="0"/>
              <a:t>First level</a:t>
            </a:r>
          </a:p>
          <a:p>
            <a:pPr lvl="1"/>
            <a:r>
              <a:rPr lang="en-US" dirty="0"/>
              <a:t>Second level</a:t>
            </a:r>
          </a:p>
          <a:p>
            <a:pPr lvl="2"/>
            <a:r>
              <a:rPr lang="en-US" dirty="0"/>
              <a:t>Third level </a:t>
            </a:r>
          </a:p>
        </p:txBody>
      </p:sp>
      <p:sp>
        <p:nvSpPr>
          <p:cNvPr id="39" name="Footer Placeholder 38"/>
          <p:cNvSpPr>
            <a:spLocks noGrp="1"/>
          </p:cNvSpPr>
          <p:nvPr>
            <p:ph type="ftr" sz="quarter" idx="3"/>
          </p:nvPr>
        </p:nvSpPr>
        <p:spPr>
          <a:xfrm>
            <a:off x="3657600" y="6581002"/>
            <a:ext cx="4876800" cy="276999"/>
          </a:xfrm>
          <a:prstGeom prst="rect">
            <a:avLst/>
          </a:prstGeom>
          <a:solidFill>
            <a:schemeClr val="tx1"/>
          </a:solidFill>
        </p:spPr>
        <p:txBody>
          <a:bodyPr vert="horz" lIns="91440" tIns="45720" rIns="91440" bIns="45720" rtlCol="0" anchor="ctr">
            <a:noAutofit/>
          </a:bodyPr>
          <a:lstStyle>
            <a:lvl1pPr algn="ctr">
              <a:defRPr sz="1200">
                <a:solidFill>
                  <a:schemeClr val="bg1"/>
                </a:solidFill>
              </a:defRPr>
            </a:lvl1pPr>
          </a:lstStyle>
          <a:p>
            <a:r>
              <a:rPr lang="en-US" dirty="0">
                <a:solidFill>
                  <a:prstClr val="white"/>
                </a:solidFill>
              </a:rPr>
              <a:t>Title</a:t>
            </a:r>
          </a:p>
        </p:txBody>
      </p:sp>
      <p:sp>
        <p:nvSpPr>
          <p:cNvPr id="40" name="Slide Number Placeholder 39"/>
          <p:cNvSpPr>
            <a:spLocks noGrp="1"/>
          </p:cNvSpPr>
          <p:nvPr>
            <p:ph type="sldNum" sz="quarter" idx="4"/>
          </p:nvPr>
        </p:nvSpPr>
        <p:spPr>
          <a:xfrm>
            <a:off x="8534400" y="6585655"/>
            <a:ext cx="3657600" cy="276999"/>
          </a:xfrm>
          <a:prstGeom prst="rect">
            <a:avLst/>
          </a:prstGeom>
          <a:solidFill>
            <a:schemeClr val="tx1"/>
          </a:solidFill>
        </p:spPr>
        <p:txBody>
          <a:bodyPr vert="horz" lIns="91440" tIns="45720" rIns="91440" bIns="45720" rtlCol="0" anchor="ctr">
            <a:noAutofit/>
          </a:bodyPr>
          <a:lstStyle>
            <a:lvl1pPr algn="r">
              <a:defRPr sz="1200">
                <a:solidFill>
                  <a:schemeClr val="bg1"/>
                </a:solidFill>
              </a:defRPr>
            </a:lvl1pPr>
          </a:lstStyle>
          <a:p>
            <a:fld id="{92108C05-4AC2-4BAF-A58D-6DD2B617E540}" type="slidenum">
              <a:rPr lang="en-US" smtClean="0">
                <a:solidFill>
                  <a:prstClr val="white"/>
                </a:solidFill>
              </a:rPr>
              <a:pPr/>
              <a:t>‹#›</a:t>
            </a:fld>
            <a:endParaRPr lang="en-US" dirty="0">
              <a:solidFill>
                <a:prstClr val="white"/>
              </a:solidFill>
            </a:endParaRPr>
          </a:p>
        </p:txBody>
      </p:sp>
      <p:sp>
        <p:nvSpPr>
          <p:cNvPr id="42" name="Date Placeholder 41"/>
          <p:cNvSpPr>
            <a:spLocks noGrp="1"/>
          </p:cNvSpPr>
          <p:nvPr>
            <p:ph type="dt" sz="half" idx="2"/>
          </p:nvPr>
        </p:nvSpPr>
        <p:spPr>
          <a:xfrm>
            <a:off x="0" y="6581002"/>
            <a:ext cx="3657600" cy="276999"/>
          </a:xfrm>
          <a:prstGeom prst="rect">
            <a:avLst/>
          </a:prstGeom>
          <a:solidFill>
            <a:schemeClr val="tx1"/>
          </a:solidFill>
        </p:spPr>
        <p:txBody>
          <a:bodyPr vert="horz" lIns="91440" tIns="45720" rIns="91440" bIns="45720" rtlCol="0" anchor="ctr">
            <a:noAutofit/>
          </a:bodyPr>
          <a:lstStyle>
            <a:lvl1pPr algn="l">
              <a:defRPr sz="1200">
                <a:solidFill>
                  <a:schemeClr val="bg1"/>
                </a:solidFill>
              </a:defRPr>
            </a:lvl1pPr>
          </a:lstStyle>
          <a:p>
            <a:r>
              <a:rPr lang="en-US" dirty="0">
                <a:solidFill>
                  <a:prstClr val="white"/>
                </a:solidFill>
              </a:rPr>
              <a:t>Name</a:t>
            </a:r>
          </a:p>
        </p:txBody>
      </p:sp>
    </p:spTree>
    <p:extLst>
      <p:ext uri="{BB962C8B-B14F-4D97-AF65-F5344CB8AC3E}">
        <p14:creationId xmlns:p14="http://schemas.microsoft.com/office/powerpoint/2010/main" val="4202269768"/>
      </p:ext>
    </p:extLst>
  </p:cSld>
  <p:clrMap bg1="lt1" tx1="dk1" bg2="lt2" tx2="dk2" accent1="accent1" accent2="accent2" accent3="accent3" accent4="accent4" accent5="accent5" accent6="accent6" hlink="hlink" folHlink="folHlink"/>
  <p:sldLayoutIdLst>
    <p:sldLayoutId id="2147483663" r:id="rId1"/>
    <p:sldLayoutId id="2147483711" r:id="rId2"/>
    <p:sldLayoutId id="2147483713" r:id="rId3"/>
  </p:sldLayoutIdLst>
  <p:hf sldNum="0" hdr="0" ftr="0" dt="0"/>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baseline="0">
          <a:solidFill>
            <a:schemeClr val="tx2"/>
          </a:solidFill>
          <a:latin typeface="+mn-lt"/>
          <a:ea typeface="+mn-ea"/>
          <a:cs typeface="+mn-cs"/>
        </a:defRPr>
      </a:lvl1pPr>
      <a:lvl2pPr marL="341313" indent="-2301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682625"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Title Placeholder 36"/>
          <p:cNvSpPr>
            <a:spLocks noGrp="1"/>
          </p:cNvSpPr>
          <p:nvPr>
            <p:ph type="title"/>
          </p:nvPr>
        </p:nvSpPr>
        <p:spPr>
          <a:xfrm>
            <a:off x="0" y="2309"/>
            <a:ext cx="12192000" cy="677108"/>
          </a:xfrm>
          <a:prstGeom prst="rect">
            <a:avLst/>
          </a:prstGeom>
          <a:solidFill>
            <a:schemeClr val="tx2"/>
          </a:solidFill>
        </p:spPr>
        <p:txBody>
          <a:bodyPr vert="horz" wrap="square" lIns="91440" tIns="91440" rIns="91440" bIns="91440" rtlCol="0" anchor="t" anchorCtr="0">
            <a:spAutoFit/>
          </a:bodyPr>
          <a:lstStyle/>
          <a:p>
            <a:r>
              <a:rPr lang="en-US" dirty="0"/>
              <a:t>Title</a:t>
            </a:r>
          </a:p>
        </p:txBody>
      </p:sp>
      <p:sp>
        <p:nvSpPr>
          <p:cNvPr id="38" name="Text Placeholder 37"/>
          <p:cNvSpPr>
            <a:spLocks noGrp="1"/>
          </p:cNvSpPr>
          <p:nvPr>
            <p:ph type="body" idx="1"/>
          </p:nvPr>
        </p:nvSpPr>
        <p:spPr>
          <a:xfrm>
            <a:off x="0" y="685800"/>
            <a:ext cx="12192000" cy="5867400"/>
          </a:xfrm>
          <a:prstGeom prst="rect">
            <a:avLst/>
          </a:prstGeom>
        </p:spPr>
        <p:txBody>
          <a:bodyPr vert="horz" lIns="182880" tIns="274320" rIns="182880" bIns="274320" rtlCol="0">
            <a:normAutofit/>
          </a:bodyPr>
          <a:lstStyle/>
          <a:p>
            <a:pPr lvl="0"/>
            <a:r>
              <a:rPr lang="en-US" dirty="0"/>
              <a:t>First level</a:t>
            </a:r>
          </a:p>
          <a:p>
            <a:pPr lvl="1"/>
            <a:r>
              <a:rPr lang="en-US" dirty="0"/>
              <a:t>Second level</a:t>
            </a:r>
          </a:p>
          <a:p>
            <a:pPr lvl="2"/>
            <a:r>
              <a:rPr lang="en-US" dirty="0"/>
              <a:t>Third level </a:t>
            </a:r>
          </a:p>
        </p:txBody>
      </p:sp>
      <p:sp>
        <p:nvSpPr>
          <p:cNvPr id="39" name="Footer Placeholder 38"/>
          <p:cNvSpPr>
            <a:spLocks noGrp="1"/>
          </p:cNvSpPr>
          <p:nvPr>
            <p:ph type="ftr" sz="quarter" idx="3"/>
          </p:nvPr>
        </p:nvSpPr>
        <p:spPr>
          <a:xfrm>
            <a:off x="3657600" y="6581002"/>
            <a:ext cx="4876800" cy="276999"/>
          </a:xfrm>
          <a:prstGeom prst="rect">
            <a:avLst/>
          </a:prstGeom>
          <a:solidFill>
            <a:schemeClr val="tx1"/>
          </a:solidFill>
        </p:spPr>
        <p:txBody>
          <a:bodyPr vert="horz" lIns="91440" tIns="45720" rIns="91440" bIns="45720" rtlCol="0" anchor="ctr">
            <a:noAutofit/>
          </a:bodyPr>
          <a:lstStyle>
            <a:lvl1pPr algn="ctr">
              <a:defRPr sz="1200">
                <a:solidFill>
                  <a:schemeClr val="bg1"/>
                </a:solidFill>
              </a:defRPr>
            </a:lvl1pPr>
          </a:lstStyle>
          <a:p>
            <a:r>
              <a:rPr lang="en-US" dirty="0">
                <a:solidFill>
                  <a:prstClr val="white"/>
                </a:solidFill>
              </a:rPr>
              <a:t>Title</a:t>
            </a:r>
          </a:p>
        </p:txBody>
      </p:sp>
      <p:sp>
        <p:nvSpPr>
          <p:cNvPr id="40" name="Slide Number Placeholder 39"/>
          <p:cNvSpPr>
            <a:spLocks noGrp="1"/>
          </p:cNvSpPr>
          <p:nvPr>
            <p:ph type="sldNum" sz="quarter" idx="4"/>
          </p:nvPr>
        </p:nvSpPr>
        <p:spPr>
          <a:xfrm>
            <a:off x="8534400" y="6585655"/>
            <a:ext cx="3657600" cy="276999"/>
          </a:xfrm>
          <a:prstGeom prst="rect">
            <a:avLst/>
          </a:prstGeom>
          <a:solidFill>
            <a:schemeClr val="tx1"/>
          </a:solidFill>
        </p:spPr>
        <p:txBody>
          <a:bodyPr vert="horz" lIns="91440" tIns="45720" rIns="91440" bIns="45720" rtlCol="0" anchor="ctr">
            <a:noAutofit/>
          </a:bodyPr>
          <a:lstStyle>
            <a:lvl1pPr algn="r">
              <a:defRPr sz="1200">
                <a:solidFill>
                  <a:schemeClr val="bg1"/>
                </a:solidFill>
              </a:defRPr>
            </a:lvl1pPr>
          </a:lstStyle>
          <a:p>
            <a:fld id="{92108C05-4AC2-4BAF-A58D-6DD2B617E540}" type="slidenum">
              <a:rPr lang="en-US" smtClean="0">
                <a:solidFill>
                  <a:prstClr val="white"/>
                </a:solidFill>
              </a:rPr>
              <a:pPr/>
              <a:t>‹#›</a:t>
            </a:fld>
            <a:endParaRPr lang="en-US" dirty="0">
              <a:solidFill>
                <a:prstClr val="white"/>
              </a:solidFill>
            </a:endParaRPr>
          </a:p>
        </p:txBody>
      </p:sp>
      <p:sp>
        <p:nvSpPr>
          <p:cNvPr id="42" name="Date Placeholder 41"/>
          <p:cNvSpPr>
            <a:spLocks noGrp="1"/>
          </p:cNvSpPr>
          <p:nvPr>
            <p:ph type="dt" sz="half" idx="2"/>
          </p:nvPr>
        </p:nvSpPr>
        <p:spPr>
          <a:xfrm>
            <a:off x="0" y="6581002"/>
            <a:ext cx="3657600" cy="276999"/>
          </a:xfrm>
          <a:prstGeom prst="rect">
            <a:avLst/>
          </a:prstGeom>
          <a:solidFill>
            <a:schemeClr val="tx1"/>
          </a:solidFill>
        </p:spPr>
        <p:txBody>
          <a:bodyPr vert="horz" lIns="91440" tIns="45720" rIns="91440" bIns="45720" rtlCol="0" anchor="ctr">
            <a:noAutofit/>
          </a:bodyPr>
          <a:lstStyle>
            <a:lvl1pPr algn="l">
              <a:defRPr sz="1200">
                <a:solidFill>
                  <a:schemeClr val="bg1"/>
                </a:solidFill>
              </a:defRPr>
            </a:lvl1pPr>
          </a:lstStyle>
          <a:p>
            <a:r>
              <a:rPr lang="en-US" dirty="0">
                <a:solidFill>
                  <a:prstClr val="white"/>
                </a:solidFill>
              </a:rPr>
              <a:t>Name</a:t>
            </a:r>
          </a:p>
        </p:txBody>
      </p:sp>
    </p:spTree>
    <p:extLst>
      <p:ext uri="{BB962C8B-B14F-4D97-AF65-F5344CB8AC3E}">
        <p14:creationId xmlns:p14="http://schemas.microsoft.com/office/powerpoint/2010/main" val="3815134401"/>
      </p:ext>
    </p:extLst>
  </p:cSld>
  <p:clrMap bg1="lt1" tx1="dk1" bg2="lt2" tx2="dk2" accent1="accent1" accent2="accent2" accent3="accent3" accent4="accent4" accent5="accent5" accent6="accent6" hlink="hlink" folHlink="folHlink"/>
  <p:sldLayoutIdLst>
    <p:sldLayoutId id="2147483669" r:id="rId1"/>
    <p:sldLayoutId id="2147483712" r:id="rId2"/>
  </p:sldLayoutIdLst>
  <p:hf sldNum="0" hdr="0" ftr="0" dt="0"/>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baseline="0">
          <a:solidFill>
            <a:schemeClr val="tx2"/>
          </a:solidFill>
          <a:latin typeface="+mn-lt"/>
          <a:ea typeface="+mn-ea"/>
          <a:cs typeface="+mn-cs"/>
        </a:defRPr>
      </a:lvl1pPr>
      <a:lvl2pPr marL="341313" indent="-2301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682625"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49" y="449460"/>
            <a:ext cx="10972800" cy="1838801"/>
          </a:xfrm>
        </p:spPr>
        <p:txBody>
          <a:bodyPr/>
          <a:lstStyle/>
          <a:p>
            <a:r>
              <a:rPr lang="en-US" sz="4800" b="0" dirty="0"/>
              <a:t> </a:t>
            </a:r>
            <a:r>
              <a:rPr lang="en-US" sz="4800" dirty="0">
                <a:solidFill>
                  <a:schemeClr val="accent5">
                    <a:lumMod val="20000"/>
                    <a:lumOff val="80000"/>
                  </a:schemeClr>
                </a:solidFill>
              </a:rPr>
              <a:t>Drug-Drug Interaction Extraction from Structured Drug Labels</a:t>
            </a:r>
          </a:p>
        </p:txBody>
      </p:sp>
      <p:sp>
        <p:nvSpPr>
          <p:cNvPr id="4" name="Text Placeholder 3"/>
          <p:cNvSpPr>
            <a:spLocks noGrp="1"/>
          </p:cNvSpPr>
          <p:nvPr>
            <p:ph type="body" sz="quarter" idx="11"/>
          </p:nvPr>
        </p:nvSpPr>
        <p:spPr>
          <a:xfrm>
            <a:off x="-133894" y="3540599"/>
            <a:ext cx="12525103" cy="1143000"/>
          </a:xfrm>
        </p:spPr>
        <p:txBody>
          <a:bodyPr/>
          <a:lstStyle/>
          <a:p>
            <a:r>
              <a:rPr lang="en-US"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Travis R. </a:t>
            </a:r>
            <a:r>
              <a:rPr lang="en-US" sz="32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Goodwin</a:t>
            </a:r>
            <a:r>
              <a:rPr lang="en-US" sz="3200" b="1" baseline="30000"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1</a:t>
            </a:r>
            <a:r>
              <a:rPr lang="en-US" sz="32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Dina </a:t>
            </a:r>
            <a:r>
              <a:rPr lang="en-US"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Demner-Fushman</a:t>
            </a:r>
            <a:r>
              <a:rPr lang="en-US" sz="3200" b="1" baseline="30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1</a:t>
            </a:r>
            <a:r>
              <a:rPr lang="en-US"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Kin Wah Fung</a:t>
            </a:r>
            <a:r>
              <a:rPr lang="en-US" sz="3200" b="1" baseline="30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1</a:t>
            </a:r>
            <a:r>
              <a:rPr lang="en-US"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and </a:t>
            </a:r>
            <a:r>
              <a:rPr lang="en-US" sz="3200" b="1" dirty="0" err="1"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Phong</a:t>
            </a:r>
            <a:r>
              <a:rPr lang="en-US" sz="32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Do</a:t>
            </a:r>
            <a:r>
              <a:rPr lang="en-US" sz="3200" b="1" baseline="30000"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2</a:t>
            </a:r>
          </a:p>
          <a:p>
            <a:r>
              <a:rPr lang="en-US" sz="3200" b="1" baseline="30000"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1</a:t>
            </a:r>
            <a:r>
              <a:rPr lang="en-US" sz="32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Lister Hill National Center for Biomedical Communications, </a:t>
            </a:r>
          </a:p>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U.S. National Library of Medicine</a:t>
            </a:r>
          </a:p>
          <a:p>
            <a:r>
              <a:rPr lang="en-US" sz="3200" b="1" baseline="30000" dirty="0">
                <a:solidFill>
                  <a:schemeClr val="accent1"/>
                </a:solidFill>
                <a:latin typeface="Tahoma" panose="020B0604030504040204" pitchFamily="34" charset="0"/>
                <a:ea typeface="Tahoma" panose="020B0604030504040204" pitchFamily="34" charset="0"/>
                <a:cs typeface="Tahoma" panose="020B0604030504040204" pitchFamily="34" charset="0"/>
              </a:rPr>
              <a:t>2</a:t>
            </a:r>
            <a:r>
              <a:rPr lang="en-US" sz="2400" b="1" baseline="300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Office of Health Informatics, </a:t>
            </a: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U.S</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Food and Drug </a:t>
            </a: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Administration</a:t>
            </a:r>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325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A4B49D-804A-AF46-B8DB-F6B0EF99FF51}"/>
              </a:ext>
            </a:extLst>
          </p:cNvPr>
          <p:cNvPicPr>
            <a:picLocks noGrp="1" noChangeAspect="1"/>
          </p:cNvPicPr>
          <p:nvPr>
            <p:ph idx="1"/>
          </p:nvPr>
        </p:nvPicPr>
        <p:blipFill>
          <a:blip r:embed="rId2"/>
          <a:stretch>
            <a:fillRect/>
          </a:stretch>
        </p:blipFill>
        <p:spPr>
          <a:xfrm>
            <a:off x="1034423" y="685800"/>
            <a:ext cx="10123153" cy="5867400"/>
          </a:xfrm>
        </p:spPr>
      </p:pic>
      <p:sp>
        <p:nvSpPr>
          <p:cNvPr id="3" name="Title 2">
            <a:extLst>
              <a:ext uri="{FF2B5EF4-FFF2-40B4-BE49-F238E27FC236}">
                <a16:creationId xmlns:a16="http://schemas.microsoft.com/office/drawing/2014/main" id="{5F30CDBA-A0E5-E043-8C7E-439318563E56}"/>
              </a:ext>
            </a:extLst>
          </p:cNvPr>
          <p:cNvSpPr>
            <a:spLocks noGrp="1"/>
          </p:cNvSpPr>
          <p:nvPr>
            <p:ph type="title"/>
          </p:nvPr>
        </p:nvSpPr>
        <p:spPr/>
        <p:txBody>
          <a:bodyPr/>
          <a:lstStyle/>
          <a:p>
            <a:r>
              <a:rPr lang="en-US" dirty="0"/>
              <a:t>FDA-22 training and test sets annotation tool</a:t>
            </a:r>
          </a:p>
        </p:txBody>
      </p:sp>
    </p:spTree>
    <p:extLst>
      <p:ext uri="{BB962C8B-B14F-4D97-AF65-F5344CB8AC3E}">
        <p14:creationId xmlns:p14="http://schemas.microsoft.com/office/powerpoint/2010/main" val="52585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9F4E-67BB-6C40-9820-3536B1B0D5BF}"/>
              </a:ext>
            </a:extLst>
          </p:cNvPr>
          <p:cNvSpPr>
            <a:spLocks noGrp="1"/>
          </p:cNvSpPr>
          <p:nvPr>
            <p:ph type="title"/>
          </p:nvPr>
        </p:nvSpPr>
        <p:spPr/>
        <p:txBody>
          <a:bodyPr/>
          <a:lstStyle/>
          <a:p>
            <a:r>
              <a:rPr lang="en-US" dirty="0"/>
              <a:t>Annotations</a:t>
            </a:r>
          </a:p>
        </p:txBody>
      </p:sp>
      <p:pic>
        <p:nvPicPr>
          <p:cNvPr id="6" name="Content Placeholder 5">
            <a:extLst>
              <a:ext uri="{FF2B5EF4-FFF2-40B4-BE49-F238E27FC236}">
                <a16:creationId xmlns:a16="http://schemas.microsoft.com/office/drawing/2014/main" id="{A9A03A0E-C4A2-124D-9154-0058E4C1332A}"/>
              </a:ext>
            </a:extLst>
          </p:cNvPr>
          <p:cNvPicPr>
            <a:picLocks noGrp="1" noChangeAspect="1"/>
          </p:cNvPicPr>
          <p:nvPr>
            <p:ph sz="half" idx="1"/>
          </p:nvPr>
        </p:nvPicPr>
        <p:blipFill>
          <a:blip r:embed="rId2"/>
          <a:stretch>
            <a:fillRect/>
          </a:stretch>
        </p:blipFill>
        <p:spPr>
          <a:xfrm>
            <a:off x="16168" y="1103256"/>
            <a:ext cx="11570907" cy="3308191"/>
          </a:xfrm>
        </p:spPr>
      </p:pic>
      <p:pic>
        <p:nvPicPr>
          <p:cNvPr id="8" name="Content Placeholder 7">
            <a:extLst>
              <a:ext uri="{FF2B5EF4-FFF2-40B4-BE49-F238E27FC236}">
                <a16:creationId xmlns:a16="http://schemas.microsoft.com/office/drawing/2014/main" id="{2748BE7D-FAD2-D944-993E-AB35D3FAB1DB}"/>
              </a:ext>
            </a:extLst>
          </p:cNvPr>
          <p:cNvPicPr>
            <a:picLocks noGrp="1" noChangeAspect="1"/>
          </p:cNvPicPr>
          <p:nvPr>
            <p:ph sz="half" idx="2"/>
          </p:nvPr>
        </p:nvPicPr>
        <p:blipFill>
          <a:blip r:embed="rId3"/>
          <a:stretch>
            <a:fillRect/>
          </a:stretch>
        </p:blipFill>
        <p:spPr>
          <a:xfrm>
            <a:off x="325464" y="4835286"/>
            <a:ext cx="11261611" cy="1757681"/>
          </a:xfrm>
        </p:spPr>
      </p:pic>
      <p:cxnSp>
        <p:nvCxnSpPr>
          <p:cNvPr id="4" name="Straight Connector 3">
            <a:extLst>
              <a:ext uri="{FF2B5EF4-FFF2-40B4-BE49-F238E27FC236}">
                <a16:creationId xmlns:a16="http://schemas.microsoft.com/office/drawing/2014/main" id="{399B54C1-AFD1-F541-A6A6-0AD0A86BB2A6}"/>
              </a:ext>
            </a:extLst>
          </p:cNvPr>
          <p:cNvCxnSpPr/>
          <p:nvPr/>
        </p:nvCxnSpPr>
        <p:spPr>
          <a:xfrm>
            <a:off x="325464" y="4630057"/>
            <a:ext cx="112616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98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7802767"/>
              </p:ext>
            </p:extLst>
          </p:nvPr>
        </p:nvGraphicFramePr>
        <p:xfrm>
          <a:off x="500674" y="1534378"/>
          <a:ext cx="11190652" cy="2809181"/>
        </p:xfrm>
        <a:graphic>
          <a:graphicData uri="http://schemas.openxmlformats.org/drawingml/2006/table">
            <a:tbl>
              <a:tblPr firstRow="1" bandRow="1">
                <a:tableStyleId>{F5AB1C69-6EDB-4FF4-983F-18BD219EF322}</a:tableStyleId>
              </a:tblPr>
              <a:tblGrid>
                <a:gridCol w="2401201">
                  <a:extLst>
                    <a:ext uri="{9D8B030D-6E8A-4147-A177-3AD203B41FA5}">
                      <a16:colId xmlns:a16="http://schemas.microsoft.com/office/drawing/2014/main" val="3545711123"/>
                    </a:ext>
                  </a:extLst>
                </a:gridCol>
                <a:gridCol w="6361291">
                  <a:extLst>
                    <a:ext uri="{9D8B030D-6E8A-4147-A177-3AD203B41FA5}">
                      <a16:colId xmlns:a16="http://schemas.microsoft.com/office/drawing/2014/main" val="2617478012"/>
                    </a:ext>
                  </a:extLst>
                </a:gridCol>
                <a:gridCol w="576314">
                  <a:extLst>
                    <a:ext uri="{9D8B030D-6E8A-4147-A177-3AD203B41FA5}">
                      <a16:colId xmlns:a16="http://schemas.microsoft.com/office/drawing/2014/main" val="2576850385"/>
                    </a:ext>
                  </a:extLst>
                </a:gridCol>
                <a:gridCol w="614814">
                  <a:extLst>
                    <a:ext uri="{9D8B030D-6E8A-4147-A177-3AD203B41FA5}">
                      <a16:colId xmlns:a16="http://schemas.microsoft.com/office/drawing/2014/main" val="575748014"/>
                    </a:ext>
                  </a:extLst>
                </a:gridCol>
                <a:gridCol w="614814">
                  <a:extLst>
                    <a:ext uri="{9D8B030D-6E8A-4147-A177-3AD203B41FA5}">
                      <a16:colId xmlns:a16="http://schemas.microsoft.com/office/drawing/2014/main" val="534150490"/>
                    </a:ext>
                  </a:extLst>
                </a:gridCol>
                <a:gridCol w="622218">
                  <a:extLst>
                    <a:ext uri="{9D8B030D-6E8A-4147-A177-3AD203B41FA5}">
                      <a16:colId xmlns:a16="http://schemas.microsoft.com/office/drawing/2014/main" val="3603260572"/>
                    </a:ext>
                  </a:extLst>
                </a:gridCol>
              </a:tblGrid>
              <a:tr h="431741">
                <a:tc>
                  <a:txBody>
                    <a:bodyPr/>
                    <a:lstStyle/>
                    <a:p>
                      <a:r>
                        <a:rPr lang="en-US" sz="2000" dirty="0"/>
                        <a:t>System</a:t>
                      </a:r>
                      <a:endParaRPr lang="en-US" sz="2000" dirty="0">
                        <a:latin typeface="Georgia" panose="02040502050405020303" pitchFamily="18" charset="0"/>
                      </a:endParaRPr>
                    </a:p>
                  </a:txBody>
                  <a:tcPr/>
                </a:tc>
                <a:tc>
                  <a:txBody>
                    <a:bodyPr/>
                    <a:lstStyle/>
                    <a:p>
                      <a:r>
                        <a:rPr lang="en-US" sz="2000" dirty="0"/>
                        <a:t>Affiliation</a:t>
                      </a:r>
                      <a:endParaRPr lang="en-US" sz="2000" dirty="0">
                        <a:latin typeface="Georgia" panose="02040502050405020303" pitchFamily="18" charset="0"/>
                      </a:endParaRPr>
                    </a:p>
                  </a:txBody>
                  <a:tcPr/>
                </a:tc>
                <a:tc>
                  <a:txBody>
                    <a:bodyPr/>
                    <a:lstStyle/>
                    <a:p>
                      <a:pPr algn="ctr"/>
                      <a:r>
                        <a:rPr lang="en-US" sz="2000" dirty="0"/>
                        <a:t>T1</a:t>
                      </a:r>
                      <a:endParaRPr lang="en-US" sz="2000" dirty="0">
                        <a:latin typeface="Georgia" panose="02040502050405020303" pitchFamily="18" charset="0"/>
                      </a:endParaRPr>
                    </a:p>
                  </a:txBody>
                  <a:tcPr/>
                </a:tc>
                <a:tc>
                  <a:txBody>
                    <a:bodyPr/>
                    <a:lstStyle/>
                    <a:p>
                      <a:pPr algn="ctr"/>
                      <a:r>
                        <a:rPr lang="en-US" sz="2000" dirty="0"/>
                        <a:t>T2</a:t>
                      </a:r>
                      <a:endParaRPr lang="en-US" sz="2000" dirty="0">
                        <a:latin typeface="Georgia" panose="02040502050405020303" pitchFamily="18" charset="0"/>
                      </a:endParaRPr>
                    </a:p>
                  </a:txBody>
                  <a:tcPr/>
                </a:tc>
                <a:tc>
                  <a:txBody>
                    <a:bodyPr/>
                    <a:lstStyle/>
                    <a:p>
                      <a:pPr algn="ctr"/>
                      <a:r>
                        <a:rPr lang="en-US" sz="2000" dirty="0"/>
                        <a:t>T3</a:t>
                      </a:r>
                      <a:endParaRPr lang="en-US" sz="2000" dirty="0">
                        <a:latin typeface="Georgia" panose="02040502050405020303" pitchFamily="18" charset="0"/>
                      </a:endParaRPr>
                    </a:p>
                  </a:txBody>
                  <a:tcPr/>
                </a:tc>
                <a:tc>
                  <a:txBody>
                    <a:bodyPr/>
                    <a:lstStyle/>
                    <a:p>
                      <a:pPr algn="ctr"/>
                      <a:r>
                        <a:rPr lang="en-US" sz="2000" dirty="0"/>
                        <a:t>T4</a:t>
                      </a:r>
                      <a:endParaRPr lang="en-US" sz="2000" dirty="0">
                        <a:latin typeface="Georgia" panose="02040502050405020303" pitchFamily="18" charset="0"/>
                      </a:endParaRPr>
                    </a:p>
                  </a:txBody>
                  <a:tcPr/>
                </a:tc>
                <a:extLst>
                  <a:ext uri="{0D108BD9-81ED-4DB2-BD59-A6C34878D82A}">
                    <a16:rowId xmlns:a16="http://schemas.microsoft.com/office/drawing/2014/main" val="493770227"/>
                  </a:ext>
                </a:extLst>
              </a:tr>
              <a:tr h="431741">
                <a:tc>
                  <a:txBody>
                    <a:bodyPr/>
                    <a:lstStyle/>
                    <a:p>
                      <a:r>
                        <a:rPr lang="en-US" sz="2000" dirty="0" err="1" smtClean="0"/>
                        <a:t>IBMResearch</a:t>
                      </a:r>
                      <a:endParaRPr lang="en-US" sz="2000" b="1" dirty="0">
                        <a:solidFill>
                          <a:srgbClr val="7030A0"/>
                        </a:solidFill>
                        <a:latin typeface="Georgia" panose="02040502050405020303" pitchFamily="18" charset="0"/>
                      </a:endParaRPr>
                    </a:p>
                  </a:txBody>
                  <a:tcPr/>
                </a:tc>
                <a:tc>
                  <a:txBody>
                    <a:bodyPr/>
                    <a:lstStyle/>
                    <a:p>
                      <a:r>
                        <a:rPr lang="en-US" sz="2000" dirty="0" smtClean="0"/>
                        <a:t>IBM Research</a:t>
                      </a:r>
                      <a:endParaRPr lang="en-US" sz="2000" dirty="0">
                        <a:latin typeface="Georgia" panose="02040502050405020303" pitchFamily="18" charset="0"/>
                      </a:endParaRPr>
                    </a:p>
                  </a:txBody>
                  <a:tcPr/>
                </a:tc>
                <a:tc>
                  <a:txBody>
                    <a:bodyPr/>
                    <a:lstStyle/>
                    <a:p>
                      <a:pPr algn="ctr"/>
                      <a:r>
                        <a:rPr lang="en-US" sz="2400" b="1" i="0" kern="1200" dirty="0" smtClean="0">
                          <a:solidFill>
                            <a:schemeClr val="tx2"/>
                          </a:solidFill>
                          <a:effectLst/>
                          <a:latin typeface="+mn-lt"/>
                          <a:ea typeface="+mn-ea"/>
                          <a:cs typeface="+mn-cs"/>
                        </a:rPr>
                        <a:t>✓</a:t>
                      </a:r>
                      <a:endParaRPr lang="en-US" sz="2400" b="1" dirty="0">
                        <a:solidFill>
                          <a:schemeClr val="tx2"/>
                        </a:solidFill>
                        <a:latin typeface="Georgia" panose="02040502050405020303" pitchFamily="18" charset="0"/>
                      </a:endParaRPr>
                    </a:p>
                  </a:txBody>
                  <a:tcPr anchor="ctr"/>
                </a:tc>
                <a:tc>
                  <a:txBody>
                    <a:bodyPr/>
                    <a:lstStyle/>
                    <a:p>
                      <a:pPr algn="ctr"/>
                      <a:r>
                        <a:rPr lang="en-US" sz="2400" b="1" i="0" kern="1200" dirty="0" smtClean="0">
                          <a:solidFill>
                            <a:schemeClr val="tx2"/>
                          </a:solidFill>
                          <a:effectLst/>
                          <a:latin typeface="+mn-lt"/>
                          <a:ea typeface="+mn-ea"/>
                          <a:cs typeface="+mn-cs"/>
                        </a:rPr>
                        <a:t>✓</a:t>
                      </a:r>
                      <a:endParaRPr lang="en-US" sz="2400" b="1" dirty="0">
                        <a:latin typeface="Georgia" panose="02040502050405020303" pitchFamily="18" charset="0"/>
                      </a:endParaRPr>
                    </a:p>
                  </a:txBody>
                  <a:tcPr anchor="ctr"/>
                </a:tc>
                <a:tc>
                  <a:txBody>
                    <a:bodyPr/>
                    <a:lstStyle/>
                    <a:p>
                      <a:pPr algn="ctr"/>
                      <a:endParaRPr lang="en-US" sz="2400" b="1" dirty="0">
                        <a:latin typeface="Georgia" panose="02040502050405020303" pitchFamily="18" charset="0"/>
                      </a:endParaRPr>
                    </a:p>
                  </a:txBody>
                  <a:tcPr anchor="ctr"/>
                </a:tc>
                <a:tc>
                  <a:txBody>
                    <a:bodyPr/>
                    <a:lstStyle/>
                    <a:p>
                      <a:pPr algn="ctr"/>
                      <a:endParaRPr lang="en-US" sz="2400" b="1" dirty="0">
                        <a:latin typeface="Georgia" panose="02040502050405020303" pitchFamily="18" charset="0"/>
                      </a:endParaRPr>
                    </a:p>
                  </a:txBody>
                  <a:tcPr anchor="ctr"/>
                </a:tc>
                <a:extLst>
                  <a:ext uri="{0D108BD9-81ED-4DB2-BD59-A6C34878D82A}">
                    <a16:rowId xmlns:a16="http://schemas.microsoft.com/office/drawing/2014/main" val="989833967"/>
                  </a:ext>
                </a:extLst>
              </a:tr>
              <a:tr h="431741">
                <a:tc>
                  <a:txBody>
                    <a:bodyPr/>
                    <a:lstStyle/>
                    <a:p>
                      <a:r>
                        <a:rPr lang="en-US" sz="2000" dirty="0" smtClean="0"/>
                        <a:t>INK_BC</a:t>
                      </a:r>
                      <a:endParaRPr lang="en-US" sz="2000" dirty="0">
                        <a:latin typeface="Georgia" panose="02040502050405020303" pitchFamily="18" charset="0"/>
                      </a:endParaRPr>
                    </a:p>
                  </a:txBody>
                  <a:tcPr/>
                </a:tc>
                <a:tc>
                  <a:txBody>
                    <a:bodyPr/>
                    <a:lstStyle/>
                    <a:p>
                      <a:r>
                        <a:rPr lang="en-US" sz="1800" b="0" i="0" kern="1200" dirty="0" smtClean="0">
                          <a:solidFill>
                            <a:schemeClr val="dk1"/>
                          </a:solidFill>
                          <a:effectLst/>
                          <a:latin typeface="+mn-lt"/>
                          <a:ea typeface="+mn-ea"/>
                          <a:cs typeface="+mn-cs"/>
                        </a:rPr>
                        <a:t>Shandong University of Finance and Economics </a:t>
                      </a:r>
                      <a:br>
                        <a:rPr lang="en-US" sz="1800" b="0" i="0" kern="1200" dirty="0" smtClean="0">
                          <a:solidFill>
                            <a:schemeClr val="dk1"/>
                          </a:solidFill>
                          <a:effectLst/>
                          <a:latin typeface="+mn-lt"/>
                          <a:ea typeface="+mn-ea"/>
                          <a:cs typeface="+mn-cs"/>
                        </a:rPr>
                      </a:br>
                      <a:r>
                        <a:rPr lang="en-US" sz="1800" b="0" i="0" kern="1200" dirty="0" smtClean="0">
                          <a:solidFill>
                            <a:schemeClr val="dk1"/>
                          </a:solidFill>
                          <a:effectLst/>
                          <a:latin typeface="+mn-lt"/>
                          <a:ea typeface="+mn-ea"/>
                          <a:cs typeface="+mn-cs"/>
                        </a:rPr>
                        <a:t>(Chinese: </a:t>
                      </a:r>
                      <a:r>
                        <a:rPr lang="ja-JP" altLang="en-US" sz="1800" b="0" i="0" kern="1200" dirty="0" smtClean="0">
                          <a:solidFill>
                            <a:schemeClr val="dk1"/>
                          </a:solidFill>
                          <a:effectLst/>
                          <a:latin typeface="+mn-lt"/>
                          <a:ea typeface="+mn-ea"/>
                          <a:cs typeface="+mn-cs"/>
                        </a:rPr>
                        <a:t>山东财经大学</a:t>
                      </a:r>
                      <a:r>
                        <a:rPr lang="en-US" altLang="ja-JP" sz="1800" b="0" i="0" kern="1200" dirty="0" smtClean="0">
                          <a:solidFill>
                            <a:schemeClr val="dk1"/>
                          </a:solidFill>
                          <a:effectLst/>
                          <a:latin typeface="+mn-lt"/>
                          <a:ea typeface="+mn-ea"/>
                          <a:cs typeface="+mn-cs"/>
                        </a:rPr>
                        <a:t>)</a:t>
                      </a:r>
                      <a:endParaRPr lang="en-US" altLang="ja-JP" sz="1800" b="0" i="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2"/>
                          </a:solidFill>
                          <a:effectLst/>
                          <a:latin typeface="+mn-lt"/>
                          <a:ea typeface="+mn-ea"/>
                          <a:cs typeface="+mn-cs"/>
                        </a:rPr>
                        <a:t>✓</a:t>
                      </a:r>
                      <a:endParaRPr lang="en-US" sz="2400" b="1" dirty="0" smtClean="0">
                        <a:solidFill>
                          <a:schemeClr val="tx2"/>
                        </a:solidFill>
                        <a:latin typeface="Georgia" panose="020405020504050203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2"/>
                          </a:solidFill>
                          <a:effectLst/>
                          <a:latin typeface="+mn-lt"/>
                          <a:ea typeface="+mn-ea"/>
                          <a:cs typeface="+mn-cs"/>
                        </a:rPr>
                        <a:t>✓</a:t>
                      </a:r>
                      <a:endParaRPr lang="en-US" sz="2400" b="1" dirty="0" smtClean="0">
                        <a:solidFill>
                          <a:schemeClr val="tx2"/>
                        </a:solidFill>
                        <a:latin typeface="Georgia" panose="02040502050405020303" pitchFamily="18" charset="0"/>
                      </a:endParaRPr>
                    </a:p>
                  </a:txBody>
                  <a:tcPr anchor="ctr"/>
                </a:tc>
                <a:tc>
                  <a:txBody>
                    <a:bodyPr/>
                    <a:lstStyle/>
                    <a:p>
                      <a:pPr algn="ctr"/>
                      <a:endParaRPr lang="en-US" sz="2400" b="1">
                        <a:latin typeface="Georgia" panose="02040502050405020303" pitchFamily="18" charset="0"/>
                      </a:endParaRPr>
                    </a:p>
                  </a:txBody>
                  <a:tcPr anchor="ctr"/>
                </a:tc>
                <a:tc>
                  <a:txBody>
                    <a:bodyPr/>
                    <a:lstStyle/>
                    <a:p>
                      <a:pPr algn="ctr"/>
                      <a:endParaRPr lang="en-US" sz="2400" b="1">
                        <a:latin typeface="Georgia" panose="02040502050405020303" pitchFamily="18" charset="0"/>
                      </a:endParaRPr>
                    </a:p>
                  </a:txBody>
                  <a:tcPr anchor="ctr"/>
                </a:tc>
                <a:extLst>
                  <a:ext uri="{0D108BD9-81ED-4DB2-BD59-A6C34878D82A}">
                    <a16:rowId xmlns:a16="http://schemas.microsoft.com/office/drawing/2014/main" val="1125755580"/>
                  </a:ext>
                </a:extLst>
              </a:tr>
              <a:tr h="403473">
                <a:tc>
                  <a:txBody>
                    <a:bodyPr/>
                    <a:lstStyle/>
                    <a:p>
                      <a:r>
                        <a:rPr lang="en-US" sz="2000" dirty="0" smtClean="0"/>
                        <a:t>UTDHLTRI</a:t>
                      </a:r>
                      <a:endParaRPr lang="en-US" sz="2000" dirty="0">
                        <a:latin typeface="Georgia" panose="02040502050405020303" pitchFamily="18" charset="0"/>
                      </a:endParaRPr>
                    </a:p>
                  </a:txBody>
                  <a:tcPr/>
                </a:tc>
                <a:tc>
                  <a:txBody>
                    <a:bodyPr/>
                    <a:lstStyle/>
                    <a:p>
                      <a:r>
                        <a:rPr lang="en-US" sz="1800" b="0" i="0" kern="1200" dirty="0" smtClean="0">
                          <a:solidFill>
                            <a:schemeClr val="dk1"/>
                          </a:solidFill>
                          <a:effectLst/>
                          <a:latin typeface="+mn-lt"/>
                          <a:ea typeface="+mn-ea"/>
                          <a:cs typeface="+mn-cs"/>
                        </a:rPr>
                        <a:t>The Human Language Technology Research Institute (HLTRI) at</a:t>
                      </a:r>
                    </a:p>
                    <a:p>
                      <a:r>
                        <a:rPr lang="en-US" sz="1800" b="0" i="0" kern="1200" dirty="0" smtClean="0">
                          <a:solidFill>
                            <a:schemeClr val="dk1"/>
                          </a:solidFill>
                          <a:effectLst/>
                          <a:latin typeface="+mn-lt"/>
                          <a:ea typeface="+mn-ea"/>
                          <a:cs typeface="+mn-cs"/>
                        </a:rPr>
                        <a:t>the University of Texas at Dallas (UTD)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2"/>
                          </a:solidFill>
                          <a:effectLst/>
                          <a:latin typeface="+mn-lt"/>
                          <a:ea typeface="+mn-ea"/>
                          <a:cs typeface="+mn-cs"/>
                        </a:rPr>
                        <a:t>✓</a:t>
                      </a:r>
                      <a:endParaRPr lang="en-US" sz="2400" b="1" dirty="0" smtClean="0">
                        <a:solidFill>
                          <a:schemeClr val="tx2"/>
                        </a:solidFill>
                        <a:latin typeface="Georgia" panose="02040502050405020303" pitchFamily="18" charset="0"/>
                      </a:endParaRPr>
                    </a:p>
                  </a:txBody>
                  <a:tcPr anchor="ctr"/>
                </a:tc>
                <a:tc>
                  <a:txBody>
                    <a:bodyPr/>
                    <a:lstStyle/>
                    <a:p>
                      <a:pPr algn="ctr"/>
                      <a:r>
                        <a:rPr lang="en-US" sz="2400" b="1" i="0" kern="1200" dirty="0" smtClean="0">
                          <a:solidFill>
                            <a:schemeClr val="tx2"/>
                          </a:solidFill>
                          <a:effectLst/>
                          <a:latin typeface="+mn-lt"/>
                          <a:ea typeface="+mn-ea"/>
                          <a:cs typeface="+mn-cs"/>
                        </a:rPr>
                        <a:t>✓</a:t>
                      </a:r>
                      <a:endParaRPr lang="en-US" sz="2400" b="1" dirty="0">
                        <a:latin typeface="Georgia" panose="02040502050405020303" pitchFamily="18" charset="0"/>
                      </a:endParaRPr>
                    </a:p>
                  </a:txBody>
                  <a:tcPr anchor="ctr"/>
                </a:tc>
                <a:tc>
                  <a:txBody>
                    <a:bodyPr/>
                    <a:lstStyle/>
                    <a:p>
                      <a:pPr algn="ctr"/>
                      <a:r>
                        <a:rPr lang="en-US" sz="2400" b="1" i="0" kern="1200" dirty="0" smtClean="0">
                          <a:solidFill>
                            <a:schemeClr val="tx2"/>
                          </a:solidFill>
                          <a:effectLst/>
                          <a:latin typeface="+mn-lt"/>
                          <a:ea typeface="+mn-ea"/>
                          <a:cs typeface="+mn-cs"/>
                        </a:rPr>
                        <a:t>✓</a:t>
                      </a:r>
                      <a:endParaRPr lang="en-US" sz="2400" b="1" dirty="0">
                        <a:latin typeface="Georgia" panose="02040502050405020303" pitchFamily="18" charset="0"/>
                      </a:endParaRPr>
                    </a:p>
                  </a:txBody>
                  <a:tcPr anchor="ctr"/>
                </a:tc>
                <a:tc>
                  <a:txBody>
                    <a:bodyPr/>
                    <a:lstStyle/>
                    <a:p>
                      <a:pPr algn="ctr"/>
                      <a:r>
                        <a:rPr lang="en-US" sz="2400" b="1" i="0" kern="1200" dirty="0" smtClean="0">
                          <a:solidFill>
                            <a:schemeClr val="tx2"/>
                          </a:solidFill>
                          <a:effectLst/>
                          <a:latin typeface="+mn-lt"/>
                          <a:ea typeface="+mn-ea"/>
                          <a:cs typeface="+mn-cs"/>
                        </a:rPr>
                        <a:t>✓</a:t>
                      </a:r>
                      <a:endParaRPr lang="en-US" sz="2400" b="1" dirty="0">
                        <a:latin typeface="Georgia" panose="02040502050405020303" pitchFamily="18" charset="0"/>
                      </a:endParaRPr>
                    </a:p>
                  </a:txBody>
                  <a:tcPr anchor="ctr"/>
                </a:tc>
                <a:extLst>
                  <a:ext uri="{0D108BD9-81ED-4DB2-BD59-A6C34878D82A}">
                    <a16:rowId xmlns:a16="http://schemas.microsoft.com/office/drawing/2014/main" val="1510048728"/>
                  </a:ext>
                </a:extLst>
              </a:tr>
              <a:tr h="431741">
                <a:tc>
                  <a:txBody>
                    <a:bodyPr/>
                    <a:lstStyle/>
                    <a:p>
                      <a:r>
                        <a:rPr lang="en-US" sz="2000" dirty="0" smtClean="0"/>
                        <a:t>SRCB</a:t>
                      </a:r>
                      <a:endParaRPr lang="en-US" sz="2000" b="1" dirty="0">
                        <a:solidFill>
                          <a:srgbClr val="7030A0"/>
                        </a:solidFill>
                        <a:latin typeface="Georgia" panose="02040502050405020303" pitchFamily="18" charset="0"/>
                      </a:endParaRPr>
                    </a:p>
                  </a:txBody>
                  <a:tcPr/>
                </a:tc>
                <a:tc>
                  <a:txBody>
                    <a:bodyPr/>
                    <a:lstStyle/>
                    <a:p>
                      <a:r>
                        <a:rPr lang="en-US" sz="1800" b="0" i="0" kern="1200" dirty="0" smtClean="0">
                          <a:solidFill>
                            <a:schemeClr val="dk1"/>
                          </a:solidFill>
                          <a:effectLst/>
                          <a:latin typeface="+mn-lt"/>
                          <a:ea typeface="+mn-ea"/>
                          <a:cs typeface="+mn-cs"/>
                        </a:rPr>
                        <a:t>Ricoh Software Research Center (Beijing) </a:t>
                      </a:r>
                      <a:br>
                        <a:rPr lang="en-US" sz="1800" b="0" i="0" kern="1200" dirty="0" smtClean="0">
                          <a:solidFill>
                            <a:schemeClr val="dk1"/>
                          </a:solidFill>
                          <a:effectLst/>
                          <a:latin typeface="+mn-lt"/>
                          <a:ea typeface="+mn-ea"/>
                          <a:cs typeface="+mn-cs"/>
                        </a:rPr>
                      </a:br>
                      <a:r>
                        <a:rPr lang="en-US" sz="1800" b="0" i="0" kern="1200" dirty="0" smtClean="0">
                          <a:solidFill>
                            <a:schemeClr val="dk1"/>
                          </a:solidFill>
                          <a:effectLst/>
                          <a:latin typeface="+mn-lt"/>
                          <a:ea typeface="+mn-ea"/>
                          <a:cs typeface="+mn-cs"/>
                        </a:rPr>
                        <a:t>(Chinese: </a:t>
                      </a:r>
                      <a:r>
                        <a:rPr lang="ja-JP" altLang="en-US" sz="1800" b="0" i="0" kern="1200" dirty="0" smtClean="0">
                          <a:solidFill>
                            <a:schemeClr val="dk1"/>
                          </a:solidFill>
                          <a:effectLst/>
                          <a:latin typeface="+mn-lt"/>
                          <a:ea typeface="+mn-ea"/>
                          <a:cs typeface="+mn-cs"/>
                        </a:rPr>
                        <a:t>理光软件研究所</a:t>
                      </a:r>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北京</a:t>
                      </a:r>
                      <a:r>
                        <a:rPr lang="en-US" altLang="ja-JP" sz="1800" b="0" i="0" kern="1200" dirty="0" smtClean="0">
                          <a:solidFill>
                            <a:schemeClr val="dk1"/>
                          </a:solidFill>
                          <a:effectLst/>
                          <a:latin typeface="+mn-lt"/>
                          <a:ea typeface="+mn-ea"/>
                          <a:cs typeface="+mn-cs"/>
                        </a:rPr>
                        <a:t>)</a:t>
                      </a:r>
                      <a:r>
                        <a:rPr lang="ja-JP" altLang="en-US" sz="1800" b="0" i="0" kern="1200" dirty="0" smtClean="0">
                          <a:solidFill>
                            <a:schemeClr val="dk1"/>
                          </a:solidFill>
                          <a:effectLst/>
                          <a:latin typeface="+mn-lt"/>
                          <a:ea typeface="+mn-ea"/>
                          <a:cs typeface="+mn-cs"/>
                        </a:rPr>
                        <a:t>有限公司</a:t>
                      </a:r>
                      <a:r>
                        <a:rPr lang="en-US" altLang="ja-JP" sz="1800" b="0" i="0" kern="1200" dirty="0" smtClean="0">
                          <a:solidFill>
                            <a:schemeClr val="dk1"/>
                          </a:solidFill>
                          <a:effectLst/>
                          <a:latin typeface="+mn-lt"/>
                          <a:ea typeface="+mn-ea"/>
                          <a:cs typeface="+mn-cs"/>
                        </a:rPr>
                        <a:t>).</a:t>
                      </a:r>
                      <a:endParaRPr lang="en-US" altLang="ja-JP" sz="1800" b="0" i="0" kern="1200" dirty="0">
                        <a:solidFill>
                          <a:schemeClr val="dk1"/>
                        </a:solidFill>
                        <a:effectLst/>
                        <a:latin typeface="+mn-lt"/>
                        <a:ea typeface="+mn-ea"/>
                        <a:cs typeface="+mn-cs"/>
                      </a:endParaRPr>
                    </a:p>
                  </a:txBody>
                  <a:tcPr/>
                </a:tc>
                <a:tc>
                  <a:txBody>
                    <a:bodyPr/>
                    <a:lstStyle/>
                    <a:p>
                      <a:pPr algn="ctr"/>
                      <a:r>
                        <a:rPr lang="en-US" sz="2400" b="1" i="0" kern="1200" dirty="0" smtClean="0">
                          <a:solidFill>
                            <a:schemeClr val="tx2"/>
                          </a:solidFill>
                          <a:effectLst/>
                          <a:latin typeface="+mn-lt"/>
                          <a:ea typeface="+mn-ea"/>
                          <a:cs typeface="+mn-cs"/>
                        </a:rPr>
                        <a:t>✓</a:t>
                      </a:r>
                      <a:endParaRPr lang="en-US" sz="2400" b="1" dirty="0">
                        <a:latin typeface="Georgia" panose="02040502050405020303" pitchFamily="18" charset="0"/>
                      </a:endParaRPr>
                    </a:p>
                  </a:txBody>
                  <a:tcPr anchor="ctr"/>
                </a:tc>
                <a:tc>
                  <a:txBody>
                    <a:bodyPr/>
                    <a:lstStyle/>
                    <a:p>
                      <a:pPr algn="ctr"/>
                      <a:r>
                        <a:rPr lang="en-US" sz="2400" b="1" i="0" kern="1200" dirty="0" smtClean="0">
                          <a:solidFill>
                            <a:schemeClr val="tx2"/>
                          </a:solidFill>
                          <a:effectLst/>
                          <a:latin typeface="+mn-lt"/>
                          <a:ea typeface="+mn-ea"/>
                          <a:cs typeface="+mn-cs"/>
                        </a:rPr>
                        <a:t>✓</a:t>
                      </a:r>
                      <a:endParaRPr lang="en-US" sz="2400" b="1" dirty="0">
                        <a:latin typeface="Georgia" panose="02040502050405020303" pitchFamily="18" charset="0"/>
                      </a:endParaRPr>
                    </a:p>
                  </a:txBody>
                  <a:tcPr anchor="ctr"/>
                </a:tc>
                <a:tc>
                  <a:txBody>
                    <a:bodyPr/>
                    <a:lstStyle/>
                    <a:p>
                      <a:pPr algn="ctr"/>
                      <a:r>
                        <a:rPr lang="en-US" sz="2400" b="1" i="0" kern="1200" dirty="0" smtClean="0">
                          <a:solidFill>
                            <a:schemeClr val="tx2"/>
                          </a:solidFill>
                          <a:effectLst/>
                          <a:latin typeface="+mn-lt"/>
                          <a:ea typeface="+mn-ea"/>
                          <a:cs typeface="+mn-cs"/>
                        </a:rPr>
                        <a:t>✓</a:t>
                      </a:r>
                      <a:endParaRPr lang="en-US" sz="2400" b="1" dirty="0">
                        <a:latin typeface="Georgia" panose="02040502050405020303" pitchFamily="18" charset="0"/>
                      </a:endParaRPr>
                    </a:p>
                  </a:txBody>
                  <a:tcPr anchor="ctr"/>
                </a:tc>
                <a:tc>
                  <a:txBody>
                    <a:bodyPr/>
                    <a:lstStyle/>
                    <a:p>
                      <a:pPr algn="ctr"/>
                      <a:endParaRPr lang="en-US" sz="2400" b="1" dirty="0">
                        <a:latin typeface="Georgia" panose="02040502050405020303" pitchFamily="18" charset="0"/>
                      </a:endParaRPr>
                    </a:p>
                  </a:txBody>
                  <a:tcPr anchor="ctr"/>
                </a:tc>
                <a:extLst>
                  <a:ext uri="{0D108BD9-81ED-4DB2-BD59-A6C34878D82A}">
                    <a16:rowId xmlns:a16="http://schemas.microsoft.com/office/drawing/2014/main" val="510540422"/>
                  </a:ext>
                </a:extLst>
              </a:tr>
            </a:tbl>
          </a:graphicData>
        </a:graphic>
      </p:graphicFrame>
      <p:sp>
        <p:nvSpPr>
          <p:cNvPr id="2" name="Title 1"/>
          <p:cNvSpPr>
            <a:spLocks noGrp="1"/>
          </p:cNvSpPr>
          <p:nvPr>
            <p:ph type="title"/>
          </p:nvPr>
        </p:nvSpPr>
        <p:spPr/>
        <p:txBody>
          <a:bodyPr/>
          <a:lstStyle/>
          <a:p>
            <a:r>
              <a:rPr lang="en-US" dirty="0"/>
              <a:t>Participants</a:t>
            </a:r>
          </a:p>
        </p:txBody>
      </p:sp>
    </p:spTree>
    <p:extLst>
      <p:ext uri="{BB962C8B-B14F-4D97-AF65-F5344CB8AC3E}">
        <p14:creationId xmlns:p14="http://schemas.microsoft.com/office/powerpoint/2010/main" val="29632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a:t>
            </a:r>
          </a:p>
        </p:txBody>
      </p:sp>
      <p:sp>
        <p:nvSpPr>
          <p:cNvPr id="4" name="Content Placeholder 3"/>
          <p:cNvSpPr>
            <a:spLocks noGrp="1"/>
          </p:cNvSpPr>
          <p:nvPr>
            <p:ph sz="half" idx="2"/>
          </p:nvPr>
        </p:nvSpPr>
        <p:spPr>
          <a:xfrm>
            <a:off x="247973" y="1224366"/>
            <a:ext cx="10774519" cy="4959458"/>
          </a:xfrm>
        </p:spPr>
        <p:txBody>
          <a:bodyPr>
            <a:normAutofit/>
          </a:bodyPr>
          <a:lstStyle/>
          <a:p>
            <a:r>
              <a:rPr lang="en-US" dirty="0">
                <a:solidFill>
                  <a:schemeClr val="accent1">
                    <a:lumMod val="50000"/>
                  </a:schemeClr>
                </a:solidFill>
              </a:rPr>
              <a:t>bi-directional LSTM-CRF</a:t>
            </a:r>
          </a:p>
          <a:p>
            <a:r>
              <a:rPr lang="en-US" dirty="0">
                <a:solidFill>
                  <a:schemeClr val="accent1">
                    <a:lumMod val="50000"/>
                  </a:schemeClr>
                </a:solidFill>
              </a:rPr>
              <a:t>CRF &amp; RNN </a:t>
            </a:r>
          </a:p>
          <a:p>
            <a:r>
              <a:rPr lang="en-US" dirty="0">
                <a:solidFill>
                  <a:schemeClr val="accent1">
                    <a:lumMod val="50000"/>
                  </a:schemeClr>
                </a:solidFill>
              </a:rPr>
              <a:t>CNN-based encoder + RNN-based decoder + dictionary- and rule-based methods</a:t>
            </a:r>
          </a:p>
          <a:p>
            <a:r>
              <a:rPr lang="en-US" dirty="0" err="1">
                <a:solidFill>
                  <a:schemeClr val="accent1">
                    <a:lumMod val="50000"/>
                  </a:schemeClr>
                </a:solidFill>
              </a:rPr>
              <a:t>BiLSTM</a:t>
            </a:r>
            <a:r>
              <a:rPr lang="en-US" dirty="0">
                <a:solidFill>
                  <a:schemeClr val="accent1">
                    <a:lumMod val="50000"/>
                  </a:schemeClr>
                </a:solidFill>
              </a:rPr>
              <a:t>-CRF + Piecewise Attention-LSTM + learning to rank (</a:t>
            </a:r>
            <a:r>
              <a:rPr lang="en-US" dirty="0" err="1">
                <a:solidFill>
                  <a:schemeClr val="accent1">
                    <a:lumMod val="50000"/>
                  </a:schemeClr>
                </a:solidFill>
              </a:rPr>
              <a:t>RankSVM</a:t>
            </a:r>
            <a:r>
              <a:rPr lang="en-US" dirty="0">
                <a:solidFill>
                  <a:schemeClr val="accent1">
                    <a:lumMod val="50000"/>
                  </a:schemeClr>
                </a:solidFill>
              </a:rPr>
              <a:t>)</a:t>
            </a:r>
          </a:p>
          <a:p>
            <a:r>
              <a:rPr lang="en-US" dirty="0">
                <a:solidFill>
                  <a:schemeClr val="accent1">
                    <a:lumMod val="50000"/>
                  </a:schemeClr>
                </a:solidFill>
              </a:rPr>
              <a:t>SVM</a:t>
            </a:r>
          </a:p>
          <a:p>
            <a:r>
              <a:rPr lang="en-US" dirty="0" err="1">
                <a:solidFill>
                  <a:schemeClr val="accent1">
                    <a:lumMod val="50000"/>
                  </a:schemeClr>
                </a:solidFill>
              </a:rPr>
              <a:t>BiLSTM</a:t>
            </a:r>
            <a:endParaRPr lang="en-US" dirty="0">
              <a:solidFill>
                <a:schemeClr val="accent1">
                  <a:lumMod val="50000"/>
                </a:schemeClr>
              </a:solidFill>
            </a:endParaRPr>
          </a:p>
          <a:p>
            <a:r>
              <a:rPr lang="en-US" dirty="0">
                <a:solidFill>
                  <a:schemeClr val="accent1">
                    <a:lumMod val="50000"/>
                  </a:schemeClr>
                </a:solidFill>
              </a:rPr>
              <a:t>CNN</a:t>
            </a:r>
          </a:p>
        </p:txBody>
      </p:sp>
    </p:spTree>
    <p:extLst>
      <p:ext uri="{BB962C8B-B14F-4D97-AF65-F5344CB8AC3E}">
        <p14:creationId xmlns:p14="http://schemas.microsoft.com/office/powerpoint/2010/main" val="56521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Task 1 (Mention)</a:t>
            </a:r>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sz="half" idx="1"/>
                <p:extLst>
                  <p:ext uri="{D42A27DB-BD31-4B8C-83A1-F6EECF244321}">
                    <p14:modId xmlns:p14="http://schemas.microsoft.com/office/powerpoint/2010/main" val="456259256"/>
                  </p:ext>
                </p:extLst>
              </p:nvPr>
            </p:nvGraphicFramePr>
            <p:xfrm>
              <a:off x="609600" y="1143002"/>
              <a:ext cx="10972800" cy="4571996"/>
            </p:xfrm>
            <a:graphic>
              <a:graphicData uri="http://schemas.openxmlformats.org/drawingml/2006/table">
                <a:tbl>
                  <a:tblPr firstRow="1" firstCol="1" bandRow="1">
                    <a:tableStyleId>{125E5076-3810-47DD-B79F-674D7AD40C01}</a:tableStyleId>
                  </a:tblPr>
                  <a:tblGrid>
                    <a:gridCol w="1590857">
                      <a:extLst>
                        <a:ext uri="{9D8B030D-6E8A-4147-A177-3AD203B41FA5}">
                          <a16:colId xmlns:a16="http://schemas.microsoft.com/office/drawing/2014/main" val="3092165504"/>
                        </a:ext>
                      </a:extLst>
                    </a:gridCol>
                    <a:gridCol w="1852592">
                      <a:extLst>
                        <a:ext uri="{9D8B030D-6E8A-4147-A177-3AD203B41FA5}">
                          <a16:colId xmlns:a16="http://schemas.microsoft.com/office/drawing/2014/main" val="69387345"/>
                        </a:ext>
                      </a:extLst>
                    </a:gridCol>
                    <a:gridCol w="2957353">
                      <a:extLst>
                        <a:ext uri="{9D8B030D-6E8A-4147-A177-3AD203B41FA5}">
                          <a16:colId xmlns:a16="http://schemas.microsoft.com/office/drawing/2014/main" val="1006486663"/>
                        </a:ext>
                      </a:extLst>
                    </a:gridCol>
                    <a:gridCol w="2282358">
                      <a:extLst>
                        <a:ext uri="{9D8B030D-6E8A-4147-A177-3AD203B41FA5}">
                          <a16:colId xmlns:a16="http://schemas.microsoft.com/office/drawing/2014/main" val="3626871675"/>
                        </a:ext>
                      </a:extLst>
                    </a:gridCol>
                    <a:gridCol w="2289640">
                      <a:extLst>
                        <a:ext uri="{9D8B030D-6E8A-4147-A177-3AD203B41FA5}">
                          <a16:colId xmlns:a16="http://schemas.microsoft.com/office/drawing/2014/main" val="3360604853"/>
                        </a:ext>
                      </a:extLst>
                    </a:gridCol>
                  </a:tblGrid>
                  <a:tr h="415636">
                    <a:tc>
                      <a:txBody>
                        <a:bodyPr/>
                        <a:lstStyle/>
                        <a:p>
                          <a:pPr marL="116840" marR="0" indent="0" algn="l">
                            <a:lnSpc>
                              <a:spcPct val="107000"/>
                            </a:lnSpc>
                            <a:spcBef>
                              <a:spcPts val="0"/>
                            </a:spcBef>
                            <a:spcAft>
                              <a:spcPts val="0"/>
                            </a:spcAft>
                          </a:pPr>
                          <a:r>
                            <a:rPr lang="en-US" sz="1400" dirty="0">
                              <a:effectLst/>
                            </a:rPr>
                            <a:t>Team</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Run</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Precision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Recall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14:m>
                            <m:oMath xmlns:m="http://schemas.openxmlformats.org/officeDocument/2006/math">
                              <m:sSub>
                                <m:sSubPr>
                                  <m:ctrlPr>
                                    <a:rPr lang="en-US" sz="1400" b="1" i="1" dirty="0" smtClean="0">
                                      <a:effectLst/>
                                      <a:latin typeface="Cambria Math" panose="02040503050406030204" pitchFamily="18" charset="0"/>
                                    </a:rPr>
                                  </m:ctrlPr>
                                </m:sSubPr>
                                <m:e>
                                  <m:r>
                                    <a:rPr lang="en-US" sz="1400" b="1" i="1" dirty="0" smtClean="0">
                                      <a:effectLst/>
                                      <a:latin typeface="Cambria Math" panose="02040503050406030204" pitchFamily="18" charset="0"/>
                                    </a:rPr>
                                    <m:t>𝑭</m:t>
                                  </m:r>
                                </m:e>
                                <m:sub>
                                  <m:r>
                                    <a:rPr lang="en-US" sz="1400" b="1" i="1" dirty="0" smtClean="0">
                                      <a:effectLst/>
                                      <a:latin typeface="Cambria Math" panose="02040503050406030204" pitchFamily="18" charset="0"/>
                                    </a:rPr>
                                    <m:t>𝟏</m:t>
                                  </m:r>
                                </m:sub>
                              </m:sSub>
                            </m:oMath>
                          </a14:m>
                          <a:r>
                            <a:rPr lang="en-US" sz="1400" dirty="0" smtClean="0">
                              <a:effectLst/>
                            </a:rPr>
                            <a:t>-score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089327967"/>
                      </a:ext>
                    </a:extLst>
                  </a:tr>
                  <a:tr h="415636">
                    <a:tc>
                      <a:txBody>
                        <a:bodyPr/>
                        <a:lstStyle/>
                        <a:p>
                          <a:pPr marL="116840" marR="0" indent="0" algn="l">
                            <a:lnSpc>
                              <a:spcPct val="107000"/>
                            </a:lnSpc>
                            <a:spcBef>
                              <a:spcPts val="0"/>
                            </a:spcBef>
                            <a:spcAft>
                              <a:spcPts val="0"/>
                            </a:spcAft>
                          </a:pPr>
                          <a:r>
                            <a:rPr lang="en-US" sz="1400" dirty="0" err="1">
                              <a:effectLst/>
                            </a:rPr>
                            <a:t>IBMResearch</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a:effectLst/>
                            </a:rPr>
                            <a:t>73.40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58.94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65.38</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11322523"/>
                      </a:ext>
                    </a:extLst>
                  </a:tr>
                  <a:tr h="415636">
                    <a:tc>
                      <a:txBody>
                        <a:bodyPr/>
                        <a:lstStyle/>
                        <a:p>
                          <a:pPr marL="116840" marR="0" indent="0" algn="l">
                            <a:lnSpc>
                              <a:spcPct val="107000"/>
                            </a:lnSpc>
                            <a:spcBef>
                              <a:spcPts val="0"/>
                            </a:spcBef>
                            <a:spcAft>
                              <a:spcPts val="0"/>
                            </a:spcAft>
                          </a:pPr>
                          <a:r>
                            <a:rPr lang="en-US" sz="1400">
                              <a:effectLst/>
                            </a:rPr>
                            <a:t>IBMResearch</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dirty="0">
                              <a:effectLst/>
                            </a:rPr>
                            <a:t>3</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dirty="0">
                              <a:effectLst/>
                            </a:rPr>
                            <a:t>72.98</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58.89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65.18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627213119"/>
                      </a:ext>
                    </a:extLst>
                  </a:tr>
                  <a:tr h="415636">
                    <a:tc>
                      <a:txBody>
                        <a:bodyPr/>
                        <a:lstStyle/>
                        <a:p>
                          <a:pPr marL="116840" marR="0" indent="0" algn="l">
                            <a:lnSpc>
                              <a:spcPct val="107000"/>
                            </a:lnSpc>
                            <a:spcBef>
                              <a:spcPts val="0"/>
                            </a:spcBef>
                            <a:spcAft>
                              <a:spcPts val="0"/>
                            </a:spcAft>
                          </a:pPr>
                          <a:r>
                            <a:rPr lang="en-US" sz="1400" dirty="0" err="1">
                              <a:effectLst/>
                            </a:rPr>
                            <a:t>IBMResearch</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73.02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57.95</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64.62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06100427"/>
                      </a:ext>
                    </a:extLst>
                  </a:tr>
                  <a:tr h="415636">
                    <a:tc>
                      <a:txBody>
                        <a:bodyPr/>
                        <a:lstStyle/>
                        <a:p>
                          <a:pPr marL="116840" marR="0" indent="0" algn="l">
                            <a:lnSpc>
                              <a:spcPct val="107000"/>
                            </a:lnSpc>
                            <a:spcBef>
                              <a:spcPts val="0"/>
                            </a:spcBef>
                            <a:spcAft>
                              <a:spcPts val="0"/>
                            </a:spcAft>
                          </a:pPr>
                          <a:r>
                            <a:rPr lang="en-US" sz="1400" dirty="0">
                              <a:effectLst/>
                            </a:rPr>
                            <a:t>SRCB</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70.93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56.52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62.91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254215642"/>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72.46</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55.52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62.87</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900570231"/>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71.33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55.81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62.62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138109008"/>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24.70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60.30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35.04</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754567677"/>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16.79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a:effectLst/>
                            </a:rPr>
                            <a:t>67.82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26.92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75451503"/>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16.79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a:effectLst/>
                            </a:rPr>
                            <a:t>67.82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dirty="0">
                              <a:effectLst/>
                            </a:rPr>
                            <a:t>26.92</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85189020"/>
                      </a:ext>
                    </a:extLst>
                  </a:tr>
                  <a:tr h="415636">
                    <a:tc>
                      <a:txBody>
                        <a:bodyPr/>
                        <a:lstStyle/>
                        <a:p>
                          <a:pPr marL="116840" marR="0" indent="0" algn="l">
                            <a:lnSpc>
                              <a:spcPct val="107000"/>
                            </a:lnSpc>
                            <a:spcBef>
                              <a:spcPts val="0"/>
                            </a:spcBef>
                            <a:spcAft>
                              <a:spcPts val="0"/>
                            </a:spcAft>
                          </a:pPr>
                          <a:r>
                            <a:rPr lang="en-US" sz="1400" dirty="0">
                              <a:effectLst/>
                            </a:rPr>
                            <a:t>INK BC</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18.15</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28.73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dirty="0">
                              <a:effectLst/>
                            </a:rPr>
                            <a:t>22.25</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079702535"/>
                      </a:ext>
                    </a:extLst>
                  </a:tr>
                </a:tbl>
              </a:graphicData>
            </a:graphic>
          </p:graphicFrame>
        </mc:Choice>
        <mc:Fallback>
          <p:graphicFrame>
            <p:nvGraphicFramePr>
              <p:cNvPr id="4" name="Content Placeholder 3"/>
              <p:cNvGraphicFramePr>
                <a:graphicFrameLocks noGrp="1"/>
              </p:cNvGraphicFramePr>
              <p:nvPr>
                <p:ph sz="half" idx="1"/>
                <p:extLst>
                  <p:ext uri="{D42A27DB-BD31-4B8C-83A1-F6EECF244321}">
                    <p14:modId xmlns:p14="http://schemas.microsoft.com/office/powerpoint/2010/main" val="456259256"/>
                  </p:ext>
                </p:extLst>
              </p:nvPr>
            </p:nvGraphicFramePr>
            <p:xfrm>
              <a:off x="609600" y="1143002"/>
              <a:ext cx="10972800" cy="4571996"/>
            </p:xfrm>
            <a:graphic>
              <a:graphicData uri="http://schemas.openxmlformats.org/drawingml/2006/table">
                <a:tbl>
                  <a:tblPr firstRow="1" firstCol="1" bandRow="1">
                    <a:tableStyleId>{125E5076-3810-47DD-B79F-674D7AD40C01}</a:tableStyleId>
                  </a:tblPr>
                  <a:tblGrid>
                    <a:gridCol w="1590857">
                      <a:extLst>
                        <a:ext uri="{9D8B030D-6E8A-4147-A177-3AD203B41FA5}">
                          <a16:colId xmlns:a16="http://schemas.microsoft.com/office/drawing/2014/main" val="3092165504"/>
                        </a:ext>
                      </a:extLst>
                    </a:gridCol>
                    <a:gridCol w="1852592">
                      <a:extLst>
                        <a:ext uri="{9D8B030D-6E8A-4147-A177-3AD203B41FA5}">
                          <a16:colId xmlns:a16="http://schemas.microsoft.com/office/drawing/2014/main" val="69387345"/>
                        </a:ext>
                      </a:extLst>
                    </a:gridCol>
                    <a:gridCol w="2957353">
                      <a:extLst>
                        <a:ext uri="{9D8B030D-6E8A-4147-A177-3AD203B41FA5}">
                          <a16:colId xmlns:a16="http://schemas.microsoft.com/office/drawing/2014/main" val="1006486663"/>
                        </a:ext>
                      </a:extLst>
                    </a:gridCol>
                    <a:gridCol w="2282358">
                      <a:extLst>
                        <a:ext uri="{9D8B030D-6E8A-4147-A177-3AD203B41FA5}">
                          <a16:colId xmlns:a16="http://schemas.microsoft.com/office/drawing/2014/main" val="3626871675"/>
                        </a:ext>
                      </a:extLst>
                    </a:gridCol>
                    <a:gridCol w="2289640">
                      <a:extLst>
                        <a:ext uri="{9D8B030D-6E8A-4147-A177-3AD203B41FA5}">
                          <a16:colId xmlns:a16="http://schemas.microsoft.com/office/drawing/2014/main" val="3360604853"/>
                        </a:ext>
                      </a:extLst>
                    </a:gridCol>
                  </a:tblGrid>
                  <a:tr h="415636">
                    <a:tc>
                      <a:txBody>
                        <a:bodyPr/>
                        <a:lstStyle/>
                        <a:p>
                          <a:pPr marL="116840" marR="0" indent="0" algn="l">
                            <a:lnSpc>
                              <a:spcPct val="107000"/>
                            </a:lnSpc>
                            <a:spcBef>
                              <a:spcPts val="0"/>
                            </a:spcBef>
                            <a:spcAft>
                              <a:spcPts val="0"/>
                            </a:spcAft>
                          </a:pPr>
                          <a:r>
                            <a:rPr lang="en-US" sz="1400" dirty="0">
                              <a:effectLst/>
                            </a:rPr>
                            <a:t>Team</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Run</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Precision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Recall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endParaRPr lang="en-US"/>
                        </a:p>
                      </a:txBody>
                      <a:tcPr anchor="ctr">
                        <a:blipFill>
                          <a:blip r:embed="rId2"/>
                          <a:stretch>
                            <a:fillRect l="-378723" r="-798" b="-1007353"/>
                          </a:stretch>
                        </a:blipFill>
                      </a:tcPr>
                    </a:tc>
                    <a:extLst>
                      <a:ext uri="{0D108BD9-81ED-4DB2-BD59-A6C34878D82A}">
                        <a16:rowId xmlns:a16="http://schemas.microsoft.com/office/drawing/2014/main" val="4089327967"/>
                      </a:ext>
                    </a:extLst>
                  </a:tr>
                  <a:tr h="415636">
                    <a:tc>
                      <a:txBody>
                        <a:bodyPr/>
                        <a:lstStyle/>
                        <a:p>
                          <a:pPr marL="116840" marR="0" indent="0" algn="l">
                            <a:lnSpc>
                              <a:spcPct val="107000"/>
                            </a:lnSpc>
                            <a:spcBef>
                              <a:spcPts val="0"/>
                            </a:spcBef>
                            <a:spcAft>
                              <a:spcPts val="0"/>
                            </a:spcAft>
                          </a:pPr>
                          <a:r>
                            <a:rPr lang="en-US" sz="1400" dirty="0" err="1">
                              <a:effectLst/>
                            </a:rPr>
                            <a:t>IBMResearch</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a:effectLst/>
                            </a:rPr>
                            <a:t>73.40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58.94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65.38</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11322523"/>
                      </a:ext>
                    </a:extLst>
                  </a:tr>
                  <a:tr h="415636">
                    <a:tc>
                      <a:txBody>
                        <a:bodyPr/>
                        <a:lstStyle/>
                        <a:p>
                          <a:pPr marL="116840" marR="0" indent="0" algn="l">
                            <a:lnSpc>
                              <a:spcPct val="107000"/>
                            </a:lnSpc>
                            <a:spcBef>
                              <a:spcPts val="0"/>
                            </a:spcBef>
                            <a:spcAft>
                              <a:spcPts val="0"/>
                            </a:spcAft>
                          </a:pPr>
                          <a:r>
                            <a:rPr lang="en-US" sz="1400">
                              <a:effectLst/>
                            </a:rPr>
                            <a:t>IBMResearch</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dirty="0">
                              <a:effectLst/>
                            </a:rPr>
                            <a:t>3</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dirty="0">
                              <a:effectLst/>
                            </a:rPr>
                            <a:t>72.98</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58.89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65.18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627213119"/>
                      </a:ext>
                    </a:extLst>
                  </a:tr>
                  <a:tr h="415636">
                    <a:tc>
                      <a:txBody>
                        <a:bodyPr/>
                        <a:lstStyle/>
                        <a:p>
                          <a:pPr marL="116840" marR="0" indent="0" algn="l">
                            <a:lnSpc>
                              <a:spcPct val="107000"/>
                            </a:lnSpc>
                            <a:spcBef>
                              <a:spcPts val="0"/>
                            </a:spcBef>
                            <a:spcAft>
                              <a:spcPts val="0"/>
                            </a:spcAft>
                          </a:pPr>
                          <a:r>
                            <a:rPr lang="en-US" sz="1400" dirty="0" err="1">
                              <a:effectLst/>
                            </a:rPr>
                            <a:t>IBMResearch</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73.02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57.95</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64.62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06100427"/>
                      </a:ext>
                    </a:extLst>
                  </a:tr>
                  <a:tr h="415636">
                    <a:tc>
                      <a:txBody>
                        <a:bodyPr/>
                        <a:lstStyle/>
                        <a:p>
                          <a:pPr marL="116840" marR="0" indent="0" algn="l">
                            <a:lnSpc>
                              <a:spcPct val="107000"/>
                            </a:lnSpc>
                            <a:spcBef>
                              <a:spcPts val="0"/>
                            </a:spcBef>
                            <a:spcAft>
                              <a:spcPts val="0"/>
                            </a:spcAft>
                          </a:pPr>
                          <a:r>
                            <a:rPr lang="en-US" sz="1400" dirty="0">
                              <a:effectLst/>
                            </a:rPr>
                            <a:t>SRCB</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70.93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56.52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62.91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254215642"/>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72.46</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55.52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62.87</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900570231"/>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71.33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55.81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62.62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138109008"/>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24.70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60.30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35.04</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754567677"/>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16.79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a:effectLst/>
                            </a:rPr>
                            <a:t>67.82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26.92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75451503"/>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16.79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a:effectLst/>
                            </a:rPr>
                            <a:t>67.82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dirty="0">
                              <a:effectLst/>
                            </a:rPr>
                            <a:t>26.92</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85189020"/>
                      </a:ext>
                    </a:extLst>
                  </a:tr>
                  <a:tr h="415636">
                    <a:tc>
                      <a:txBody>
                        <a:bodyPr/>
                        <a:lstStyle/>
                        <a:p>
                          <a:pPr marL="116840" marR="0" indent="0" algn="l">
                            <a:lnSpc>
                              <a:spcPct val="107000"/>
                            </a:lnSpc>
                            <a:spcBef>
                              <a:spcPts val="0"/>
                            </a:spcBef>
                            <a:spcAft>
                              <a:spcPts val="0"/>
                            </a:spcAft>
                          </a:pPr>
                          <a:r>
                            <a:rPr lang="en-US" sz="1400" dirty="0">
                              <a:effectLst/>
                            </a:rPr>
                            <a:t>INK BC</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18.15</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28.73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dirty="0">
                              <a:effectLst/>
                            </a:rPr>
                            <a:t>22.25</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079702535"/>
                      </a:ext>
                    </a:extLst>
                  </a:tr>
                </a:tbl>
              </a:graphicData>
            </a:graphic>
          </p:graphicFrame>
        </mc:Fallback>
      </mc:AlternateContent>
    </p:spTree>
    <p:extLst>
      <p:ext uri="{BB962C8B-B14F-4D97-AF65-F5344CB8AC3E}">
        <p14:creationId xmlns:p14="http://schemas.microsoft.com/office/powerpoint/2010/main" val="147038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Task 2 (Relation)</a:t>
            </a:r>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sz="half" idx="1"/>
                <p:extLst>
                  <p:ext uri="{D42A27DB-BD31-4B8C-83A1-F6EECF244321}">
                    <p14:modId xmlns:p14="http://schemas.microsoft.com/office/powerpoint/2010/main" val="1816797719"/>
                  </p:ext>
                </p:extLst>
              </p:nvPr>
            </p:nvGraphicFramePr>
            <p:xfrm>
              <a:off x="609600" y="1143002"/>
              <a:ext cx="10972800" cy="4571996"/>
            </p:xfrm>
            <a:graphic>
              <a:graphicData uri="http://schemas.openxmlformats.org/drawingml/2006/table">
                <a:tbl>
                  <a:tblPr firstRow="1" firstCol="1" bandRow="1">
                    <a:tableStyleId>{D03447BB-5D67-496B-8E87-E561075AD55C}</a:tableStyleId>
                  </a:tblPr>
                  <a:tblGrid>
                    <a:gridCol w="2206436">
                      <a:extLst>
                        <a:ext uri="{9D8B030D-6E8A-4147-A177-3AD203B41FA5}">
                          <a16:colId xmlns:a16="http://schemas.microsoft.com/office/drawing/2014/main" val="1064852122"/>
                        </a:ext>
                      </a:extLst>
                    </a:gridCol>
                    <a:gridCol w="2191591">
                      <a:extLst>
                        <a:ext uri="{9D8B030D-6E8A-4147-A177-3AD203B41FA5}">
                          <a16:colId xmlns:a16="http://schemas.microsoft.com/office/drawing/2014/main" val="190914971"/>
                        </a:ext>
                      </a:extLst>
                    </a:gridCol>
                    <a:gridCol w="2191591">
                      <a:extLst>
                        <a:ext uri="{9D8B030D-6E8A-4147-A177-3AD203B41FA5}">
                          <a16:colId xmlns:a16="http://schemas.microsoft.com/office/drawing/2014/main" val="3467406379"/>
                        </a:ext>
                      </a:extLst>
                    </a:gridCol>
                    <a:gridCol w="2191591">
                      <a:extLst>
                        <a:ext uri="{9D8B030D-6E8A-4147-A177-3AD203B41FA5}">
                          <a16:colId xmlns:a16="http://schemas.microsoft.com/office/drawing/2014/main" val="1175477154"/>
                        </a:ext>
                      </a:extLst>
                    </a:gridCol>
                    <a:gridCol w="2191591">
                      <a:extLst>
                        <a:ext uri="{9D8B030D-6E8A-4147-A177-3AD203B41FA5}">
                          <a16:colId xmlns:a16="http://schemas.microsoft.com/office/drawing/2014/main" val="2331955031"/>
                        </a:ext>
                      </a:extLst>
                    </a:gridCol>
                  </a:tblGrid>
                  <a:tr h="415636">
                    <a:tc>
                      <a:txBody>
                        <a:bodyPr/>
                        <a:lstStyle/>
                        <a:p>
                          <a:pPr marL="116840" marR="0" indent="0" algn="l">
                            <a:lnSpc>
                              <a:spcPct val="107000"/>
                            </a:lnSpc>
                            <a:spcBef>
                              <a:spcPts val="0"/>
                            </a:spcBef>
                            <a:spcAft>
                              <a:spcPts val="0"/>
                            </a:spcAft>
                          </a:pPr>
                          <a:r>
                            <a:rPr lang="en-US" sz="1400" dirty="0">
                              <a:effectLst/>
                            </a:rPr>
                            <a:t>Team</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Run</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Precision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Recall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14:m>
                            <m:oMath xmlns:m="http://schemas.openxmlformats.org/officeDocument/2006/math">
                              <m:sSub>
                                <m:sSubPr>
                                  <m:ctrlPr>
                                    <a:rPr lang="en-US" sz="1400" b="1" i="1" dirty="0" smtClean="0">
                                      <a:effectLst/>
                                      <a:latin typeface="Cambria Math" panose="02040503050406030204" pitchFamily="18" charset="0"/>
                                    </a:rPr>
                                  </m:ctrlPr>
                                </m:sSubPr>
                                <m:e>
                                  <m:r>
                                    <a:rPr lang="en-US" sz="1400" b="1" i="1" dirty="0" smtClean="0">
                                      <a:effectLst/>
                                      <a:latin typeface="Cambria Math" panose="02040503050406030204" pitchFamily="18" charset="0"/>
                                    </a:rPr>
                                    <m:t>𝑭</m:t>
                                  </m:r>
                                </m:e>
                                <m:sub>
                                  <m:r>
                                    <a:rPr lang="en-US" sz="1400" b="1" i="1" dirty="0" smtClean="0">
                                      <a:effectLst/>
                                      <a:latin typeface="Cambria Math" panose="02040503050406030204" pitchFamily="18" charset="0"/>
                                    </a:rPr>
                                    <m:t>𝟏</m:t>
                                  </m:r>
                                </m:sub>
                              </m:sSub>
                            </m:oMath>
                          </a14:m>
                          <a:r>
                            <a:rPr lang="en-US" sz="1400" dirty="0" smtClean="0">
                              <a:effectLst/>
                            </a:rPr>
                            <a:t>-score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626550362"/>
                      </a:ext>
                    </a:extLst>
                  </a:tr>
                  <a:tr h="415636">
                    <a:tc>
                      <a:txBody>
                        <a:bodyPr/>
                        <a:lstStyle/>
                        <a:p>
                          <a:pPr marL="116840" marR="0" indent="0" algn="l">
                            <a:lnSpc>
                              <a:spcPct val="107000"/>
                            </a:lnSpc>
                            <a:spcBef>
                              <a:spcPts val="0"/>
                            </a:spcBef>
                            <a:spcAft>
                              <a:spcPts val="0"/>
                            </a:spcAft>
                          </a:pPr>
                          <a:r>
                            <a:rPr lang="en-US" sz="1400" b="1" dirty="0" err="1">
                              <a:effectLst/>
                            </a:rPr>
                            <a:t>IBMResearch</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b="1">
                              <a:effectLst/>
                            </a:rPr>
                            <a:t>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b="1">
                              <a:effectLst/>
                            </a:rPr>
                            <a:t>58.29</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b="1">
                              <a:effectLst/>
                            </a:rPr>
                            <a:t>42.31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49.03</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62526554"/>
                      </a:ext>
                    </a:extLst>
                  </a:tr>
                  <a:tr h="415636">
                    <a:tc>
                      <a:txBody>
                        <a:bodyPr/>
                        <a:lstStyle/>
                        <a:p>
                          <a:pPr marL="116840" marR="0" indent="0" algn="l">
                            <a:lnSpc>
                              <a:spcPct val="107000"/>
                            </a:lnSpc>
                            <a:spcBef>
                              <a:spcPts val="0"/>
                            </a:spcBef>
                            <a:spcAft>
                              <a:spcPts val="0"/>
                            </a:spcAft>
                          </a:pPr>
                          <a:r>
                            <a:rPr lang="en-US" sz="1400">
                              <a:effectLst/>
                            </a:rPr>
                            <a:t>IBMResearch</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a:effectLst/>
                            </a:rPr>
                            <a:t>59.08</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40.98</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48.39</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637308523"/>
                      </a:ext>
                    </a:extLst>
                  </a:tr>
                  <a:tr h="415636">
                    <a:tc>
                      <a:txBody>
                        <a:bodyPr/>
                        <a:lstStyle/>
                        <a:p>
                          <a:pPr marL="116840" marR="0" indent="0" algn="l">
                            <a:lnSpc>
                              <a:spcPct val="107000"/>
                            </a:lnSpc>
                            <a:spcBef>
                              <a:spcPts val="0"/>
                            </a:spcBef>
                            <a:spcAft>
                              <a:spcPts val="0"/>
                            </a:spcAft>
                          </a:pPr>
                          <a:r>
                            <a:rPr lang="en-US" sz="1400">
                              <a:effectLst/>
                            </a:rPr>
                            <a:t>IBMResearch</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57.83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41.51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48.33</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812028302"/>
                      </a:ext>
                    </a:extLst>
                  </a:tr>
                  <a:tr h="415636">
                    <a:tc>
                      <a:txBody>
                        <a:bodyPr/>
                        <a:lstStyle/>
                        <a:p>
                          <a:pPr marL="116840" marR="0" indent="0" algn="l">
                            <a:lnSpc>
                              <a:spcPct val="107000"/>
                            </a:lnSpc>
                            <a:spcBef>
                              <a:spcPts val="0"/>
                            </a:spcBef>
                            <a:spcAft>
                              <a:spcPts val="0"/>
                            </a:spcAft>
                          </a:pPr>
                          <a:r>
                            <a:rPr lang="en-US" sz="1400" dirty="0">
                              <a:effectLst/>
                            </a:rPr>
                            <a:t>SRCB</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54.70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40.84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46.77</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845670231"/>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53.84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41.32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46.76</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263960474"/>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53.84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41.32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46.76</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654215718"/>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19.76</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8100" marR="0" indent="0" algn="l">
                            <a:lnSpc>
                              <a:spcPct val="107000"/>
                            </a:lnSpc>
                            <a:spcBef>
                              <a:spcPts val="0"/>
                            </a:spcBef>
                            <a:spcAft>
                              <a:spcPts val="0"/>
                            </a:spcAft>
                          </a:pPr>
                          <a:r>
                            <a:rPr lang="en-US" sz="1400">
                              <a:effectLst/>
                            </a:rPr>
                            <a:t>45.09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27.48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017436589"/>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19.76</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8100" marR="0" indent="0" algn="l">
                            <a:lnSpc>
                              <a:spcPct val="107000"/>
                            </a:lnSpc>
                            <a:spcBef>
                              <a:spcPts val="0"/>
                            </a:spcBef>
                            <a:spcAft>
                              <a:spcPts val="0"/>
                            </a:spcAft>
                          </a:pPr>
                          <a:r>
                            <a:rPr lang="en-US" sz="1400">
                              <a:effectLst/>
                            </a:rPr>
                            <a:t>45.09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27.48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945638541"/>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19.93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dirty="0">
                              <a:effectLst/>
                            </a:rPr>
                            <a:t>44.34</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dirty="0">
                              <a:effectLst/>
                            </a:rPr>
                            <a:t>27.50</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528219531"/>
                      </a:ext>
                    </a:extLst>
                  </a:tr>
                  <a:tr h="415636">
                    <a:tc>
                      <a:txBody>
                        <a:bodyPr/>
                        <a:lstStyle/>
                        <a:p>
                          <a:pPr marL="116840" marR="0" indent="0" algn="l">
                            <a:lnSpc>
                              <a:spcPct val="107000"/>
                            </a:lnSpc>
                            <a:spcBef>
                              <a:spcPts val="0"/>
                            </a:spcBef>
                            <a:spcAft>
                              <a:spcPts val="0"/>
                            </a:spcAft>
                          </a:pPr>
                          <a:r>
                            <a:rPr lang="en-US" sz="1400">
                              <a:effectLst/>
                            </a:rPr>
                            <a:t>INK BC</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94945" marR="0" indent="0" algn="l">
                            <a:lnSpc>
                              <a:spcPct val="107000"/>
                            </a:lnSpc>
                            <a:spcBef>
                              <a:spcPts val="0"/>
                            </a:spcBef>
                            <a:spcAft>
                              <a:spcPts val="0"/>
                            </a:spcAft>
                          </a:pPr>
                          <a:r>
                            <a:rPr lang="en-US" sz="1400">
                              <a:effectLst/>
                            </a:rPr>
                            <a:t>3.618</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840" marR="0" indent="0" algn="l">
                            <a:lnSpc>
                              <a:spcPct val="107000"/>
                            </a:lnSpc>
                            <a:spcBef>
                              <a:spcPts val="0"/>
                            </a:spcBef>
                            <a:spcAft>
                              <a:spcPts val="0"/>
                            </a:spcAft>
                          </a:pPr>
                          <a:r>
                            <a:rPr lang="en-US" sz="1400" dirty="0">
                              <a:effectLst/>
                            </a:rPr>
                            <a:t>4.511</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73025" marR="0" indent="0" algn="l">
                            <a:lnSpc>
                              <a:spcPct val="107000"/>
                            </a:lnSpc>
                            <a:spcBef>
                              <a:spcPts val="0"/>
                            </a:spcBef>
                            <a:spcAft>
                              <a:spcPts val="0"/>
                            </a:spcAft>
                          </a:pPr>
                          <a:r>
                            <a:rPr lang="en-US" sz="1400" b="1" dirty="0" smtClean="0">
                              <a:effectLst/>
                            </a:rPr>
                            <a:t>   4.016</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365467756"/>
                      </a:ext>
                    </a:extLst>
                  </a:tr>
                </a:tbl>
              </a:graphicData>
            </a:graphic>
          </p:graphicFrame>
        </mc:Choice>
        <mc:Fallback>
          <p:graphicFrame>
            <p:nvGraphicFramePr>
              <p:cNvPr id="4" name="Content Placeholder 3"/>
              <p:cNvGraphicFramePr>
                <a:graphicFrameLocks noGrp="1"/>
              </p:cNvGraphicFramePr>
              <p:nvPr>
                <p:ph sz="half" idx="1"/>
                <p:extLst>
                  <p:ext uri="{D42A27DB-BD31-4B8C-83A1-F6EECF244321}">
                    <p14:modId xmlns:p14="http://schemas.microsoft.com/office/powerpoint/2010/main" val="1816797719"/>
                  </p:ext>
                </p:extLst>
              </p:nvPr>
            </p:nvGraphicFramePr>
            <p:xfrm>
              <a:off x="609600" y="1143002"/>
              <a:ext cx="10972800" cy="4571996"/>
            </p:xfrm>
            <a:graphic>
              <a:graphicData uri="http://schemas.openxmlformats.org/drawingml/2006/table">
                <a:tbl>
                  <a:tblPr firstRow="1" firstCol="1" bandRow="1">
                    <a:tableStyleId>{D03447BB-5D67-496B-8E87-E561075AD55C}</a:tableStyleId>
                  </a:tblPr>
                  <a:tblGrid>
                    <a:gridCol w="2206436">
                      <a:extLst>
                        <a:ext uri="{9D8B030D-6E8A-4147-A177-3AD203B41FA5}">
                          <a16:colId xmlns:a16="http://schemas.microsoft.com/office/drawing/2014/main" val="1064852122"/>
                        </a:ext>
                      </a:extLst>
                    </a:gridCol>
                    <a:gridCol w="2191591">
                      <a:extLst>
                        <a:ext uri="{9D8B030D-6E8A-4147-A177-3AD203B41FA5}">
                          <a16:colId xmlns:a16="http://schemas.microsoft.com/office/drawing/2014/main" val="190914971"/>
                        </a:ext>
                      </a:extLst>
                    </a:gridCol>
                    <a:gridCol w="2191591">
                      <a:extLst>
                        <a:ext uri="{9D8B030D-6E8A-4147-A177-3AD203B41FA5}">
                          <a16:colId xmlns:a16="http://schemas.microsoft.com/office/drawing/2014/main" val="3467406379"/>
                        </a:ext>
                      </a:extLst>
                    </a:gridCol>
                    <a:gridCol w="2191591">
                      <a:extLst>
                        <a:ext uri="{9D8B030D-6E8A-4147-A177-3AD203B41FA5}">
                          <a16:colId xmlns:a16="http://schemas.microsoft.com/office/drawing/2014/main" val="1175477154"/>
                        </a:ext>
                      </a:extLst>
                    </a:gridCol>
                    <a:gridCol w="2191591">
                      <a:extLst>
                        <a:ext uri="{9D8B030D-6E8A-4147-A177-3AD203B41FA5}">
                          <a16:colId xmlns:a16="http://schemas.microsoft.com/office/drawing/2014/main" val="2331955031"/>
                        </a:ext>
                      </a:extLst>
                    </a:gridCol>
                  </a:tblGrid>
                  <a:tr h="415636">
                    <a:tc>
                      <a:txBody>
                        <a:bodyPr/>
                        <a:lstStyle/>
                        <a:p>
                          <a:pPr marL="116840" marR="0" indent="0" algn="l">
                            <a:lnSpc>
                              <a:spcPct val="107000"/>
                            </a:lnSpc>
                            <a:spcBef>
                              <a:spcPts val="0"/>
                            </a:spcBef>
                            <a:spcAft>
                              <a:spcPts val="0"/>
                            </a:spcAft>
                          </a:pPr>
                          <a:r>
                            <a:rPr lang="en-US" sz="1400" dirty="0">
                              <a:effectLst/>
                            </a:rPr>
                            <a:t>Team</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Run</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Precision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Recall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endParaRPr lang="en-US"/>
                        </a:p>
                      </a:txBody>
                      <a:tcPr anchor="ctr">
                        <a:blipFill>
                          <a:blip r:embed="rId2"/>
                          <a:stretch>
                            <a:fillRect l="-400000" r="-833" b="-1007353"/>
                          </a:stretch>
                        </a:blipFill>
                      </a:tcPr>
                    </a:tc>
                    <a:extLst>
                      <a:ext uri="{0D108BD9-81ED-4DB2-BD59-A6C34878D82A}">
                        <a16:rowId xmlns:a16="http://schemas.microsoft.com/office/drawing/2014/main" val="1626550362"/>
                      </a:ext>
                    </a:extLst>
                  </a:tr>
                  <a:tr h="415636">
                    <a:tc>
                      <a:txBody>
                        <a:bodyPr/>
                        <a:lstStyle/>
                        <a:p>
                          <a:pPr marL="116840" marR="0" indent="0" algn="l">
                            <a:lnSpc>
                              <a:spcPct val="107000"/>
                            </a:lnSpc>
                            <a:spcBef>
                              <a:spcPts val="0"/>
                            </a:spcBef>
                            <a:spcAft>
                              <a:spcPts val="0"/>
                            </a:spcAft>
                          </a:pPr>
                          <a:r>
                            <a:rPr lang="en-US" sz="1400" b="1" dirty="0" err="1">
                              <a:effectLst/>
                            </a:rPr>
                            <a:t>IBMResearch</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b="1">
                              <a:effectLst/>
                            </a:rPr>
                            <a:t>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b="1">
                              <a:effectLst/>
                            </a:rPr>
                            <a:t>58.29</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b="1">
                              <a:effectLst/>
                            </a:rPr>
                            <a:t>42.31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49.03</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62526554"/>
                      </a:ext>
                    </a:extLst>
                  </a:tr>
                  <a:tr h="415636">
                    <a:tc>
                      <a:txBody>
                        <a:bodyPr/>
                        <a:lstStyle/>
                        <a:p>
                          <a:pPr marL="116840" marR="0" indent="0" algn="l">
                            <a:lnSpc>
                              <a:spcPct val="107000"/>
                            </a:lnSpc>
                            <a:spcBef>
                              <a:spcPts val="0"/>
                            </a:spcBef>
                            <a:spcAft>
                              <a:spcPts val="0"/>
                            </a:spcAft>
                          </a:pPr>
                          <a:r>
                            <a:rPr lang="en-US" sz="1400">
                              <a:effectLst/>
                            </a:rPr>
                            <a:t>IBMResearch</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a:effectLst/>
                            </a:rPr>
                            <a:t>59.08</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40.98</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48.39</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637308523"/>
                      </a:ext>
                    </a:extLst>
                  </a:tr>
                  <a:tr h="415636">
                    <a:tc>
                      <a:txBody>
                        <a:bodyPr/>
                        <a:lstStyle/>
                        <a:p>
                          <a:pPr marL="116840" marR="0" indent="0" algn="l">
                            <a:lnSpc>
                              <a:spcPct val="107000"/>
                            </a:lnSpc>
                            <a:spcBef>
                              <a:spcPts val="0"/>
                            </a:spcBef>
                            <a:spcAft>
                              <a:spcPts val="0"/>
                            </a:spcAft>
                          </a:pPr>
                          <a:r>
                            <a:rPr lang="en-US" sz="1400">
                              <a:effectLst/>
                            </a:rPr>
                            <a:t>IBMResearch</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57.83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41.51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48.33</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812028302"/>
                      </a:ext>
                    </a:extLst>
                  </a:tr>
                  <a:tr h="415636">
                    <a:tc>
                      <a:txBody>
                        <a:bodyPr/>
                        <a:lstStyle/>
                        <a:p>
                          <a:pPr marL="116840" marR="0" indent="0" algn="l">
                            <a:lnSpc>
                              <a:spcPct val="107000"/>
                            </a:lnSpc>
                            <a:spcBef>
                              <a:spcPts val="0"/>
                            </a:spcBef>
                            <a:spcAft>
                              <a:spcPts val="0"/>
                            </a:spcAft>
                          </a:pPr>
                          <a:r>
                            <a:rPr lang="en-US" sz="1400" dirty="0">
                              <a:effectLst/>
                            </a:rPr>
                            <a:t>SRCB</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54.70</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40.84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46.77</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845670231"/>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53.84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41.32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46.76</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263960474"/>
                      </a:ext>
                    </a:extLst>
                  </a:tr>
                  <a:tr h="415636">
                    <a:tc>
                      <a:txBody>
                        <a:bodyPr/>
                        <a:lstStyle/>
                        <a:p>
                          <a:pPr marL="116840" marR="0" indent="0" algn="l">
                            <a:lnSpc>
                              <a:spcPct val="107000"/>
                            </a:lnSpc>
                            <a:spcBef>
                              <a:spcPts val="0"/>
                            </a:spcBef>
                            <a:spcAft>
                              <a:spcPts val="0"/>
                            </a:spcAft>
                          </a:pPr>
                          <a:r>
                            <a:rPr lang="en-US" sz="1400">
                              <a:effectLst/>
                            </a:rPr>
                            <a:t>SRCB</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53.84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a:effectLst/>
                            </a:rPr>
                            <a:t>41.32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46.76</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654215718"/>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2</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19.76</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8100" marR="0" indent="0" algn="l">
                            <a:lnSpc>
                              <a:spcPct val="107000"/>
                            </a:lnSpc>
                            <a:spcBef>
                              <a:spcPts val="0"/>
                            </a:spcBef>
                            <a:spcAft>
                              <a:spcPts val="0"/>
                            </a:spcAft>
                          </a:pPr>
                          <a:r>
                            <a:rPr lang="en-US" sz="1400">
                              <a:effectLst/>
                            </a:rPr>
                            <a:t>45.09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27.48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017436589"/>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19.76</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8100" marR="0" indent="0" algn="l">
                            <a:lnSpc>
                              <a:spcPct val="107000"/>
                            </a:lnSpc>
                            <a:spcBef>
                              <a:spcPts val="0"/>
                            </a:spcBef>
                            <a:spcAft>
                              <a:spcPts val="0"/>
                            </a:spcAft>
                          </a:pPr>
                          <a:r>
                            <a:rPr lang="en-US" sz="1400">
                              <a:effectLst/>
                            </a:rPr>
                            <a:t>45.09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a:effectLst/>
                            </a:rPr>
                            <a:t>27.48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945638541"/>
                      </a:ext>
                    </a:extLst>
                  </a:tr>
                  <a:tr h="415636">
                    <a:tc>
                      <a:txBody>
                        <a:bodyPr/>
                        <a:lstStyle/>
                        <a:p>
                          <a:pPr marL="116840" marR="0" indent="0" algn="l">
                            <a:lnSpc>
                              <a:spcPct val="107000"/>
                            </a:lnSpc>
                            <a:spcBef>
                              <a:spcPts val="0"/>
                            </a:spcBef>
                            <a:spcAft>
                              <a:spcPts val="0"/>
                            </a:spcAft>
                          </a:pPr>
                          <a:r>
                            <a:rPr lang="en-US" sz="1400">
                              <a:effectLst/>
                            </a:rPr>
                            <a:t>UTDHLTRI</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19.93</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8420" marR="0" indent="0" algn="l">
                            <a:lnSpc>
                              <a:spcPct val="107000"/>
                            </a:lnSpc>
                            <a:spcBef>
                              <a:spcPts val="0"/>
                            </a:spcBef>
                            <a:spcAft>
                              <a:spcPts val="0"/>
                            </a:spcAft>
                          </a:pPr>
                          <a:r>
                            <a:rPr lang="en-US" sz="1400" dirty="0">
                              <a:effectLst/>
                            </a:rPr>
                            <a:t>44.34</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b="1" dirty="0">
                              <a:effectLst/>
                            </a:rPr>
                            <a:t>27.50</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528219531"/>
                      </a:ext>
                    </a:extLst>
                  </a:tr>
                  <a:tr h="415636">
                    <a:tc>
                      <a:txBody>
                        <a:bodyPr/>
                        <a:lstStyle/>
                        <a:p>
                          <a:pPr marL="116840" marR="0" indent="0" algn="l">
                            <a:lnSpc>
                              <a:spcPct val="107000"/>
                            </a:lnSpc>
                            <a:spcBef>
                              <a:spcPts val="0"/>
                            </a:spcBef>
                            <a:spcAft>
                              <a:spcPts val="0"/>
                            </a:spcAft>
                          </a:pPr>
                          <a:r>
                            <a:rPr lang="en-US" sz="1400">
                              <a:effectLst/>
                            </a:rPr>
                            <a:t>INK BC</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94945" marR="0" indent="0" algn="l">
                            <a:lnSpc>
                              <a:spcPct val="107000"/>
                            </a:lnSpc>
                            <a:spcBef>
                              <a:spcPts val="0"/>
                            </a:spcBef>
                            <a:spcAft>
                              <a:spcPts val="0"/>
                            </a:spcAft>
                          </a:pPr>
                          <a:r>
                            <a:rPr lang="en-US" sz="1400">
                              <a:effectLst/>
                            </a:rPr>
                            <a:t>3.618</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840" marR="0" indent="0" algn="l">
                            <a:lnSpc>
                              <a:spcPct val="107000"/>
                            </a:lnSpc>
                            <a:spcBef>
                              <a:spcPts val="0"/>
                            </a:spcBef>
                            <a:spcAft>
                              <a:spcPts val="0"/>
                            </a:spcAft>
                          </a:pPr>
                          <a:r>
                            <a:rPr lang="en-US" sz="1400" dirty="0">
                              <a:effectLst/>
                            </a:rPr>
                            <a:t>4.511</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73025" marR="0" indent="0" algn="l">
                            <a:lnSpc>
                              <a:spcPct val="107000"/>
                            </a:lnSpc>
                            <a:spcBef>
                              <a:spcPts val="0"/>
                            </a:spcBef>
                            <a:spcAft>
                              <a:spcPts val="0"/>
                            </a:spcAft>
                          </a:pPr>
                          <a:r>
                            <a:rPr lang="en-US" sz="1400" b="1" dirty="0" smtClean="0">
                              <a:effectLst/>
                            </a:rPr>
                            <a:t>   4.016</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365467756"/>
                      </a:ext>
                    </a:extLst>
                  </a:tr>
                </a:tbl>
              </a:graphicData>
            </a:graphic>
          </p:graphicFrame>
        </mc:Fallback>
      </mc:AlternateContent>
    </p:spTree>
    <p:extLst>
      <p:ext uri="{BB962C8B-B14F-4D97-AF65-F5344CB8AC3E}">
        <p14:creationId xmlns:p14="http://schemas.microsoft.com/office/powerpoint/2010/main" val="314190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Task 3 (Normalization)</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54617247"/>
                  </p:ext>
                </p:extLst>
              </p:nvPr>
            </p:nvGraphicFramePr>
            <p:xfrm>
              <a:off x="609600" y="1136449"/>
              <a:ext cx="10972801" cy="4585103"/>
            </p:xfrm>
            <a:graphic>
              <a:graphicData uri="http://schemas.openxmlformats.org/drawingml/2006/table">
                <a:tbl>
                  <a:tblPr firstRow="1" firstCol="1" bandRow="1">
                    <a:tableStyleId>{125E5076-3810-47DD-B79F-674D7AD40C01}</a:tableStyleId>
                  </a:tblPr>
                  <a:tblGrid>
                    <a:gridCol w="1206014">
                      <a:extLst>
                        <a:ext uri="{9D8B030D-6E8A-4147-A177-3AD203B41FA5}">
                          <a16:colId xmlns:a16="http://schemas.microsoft.com/office/drawing/2014/main" val="1103221590"/>
                        </a:ext>
                      </a:extLst>
                    </a:gridCol>
                    <a:gridCol w="633382">
                      <a:extLst>
                        <a:ext uri="{9D8B030D-6E8A-4147-A177-3AD203B41FA5}">
                          <a16:colId xmlns:a16="http://schemas.microsoft.com/office/drawing/2014/main" val="908609622"/>
                        </a:ext>
                      </a:extLst>
                    </a:gridCol>
                    <a:gridCol w="1775430">
                      <a:extLst>
                        <a:ext uri="{9D8B030D-6E8A-4147-A177-3AD203B41FA5}">
                          <a16:colId xmlns:a16="http://schemas.microsoft.com/office/drawing/2014/main" val="3908221651"/>
                        </a:ext>
                      </a:extLst>
                    </a:gridCol>
                    <a:gridCol w="1323518">
                      <a:extLst>
                        <a:ext uri="{9D8B030D-6E8A-4147-A177-3AD203B41FA5}">
                          <a16:colId xmlns:a16="http://schemas.microsoft.com/office/drawing/2014/main" val="1542691050"/>
                        </a:ext>
                      </a:extLst>
                    </a:gridCol>
                    <a:gridCol w="1539480">
                      <a:extLst>
                        <a:ext uri="{9D8B030D-6E8A-4147-A177-3AD203B41FA5}">
                          <a16:colId xmlns:a16="http://schemas.microsoft.com/office/drawing/2014/main" val="98665463"/>
                        </a:ext>
                      </a:extLst>
                    </a:gridCol>
                    <a:gridCol w="1631979">
                      <a:extLst>
                        <a:ext uri="{9D8B030D-6E8A-4147-A177-3AD203B41FA5}">
                          <a16:colId xmlns:a16="http://schemas.microsoft.com/office/drawing/2014/main" val="1939804179"/>
                        </a:ext>
                      </a:extLst>
                    </a:gridCol>
                    <a:gridCol w="1323518">
                      <a:extLst>
                        <a:ext uri="{9D8B030D-6E8A-4147-A177-3AD203B41FA5}">
                          <a16:colId xmlns:a16="http://schemas.microsoft.com/office/drawing/2014/main" val="338311421"/>
                        </a:ext>
                      </a:extLst>
                    </a:gridCol>
                    <a:gridCol w="1539480">
                      <a:extLst>
                        <a:ext uri="{9D8B030D-6E8A-4147-A177-3AD203B41FA5}">
                          <a16:colId xmlns:a16="http://schemas.microsoft.com/office/drawing/2014/main" val="2517093974"/>
                        </a:ext>
                      </a:extLst>
                    </a:gridCol>
                  </a:tblGrid>
                  <a:tr h="306621">
                    <a:tc rowSpan="2">
                      <a:txBody>
                        <a:bodyPr/>
                        <a:lstStyle/>
                        <a:p>
                          <a:pPr marL="29210" marR="0" indent="0" algn="l">
                            <a:lnSpc>
                              <a:spcPct val="107000"/>
                            </a:lnSpc>
                            <a:spcBef>
                              <a:spcPts val="0"/>
                            </a:spcBef>
                            <a:spcAft>
                              <a:spcPts val="0"/>
                            </a:spcAft>
                          </a:pPr>
                          <a:r>
                            <a:rPr lang="en-US" sz="1400" dirty="0">
                              <a:effectLst/>
                            </a:rPr>
                            <a:t>Team</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rowSpan="2">
                      <a:txBody>
                        <a:bodyPr/>
                        <a:lstStyle/>
                        <a:p>
                          <a:pPr marL="0" marR="0" indent="0" algn="l">
                            <a:lnSpc>
                              <a:spcPct val="107000"/>
                            </a:lnSpc>
                            <a:spcBef>
                              <a:spcPts val="0"/>
                            </a:spcBef>
                            <a:spcAft>
                              <a:spcPts val="0"/>
                            </a:spcAft>
                          </a:pPr>
                          <a:r>
                            <a:rPr lang="en-US" sz="1400" dirty="0">
                              <a:effectLst/>
                            </a:rPr>
                            <a:t>Run</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gridSpan="3">
                      <a:txBody>
                        <a:bodyPr/>
                        <a:lstStyle/>
                        <a:p>
                          <a:pPr marL="0" marR="0" indent="0" algn="l">
                            <a:lnSpc>
                              <a:spcPct val="107000"/>
                            </a:lnSpc>
                            <a:spcBef>
                              <a:spcPts val="0"/>
                            </a:spcBef>
                            <a:spcAft>
                              <a:spcPts val="0"/>
                            </a:spcAft>
                          </a:pPr>
                          <a:r>
                            <a:rPr lang="en-US" sz="1400" dirty="0" smtClean="0">
                              <a:effectLst/>
                            </a:rPr>
                            <a:t>Sentence-level</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hMerge="1">
                      <a:txBody>
                        <a:bodyPr/>
                        <a:lstStyle/>
                        <a:p>
                          <a:endParaRPr lang="en-US"/>
                        </a:p>
                      </a:txBody>
                      <a:tcPr/>
                    </a:tc>
                    <a:tc hMerge="1">
                      <a:txBody>
                        <a:bodyPr/>
                        <a:lstStyle/>
                        <a:p>
                          <a:endParaRPr lang="en-US"/>
                        </a:p>
                      </a:txBody>
                      <a:tcPr/>
                    </a:tc>
                    <a:tc gridSpan="3">
                      <a:txBody>
                        <a:bodyPr/>
                        <a:lstStyle/>
                        <a:p>
                          <a:pPr marL="0" marR="0" indent="0" algn="just">
                            <a:lnSpc>
                              <a:spcPct val="107000"/>
                            </a:lnSpc>
                            <a:spcBef>
                              <a:spcPts val="0"/>
                            </a:spcBef>
                            <a:spcAft>
                              <a:spcPts val="0"/>
                            </a:spcAft>
                          </a:pPr>
                          <a:r>
                            <a:rPr lang="en-US" sz="1400" dirty="0" smtClean="0">
                              <a:effectLst/>
                            </a:rPr>
                            <a:t>SPL-Level</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686889"/>
                      </a:ext>
                    </a:extLst>
                  </a:tr>
                  <a:tr h="403084">
                    <a:tc vMerge="1">
                      <a:txBody>
                        <a:bodyPr/>
                        <a:lstStyle/>
                        <a:p>
                          <a:pPr marL="0" marR="0" indent="0" algn="l">
                            <a:lnSpc>
                              <a:spcPct val="107000"/>
                            </a:lnSpc>
                            <a:spcBef>
                              <a:spcPts val="0"/>
                            </a:spcBef>
                            <a:spcAft>
                              <a:spcPts val="800"/>
                            </a:spcAf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tc>
                    <a:tc vMerge="1">
                      <a:txBody>
                        <a:bodyPr/>
                        <a:lstStyle/>
                        <a:p>
                          <a:pPr marL="0" marR="0" indent="0" algn="l">
                            <a:lnSpc>
                              <a:spcPct val="107000"/>
                            </a:lnSpc>
                            <a:spcBef>
                              <a:spcPts val="0"/>
                            </a:spcBef>
                            <a:spcAft>
                              <a:spcPts val="800"/>
                            </a:spcAf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tc>
                    <a:tc>
                      <a:txBody>
                        <a:bodyPr/>
                        <a:lstStyle/>
                        <a:p>
                          <a:pPr marL="175260" marR="0" indent="0" algn="l">
                            <a:lnSpc>
                              <a:spcPct val="107000"/>
                            </a:lnSpc>
                            <a:spcBef>
                              <a:spcPts val="0"/>
                            </a:spcBef>
                            <a:spcAft>
                              <a:spcPts val="0"/>
                            </a:spcAft>
                          </a:pPr>
                          <a:r>
                            <a:rPr lang="en-US" sz="1400" dirty="0" smtClean="0">
                              <a:effectLst/>
                            </a:rPr>
                            <a:t>Precision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9055" marR="0" indent="0" algn="l">
                            <a:lnSpc>
                              <a:spcPct val="107000"/>
                            </a:lnSpc>
                            <a:spcBef>
                              <a:spcPts val="0"/>
                            </a:spcBef>
                            <a:spcAft>
                              <a:spcPts val="0"/>
                            </a:spcAft>
                          </a:pPr>
                          <a:r>
                            <a:rPr lang="en-US" sz="1400" dirty="0" smtClean="0">
                              <a:effectLst/>
                            </a:rPr>
                            <a:t>Recall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9055" marR="0" indent="0" algn="l">
                            <a:lnSpc>
                              <a:spcPct val="107000"/>
                            </a:lnSpc>
                            <a:spcBef>
                              <a:spcPts val="0"/>
                            </a:spcBef>
                            <a:spcAft>
                              <a:spcPts val="0"/>
                            </a:spcAft>
                          </a:pPr>
                          <a14:m>
                            <m:oMath xmlns:m="http://schemas.openxmlformats.org/officeDocument/2006/math">
                              <m:sSub>
                                <m:sSubPr>
                                  <m:ctrlPr>
                                    <a:rPr lang="en-US" sz="1400" smtClean="0">
                                      <a:effectLst/>
                                    </a:rPr>
                                  </m:ctrlPr>
                                </m:sSubPr>
                                <m:e>
                                  <m:r>
                                    <a:rPr lang="en-US" sz="1400" smtClean="0">
                                      <a:effectLst/>
                                    </a:rPr>
                                    <m:t>𝐹</m:t>
                                  </m:r>
                                </m:e>
                                <m:sub>
                                  <m:r>
                                    <a:rPr lang="en-US" sz="1400" smtClean="0">
                                      <a:effectLst/>
                                    </a:rPr>
                                    <m:t>1</m:t>
                                  </m:r>
                                </m:sub>
                              </m:sSub>
                            </m:oMath>
                          </a14:m>
                          <a:r>
                            <a:rPr lang="en-US" sz="1400" dirty="0" smtClean="0">
                              <a:effectLst/>
                            </a:rPr>
                            <a:t>-score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9055" marR="0" indent="0" algn="l">
                            <a:lnSpc>
                              <a:spcPct val="107000"/>
                            </a:lnSpc>
                            <a:spcBef>
                              <a:spcPts val="0"/>
                            </a:spcBef>
                            <a:spcAft>
                              <a:spcPts val="0"/>
                            </a:spcAft>
                          </a:pPr>
                          <a:r>
                            <a:rPr lang="en-US" sz="1400" dirty="0" smtClean="0">
                              <a:effectLst/>
                            </a:rPr>
                            <a:t>Precision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9055" marR="0" indent="0" algn="l">
                            <a:lnSpc>
                              <a:spcPct val="107000"/>
                            </a:lnSpc>
                            <a:spcBef>
                              <a:spcPts val="0"/>
                            </a:spcBef>
                            <a:spcAft>
                              <a:spcPts val="0"/>
                            </a:spcAft>
                          </a:pPr>
                          <a:r>
                            <a:rPr lang="en-US" sz="1400" dirty="0" smtClean="0">
                              <a:effectLst/>
                            </a:rPr>
                            <a:t>Recall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9055" marR="0" indent="0" algn="l">
                            <a:lnSpc>
                              <a:spcPct val="107000"/>
                            </a:lnSpc>
                            <a:spcBef>
                              <a:spcPts val="0"/>
                            </a:spcBef>
                            <a:spcAft>
                              <a:spcPts val="0"/>
                            </a:spcAft>
                          </a:pPr>
                          <a14:m>
                            <m:oMath xmlns:m="http://schemas.openxmlformats.org/officeDocument/2006/math">
                              <m:sSub>
                                <m:sSubPr>
                                  <m:ctrlPr>
                                    <a:rPr lang="en-US" sz="1400" smtClean="0">
                                      <a:effectLst/>
                                    </a:rPr>
                                  </m:ctrlPr>
                                </m:sSubPr>
                                <m:e>
                                  <m:r>
                                    <a:rPr lang="en-US" sz="1400" smtClean="0">
                                      <a:effectLst/>
                                    </a:rPr>
                                    <m:t>𝐹</m:t>
                                  </m:r>
                                </m:e>
                                <m:sub>
                                  <m:r>
                                    <a:rPr lang="en-US" sz="1400" smtClean="0">
                                      <a:effectLst/>
                                    </a:rPr>
                                    <m:t>1</m:t>
                                  </m:r>
                                </m:sub>
                              </m:sSub>
                            </m:oMath>
                          </a14:m>
                          <a:r>
                            <a:rPr lang="en-US" sz="1400" dirty="0" smtClean="0">
                              <a:effectLst/>
                            </a:rPr>
                            <a:t>-score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53573208"/>
                      </a:ext>
                    </a:extLst>
                  </a:tr>
                  <a:tr h="643716">
                    <a:tc>
                      <a:txBody>
                        <a:bodyPr/>
                        <a:lstStyle/>
                        <a:p>
                          <a:pPr marL="29210" marR="0" indent="0" algn="l">
                            <a:lnSpc>
                              <a:spcPct val="107000"/>
                            </a:lnSpc>
                            <a:spcBef>
                              <a:spcPts val="0"/>
                            </a:spcBef>
                            <a:spcAft>
                              <a:spcPts val="0"/>
                            </a:spcAft>
                          </a:pPr>
                          <a:r>
                            <a:rPr lang="en-US" sz="1400" b="1" dirty="0">
                              <a:effectLst/>
                            </a:rPr>
                            <a:t>SRCB</a:t>
                          </a:r>
                          <a:endParaRPr lang="en-US"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b="1">
                              <a:effectLst/>
                            </a:rPr>
                            <a:t>3</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b="1">
                              <a:effectLst/>
                            </a:rPr>
                            <a:t>70.88</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b="1">
                              <a:effectLst/>
                            </a:rPr>
                            <a:t>58.49</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b="1">
                              <a:effectLst/>
                            </a:rPr>
                            <a:t>62.39</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b="1">
                              <a:effectLst/>
                            </a:rPr>
                            <a:t>76.13</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b="1">
                              <a:effectLst/>
                            </a:rPr>
                            <a:t>66.62</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b="1" dirty="0">
                              <a:effectLst/>
                            </a:rPr>
                            <a:t>69.35</a:t>
                          </a:r>
                          <a:endParaRPr lang="en-US"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16961582"/>
                      </a:ext>
                    </a:extLst>
                  </a:tr>
                  <a:tr h="643716">
                    <a:tc>
                      <a:txBody>
                        <a:bodyPr/>
                        <a:lstStyle/>
                        <a:p>
                          <a:pPr marL="29210" marR="0" indent="0" algn="l">
                            <a:lnSpc>
                              <a:spcPct val="107000"/>
                            </a:lnSpc>
                            <a:spcBef>
                              <a:spcPts val="0"/>
                            </a:spcBef>
                            <a:spcAft>
                              <a:spcPts val="0"/>
                            </a:spcAft>
                          </a:pPr>
                          <a:r>
                            <a:rPr lang="en-US" sz="1400">
                              <a:effectLst/>
                            </a:rPr>
                            <a:t>SRCB</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67.55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59.37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61.43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73.39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67.86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69.03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533236572"/>
                      </a:ext>
                    </a:extLst>
                  </a:tr>
                  <a:tr h="643716">
                    <a:tc>
                      <a:txBody>
                        <a:bodyPr/>
                        <a:lstStyle/>
                        <a:p>
                          <a:pPr marL="29210" marR="0" indent="0" algn="l">
                            <a:lnSpc>
                              <a:spcPct val="107000"/>
                            </a:lnSpc>
                            <a:spcBef>
                              <a:spcPts val="0"/>
                            </a:spcBef>
                            <a:spcAft>
                              <a:spcPts val="0"/>
                            </a:spcAft>
                          </a:pPr>
                          <a:r>
                            <a:rPr lang="en-US" sz="1400">
                              <a:effectLst/>
                            </a:rPr>
                            <a:t>SRCB</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65.78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56.49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59.43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71.67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66.87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67.65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104904677"/>
                      </a:ext>
                    </a:extLst>
                  </a:tr>
                  <a:tr h="643716">
                    <a:tc>
                      <a:txBody>
                        <a:bodyPr/>
                        <a:lstStyle/>
                        <a:p>
                          <a:pPr marL="29210" marR="0" indent="0" algn="just">
                            <a:lnSpc>
                              <a:spcPct val="107000"/>
                            </a:lnSpc>
                            <a:spcBef>
                              <a:spcPts val="0"/>
                            </a:spcBef>
                            <a:spcAft>
                              <a:spcPts val="0"/>
                            </a:spcAft>
                          </a:pPr>
                          <a:r>
                            <a:rPr lang="en-US" sz="1400">
                              <a:effectLst/>
                            </a:rPr>
                            <a:t>UTDHLTRI</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21.57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54.48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28.66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37.99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62.07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43.81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143446802"/>
                      </a:ext>
                    </a:extLst>
                  </a:tr>
                  <a:tr h="643716">
                    <a:tc>
                      <a:txBody>
                        <a:bodyPr/>
                        <a:lstStyle/>
                        <a:p>
                          <a:pPr marL="29210" marR="0" indent="0" algn="just">
                            <a:lnSpc>
                              <a:spcPct val="107000"/>
                            </a:lnSpc>
                            <a:spcBef>
                              <a:spcPts val="0"/>
                            </a:spcBef>
                            <a:spcAft>
                              <a:spcPts val="0"/>
                            </a:spcAft>
                          </a:pPr>
                          <a:r>
                            <a:rPr lang="en-US" sz="1400">
                              <a:effectLst/>
                            </a:rPr>
                            <a:t>UTDHLTRI</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15.20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62.84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22.53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27.73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66.43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36.06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009789144"/>
                      </a:ext>
                    </a:extLst>
                  </a:tr>
                  <a:tr h="643716">
                    <a:tc>
                      <a:txBody>
                        <a:bodyPr/>
                        <a:lstStyle/>
                        <a:p>
                          <a:pPr marL="29210" marR="0" indent="0" algn="just">
                            <a:lnSpc>
                              <a:spcPct val="107000"/>
                            </a:lnSpc>
                            <a:spcBef>
                              <a:spcPts val="0"/>
                            </a:spcBef>
                            <a:spcAft>
                              <a:spcPts val="0"/>
                            </a:spcAft>
                          </a:pPr>
                          <a:r>
                            <a:rPr lang="en-US" sz="1400">
                              <a:effectLst/>
                            </a:rPr>
                            <a:t>UTDHLTRI</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dirty="0">
                              <a:effectLst/>
                            </a:rPr>
                            <a:t>15.20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62.84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22.53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27.73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66.43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dirty="0">
                              <a:effectLst/>
                            </a:rPr>
                            <a:t>36.06</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774111257"/>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54617247"/>
                  </p:ext>
                </p:extLst>
              </p:nvPr>
            </p:nvGraphicFramePr>
            <p:xfrm>
              <a:off x="609600" y="1136449"/>
              <a:ext cx="10972801" cy="4585103"/>
            </p:xfrm>
            <a:graphic>
              <a:graphicData uri="http://schemas.openxmlformats.org/drawingml/2006/table">
                <a:tbl>
                  <a:tblPr firstRow="1" firstCol="1" bandRow="1">
                    <a:tableStyleId>{125E5076-3810-47DD-B79F-674D7AD40C01}</a:tableStyleId>
                  </a:tblPr>
                  <a:tblGrid>
                    <a:gridCol w="1206014">
                      <a:extLst>
                        <a:ext uri="{9D8B030D-6E8A-4147-A177-3AD203B41FA5}">
                          <a16:colId xmlns:a16="http://schemas.microsoft.com/office/drawing/2014/main" val="1103221590"/>
                        </a:ext>
                      </a:extLst>
                    </a:gridCol>
                    <a:gridCol w="633382">
                      <a:extLst>
                        <a:ext uri="{9D8B030D-6E8A-4147-A177-3AD203B41FA5}">
                          <a16:colId xmlns:a16="http://schemas.microsoft.com/office/drawing/2014/main" val="908609622"/>
                        </a:ext>
                      </a:extLst>
                    </a:gridCol>
                    <a:gridCol w="1775430">
                      <a:extLst>
                        <a:ext uri="{9D8B030D-6E8A-4147-A177-3AD203B41FA5}">
                          <a16:colId xmlns:a16="http://schemas.microsoft.com/office/drawing/2014/main" val="3908221651"/>
                        </a:ext>
                      </a:extLst>
                    </a:gridCol>
                    <a:gridCol w="1323518">
                      <a:extLst>
                        <a:ext uri="{9D8B030D-6E8A-4147-A177-3AD203B41FA5}">
                          <a16:colId xmlns:a16="http://schemas.microsoft.com/office/drawing/2014/main" val="1542691050"/>
                        </a:ext>
                      </a:extLst>
                    </a:gridCol>
                    <a:gridCol w="1539480">
                      <a:extLst>
                        <a:ext uri="{9D8B030D-6E8A-4147-A177-3AD203B41FA5}">
                          <a16:colId xmlns:a16="http://schemas.microsoft.com/office/drawing/2014/main" val="98665463"/>
                        </a:ext>
                      </a:extLst>
                    </a:gridCol>
                    <a:gridCol w="1631979">
                      <a:extLst>
                        <a:ext uri="{9D8B030D-6E8A-4147-A177-3AD203B41FA5}">
                          <a16:colId xmlns:a16="http://schemas.microsoft.com/office/drawing/2014/main" val="1939804179"/>
                        </a:ext>
                      </a:extLst>
                    </a:gridCol>
                    <a:gridCol w="1323518">
                      <a:extLst>
                        <a:ext uri="{9D8B030D-6E8A-4147-A177-3AD203B41FA5}">
                          <a16:colId xmlns:a16="http://schemas.microsoft.com/office/drawing/2014/main" val="338311421"/>
                        </a:ext>
                      </a:extLst>
                    </a:gridCol>
                    <a:gridCol w="1539480">
                      <a:extLst>
                        <a:ext uri="{9D8B030D-6E8A-4147-A177-3AD203B41FA5}">
                          <a16:colId xmlns:a16="http://schemas.microsoft.com/office/drawing/2014/main" val="2517093974"/>
                        </a:ext>
                      </a:extLst>
                    </a:gridCol>
                  </a:tblGrid>
                  <a:tr h="319723">
                    <a:tc rowSpan="2">
                      <a:txBody>
                        <a:bodyPr/>
                        <a:lstStyle/>
                        <a:p>
                          <a:pPr marL="29210" marR="0" indent="0" algn="l">
                            <a:lnSpc>
                              <a:spcPct val="107000"/>
                            </a:lnSpc>
                            <a:spcBef>
                              <a:spcPts val="0"/>
                            </a:spcBef>
                            <a:spcAft>
                              <a:spcPts val="0"/>
                            </a:spcAft>
                          </a:pPr>
                          <a:r>
                            <a:rPr lang="en-US" sz="1400" dirty="0">
                              <a:effectLst/>
                            </a:rPr>
                            <a:t>Team</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rowSpan="2">
                      <a:txBody>
                        <a:bodyPr/>
                        <a:lstStyle/>
                        <a:p>
                          <a:pPr marL="0" marR="0" indent="0" algn="l">
                            <a:lnSpc>
                              <a:spcPct val="107000"/>
                            </a:lnSpc>
                            <a:spcBef>
                              <a:spcPts val="0"/>
                            </a:spcBef>
                            <a:spcAft>
                              <a:spcPts val="0"/>
                            </a:spcAft>
                          </a:pPr>
                          <a:r>
                            <a:rPr lang="en-US" sz="1400" dirty="0">
                              <a:effectLst/>
                            </a:rPr>
                            <a:t>Run</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gridSpan="3">
                      <a:txBody>
                        <a:bodyPr/>
                        <a:lstStyle/>
                        <a:p>
                          <a:pPr marL="0" marR="0" indent="0" algn="l">
                            <a:lnSpc>
                              <a:spcPct val="107000"/>
                            </a:lnSpc>
                            <a:spcBef>
                              <a:spcPts val="0"/>
                            </a:spcBef>
                            <a:spcAft>
                              <a:spcPts val="0"/>
                            </a:spcAft>
                          </a:pPr>
                          <a:r>
                            <a:rPr lang="en-US" sz="1400" dirty="0" smtClean="0">
                              <a:effectLst/>
                            </a:rPr>
                            <a:t>Sentence-level</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hMerge="1">
                      <a:txBody>
                        <a:bodyPr/>
                        <a:lstStyle/>
                        <a:p>
                          <a:endParaRPr lang="en-US"/>
                        </a:p>
                      </a:txBody>
                      <a:tcPr/>
                    </a:tc>
                    <a:tc hMerge="1">
                      <a:txBody>
                        <a:bodyPr/>
                        <a:lstStyle/>
                        <a:p>
                          <a:endParaRPr lang="en-US"/>
                        </a:p>
                      </a:txBody>
                      <a:tcPr/>
                    </a:tc>
                    <a:tc gridSpan="3">
                      <a:txBody>
                        <a:bodyPr/>
                        <a:lstStyle/>
                        <a:p>
                          <a:pPr marL="0" marR="0" indent="0" algn="just">
                            <a:lnSpc>
                              <a:spcPct val="107000"/>
                            </a:lnSpc>
                            <a:spcBef>
                              <a:spcPts val="0"/>
                            </a:spcBef>
                            <a:spcAft>
                              <a:spcPts val="0"/>
                            </a:spcAft>
                          </a:pPr>
                          <a:r>
                            <a:rPr lang="en-US" sz="1400" dirty="0" smtClean="0">
                              <a:effectLst/>
                            </a:rPr>
                            <a:t>SPL-Level</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686889"/>
                      </a:ext>
                    </a:extLst>
                  </a:tr>
                  <a:tr h="403084">
                    <a:tc vMerge="1">
                      <a:txBody>
                        <a:bodyPr/>
                        <a:lstStyle/>
                        <a:p>
                          <a:pPr marL="0" marR="0" indent="0" algn="l">
                            <a:lnSpc>
                              <a:spcPct val="107000"/>
                            </a:lnSpc>
                            <a:spcBef>
                              <a:spcPts val="0"/>
                            </a:spcBef>
                            <a:spcAft>
                              <a:spcPts val="800"/>
                            </a:spcAf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tc>
                    <a:tc vMerge="1">
                      <a:txBody>
                        <a:bodyPr/>
                        <a:lstStyle/>
                        <a:p>
                          <a:pPr marL="0" marR="0" indent="0" algn="l">
                            <a:lnSpc>
                              <a:spcPct val="107000"/>
                            </a:lnSpc>
                            <a:spcBef>
                              <a:spcPts val="0"/>
                            </a:spcBef>
                            <a:spcAft>
                              <a:spcPts val="800"/>
                            </a:spcAf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tc>
                    <a:tc>
                      <a:txBody>
                        <a:bodyPr/>
                        <a:lstStyle/>
                        <a:p>
                          <a:pPr marL="175260" marR="0" indent="0" algn="l">
                            <a:lnSpc>
                              <a:spcPct val="107000"/>
                            </a:lnSpc>
                            <a:spcBef>
                              <a:spcPts val="0"/>
                            </a:spcBef>
                            <a:spcAft>
                              <a:spcPts val="0"/>
                            </a:spcAft>
                          </a:pPr>
                          <a:r>
                            <a:rPr lang="en-US" sz="1400" dirty="0" smtClean="0">
                              <a:effectLst/>
                            </a:rPr>
                            <a:t>Precision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9055" marR="0" indent="0" algn="l">
                            <a:lnSpc>
                              <a:spcPct val="107000"/>
                            </a:lnSpc>
                            <a:spcBef>
                              <a:spcPts val="0"/>
                            </a:spcBef>
                            <a:spcAft>
                              <a:spcPts val="0"/>
                            </a:spcAft>
                          </a:pPr>
                          <a:r>
                            <a:rPr lang="en-US" sz="1400" dirty="0" smtClean="0">
                              <a:effectLst/>
                            </a:rPr>
                            <a:t>Recall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endParaRPr lang="en-US"/>
                        </a:p>
                      </a:txBody>
                      <a:tcPr anchor="ctr">
                        <a:blipFill>
                          <a:blip r:embed="rId3"/>
                          <a:stretch>
                            <a:fillRect l="-321825" t="-80303" r="-293651" b="-963636"/>
                          </a:stretch>
                        </a:blipFill>
                      </a:tcPr>
                    </a:tc>
                    <a:tc>
                      <a:txBody>
                        <a:bodyPr/>
                        <a:lstStyle/>
                        <a:p>
                          <a:pPr marL="59055" marR="0" indent="0" algn="l">
                            <a:lnSpc>
                              <a:spcPct val="107000"/>
                            </a:lnSpc>
                            <a:spcBef>
                              <a:spcPts val="0"/>
                            </a:spcBef>
                            <a:spcAft>
                              <a:spcPts val="0"/>
                            </a:spcAft>
                          </a:pPr>
                          <a:r>
                            <a:rPr lang="en-US" sz="1400" dirty="0" smtClean="0">
                              <a:effectLst/>
                            </a:rPr>
                            <a:t>Precision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59055" marR="0" indent="0" algn="l">
                            <a:lnSpc>
                              <a:spcPct val="107000"/>
                            </a:lnSpc>
                            <a:spcBef>
                              <a:spcPts val="0"/>
                            </a:spcBef>
                            <a:spcAft>
                              <a:spcPts val="0"/>
                            </a:spcAft>
                          </a:pPr>
                          <a:r>
                            <a:rPr lang="en-US" sz="1400" dirty="0" smtClean="0">
                              <a:effectLst/>
                            </a:rPr>
                            <a:t>Recall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endParaRPr lang="en-US"/>
                        </a:p>
                      </a:txBody>
                      <a:tcPr anchor="ctr">
                        <a:blipFill>
                          <a:blip r:embed="rId3"/>
                          <a:stretch>
                            <a:fillRect l="-611858" t="-80303" r="-791" b="-963636"/>
                          </a:stretch>
                        </a:blipFill>
                      </a:tcPr>
                    </a:tc>
                    <a:extLst>
                      <a:ext uri="{0D108BD9-81ED-4DB2-BD59-A6C34878D82A}">
                        <a16:rowId xmlns:a16="http://schemas.microsoft.com/office/drawing/2014/main" val="353573208"/>
                      </a:ext>
                    </a:extLst>
                  </a:tr>
                  <a:tr h="643716">
                    <a:tc>
                      <a:txBody>
                        <a:bodyPr/>
                        <a:lstStyle/>
                        <a:p>
                          <a:pPr marL="29210" marR="0" indent="0" algn="l">
                            <a:lnSpc>
                              <a:spcPct val="107000"/>
                            </a:lnSpc>
                            <a:spcBef>
                              <a:spcPts val="0"/>
                            </a:spcBef>
                            <a:spcAft>
                              <a:spcPts val="0"/>
                            </a:spcAft>
                          </a:pPr>
                          <a:r>
                            <a:rPr lang="en-US" sz="1400" b="1" dirty="0">
                              <a:effectLst/>
                            </a:rPr>
                            <a:t>SRCB</a:t>
                          </a:r>
                          <a:endParaRPr lang="en-US"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b="1">
                              <a:effectLst/>
                            </a:rPr>
                            <a:t>3</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b="1">
                              <a:effectLst/>
                            </a:rPr>
                            <a:t>70.88</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b="1">
                              <a:effectLst/>
                            </a:rPr>
                            <a:t>58.49</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b="1">
                              <a:effectLst/>
                            </a:rPr>
                            <a:t>62.39</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b="1">
                              <a:effectLst/>
                            </a:rPr>
                            <a:t>76.13</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b="1">
                              <a:effectLst/>
                            </a:rPr>
                            <a:t>66.62</a:t>
                          </a:r>
                          <a:endParaRPr lang="en-US" sz="14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b="1" dirty="0">
                              <a:effectLst/>
                            </a:rPr>
                            <a:t>69.35</a:t>
                          </a:r>
                          <a:endParaRPr lang="en-US" sz="1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816961582"/>
                      </a:ext>
                    </a:extLst>
                  </a:tr>
                  <a:tr h="643716">
                    <a:tc>
                      <a:txBody>
                        <a:bodyPr/>
                        <a:lstStyle/>
                        <a:p>
                          <a:pPr marL="29210" marR="0" indent="0" algn="l">
                            <a:lnSpc>
                              <a:spcPct val="107000"/>
                            </a:lnSpc>
                            <a:spcBef>
                              <a:spcPts val="0"/>
                            </a:spcBef>
                            <a:spcAft>
                              <a:spcPts val="0"/>
                            </a:spcAft>
                          </a:pPr>
                          <a:r>
                            <a:rPr lang="en-US" sz="1400">
                              <a:effectLst/>
                            </a:rPr>
                            <a:t>SRCB</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67.55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59.37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61.43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73.39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67.86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69.03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2533236572"/>
                      </a:ext>
                    </a:extLst>
                  </a:tr>
                  <a:tr h="643716">
                    <a:tc>
                      <a:txBody>
                        <a:bodyPr/>
                        <a:lstStyle/>
                        <a:p>
                          <a:pPr marL="29210" marR="0" indent="0" algn="l">
                            <a:lnSpc>
                              <a:spcPct val="107000"/>
                            </a:lnSpc>
                            <a:spcBef>
                              <a:spcPts val="0"/>
                            </a:spcBef>
                            <a:spcAft>
                              <a:spcPts val="0"/>
                            </a:spcAft>
                          </a:pPr>
                          <a:r>
                            <a:rPr lang="en-US" sz="1400">
                              <a:effectLst/>
                            </a:rPr>
                            <a:t>SRCB</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65.78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56.49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59.43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71.67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66.87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67.65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104904677"/>
                      </a:ext>
                    </a:extLst>
                  </a:tr>
                  <a:tr h="643716">
                    <a:tc>
                      <a:txBody>
                        <a:bodyPr/>
                        <a:lstStyle/>
                        <a:p>
                          <a:pPr marL="29210" marR="0" indent="0" algn="just">
                            <a:lnSpc>
                              <a:spcPct val="107000"/>
                            </a:lnSpc>
                            <a:spcBef>
                              <a:spcPts val="0"/>
                            </a:spcBef>
                            <a:spcAft>
                              <a:spcPts val="0"/>
                            </a:spcAft>
                          </a:pPr>
                          <a:r>
                            <a:rPr lang="en-US" sz="1400">
                              <a:effectLst/>
                            </a:rPr>
                            <a:t>UTDHLTRI</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21.57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54.48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28.66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37.99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62.07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43.81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143446802"/>
                      </a:ext>
                    </a:extLst>
                  </a:tr>
                  <a:tr h="643716">
                    <a:tc>
                      <a:txBody>
                        <a:bodyPr/>
                        <a:lstStyle/>
                        <a:p>
                          <a:pPr marL="29210" marR="0" indent="0" algn="just">
                            <a:lnSpc>
                              <a:spcPct val="107000"/>
                            </a:lnSpc>
                            <a:spcBef>
                              <a:spcPts val="0"/>
                            </a:spcBef>
                            <a:spcAft>
                              <a:spcPts val="0"/>
                            </a:spcAft>
                          </a:pPr>
                          <a:r>
                            <a:rPr lang="en-US" sz="1400">
                              <a:effectLst/>
                            </a:rPr>
                            <a:t>UTDHLTRI</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15.20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62.84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22.53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27.73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66.43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36.06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4009789144"/>
                      </a:ext>
                    </a:extLst>
                  </a:tr>
                  <a:tr h="643716">
                    <a:tc>
                      <a:txBody>
                        <a:bodyPr/>
                        <a:lstStyle/>
                        <a:p>
                          <a:pPr marL="29210" marR="0" indent="0" algn="just">
                            <a:lnSpc>
                              <a:spcPct val="107000"/>
                            </a:lnSpc>
                            <a:spcBef>
                              <a:spcPts val="0"/>
                            </a:spcBef>
                            <a:spcAft>
                              <a:spcPts val="0"/>
                            </a:spcAft>
                          </a:pPr>
                          <a:r>
                            <a:rPr lang="en-US" sz="1400">
                              <a:effectLst/>
                            </a:rPr>
                            <a:t>UTDHLTRI</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5720" marR="0" indent="0" algn="ctr">
                            <a:lnSpc>
                              <a:spcPct val="107000"/>
                            </a:lnSpc>
                            <a:spcBef>
                              <a:spcPts val="0"/>
                            </a:spcBef>
                            <a:spcAft>
                              <a:spcPts val="0"/>
                            </a:spcAft>
                          </a:pPr>
                          <a:r>
                            <a:rPr lang="en-US" sz="1400">
                              <a:effectLst/>
                            </a:rPr>
                            <a:t>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dirty="0">
                              <a:effectLst/>
                            </a:rPr>
                            <a:t>15.20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62.84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22.53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27.73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a:effectLst/>
                            </a:rPr>
                            <a:t>66.43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0320" marR="0" indent="0" algn="l">
                            <a:lnSpc>
                              <a:spcPct val="107000"/>
                            </a:lnSpc>
                            <a:spcBef>
                              <a:spcPts val="0"/>
                            </a:spcBef>
                            <a:spcAft>
                              <a:spcPts val="0"/>
                            </a:spcAft>
                          </a:pPr>
                          <a:r>
                            <a:rPr lang="en-US" sz="1400" dirty="0">
                              <a:effectLst/>
                            </a:rPr>
                            <a:t>36.06</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3774111257"/>
                      </a:ext>
                    </a:extLst>
                  </a:tr>
                </a:tbl>
              </a:graphicData>
            </a:graphic>
          </p:graphicFrame>
        </mc:Fallback>
      </mc:AlternateContent>
    </p:spTree>
    <p:extLst>
      <p:ext uri="{BB962C8B-B14F-4D97-AF65-F5344CB8AC3E}">
        <p14:creationId xmlns:p14="http://schemas.microsoft.com/office/powerpoint/2010/main" val="134578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Task 4 (Output for FDA)</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096038271"/>
                  </p:ext>
                </p:extLst>
              </p:nvPr>
            </p:nvGraphicFramePr>
            <p:xfrm>
              <a:off x="609600" y="2514600"/>
              <a:ext cx="10972801" cy="1828800"/>
            </p:xfrm>
            <a:graphic>
              <a:graphicData uri="http://schemas.openxmlformats.org/drawingml/2006/table">
                <a:tbl>
                  <a:tblPr firstRow="1" firstCol="1" bandRow="1">
                    <a:tableStyleId>{D03447BB-5D67-496B-8E87-E561075AD55C}</a:tableStyleId>
                  </a:tblPr>
                  <a:tblGrid>
                    <a:gridCol w="3013885">
                      <a:extLst>
                        <a:ext uri="{9D8B030D-6E8A-4147-A177-3AD203B41FA5}">
                          <a16:colId xmlns:a16="http://schemas.microsoft.com/office/drawing/2014/main" val="2343535227"/>
                        </a:ext>
                      </a:extLst>
                    </a:gridCol>
                    <a:gridCol w="1255209">
                      <a:extLst>
                        <a:ext uri="{9D8B030D-6E8A-4147-A177-3AD203B41FA5}">
                          <a16:colId xmlns:a16="http://schemas.microsoft.com/office/drawing/2014/main" val="3660828163"/>
                        </a:ext>
                      </a:extLst>
                    </a:gridCol>
                    <a:gridCol w="2323175">
                      <a:extLst>
                        <a:ext uri="{9D8B030D-6E8A-4147-A177-3AD203B41FA5}">
                          <a16:colId xmlns:a16="http://schemas.microsoft.com/office/drawing/2014/main" val="3511870582"/>
                        </a:ext>
                      </a:extLst>
                    </a:gridCol>
                    <a:gridCol w="1764224">
                      <a:extLst>
                        <a:ext uri="{9D8B030D-6E8A-4147-A177-3AD203B41FA5}">
                          <a16:colId xmlns:a16="http://schemas.microsoft.com/office/drawing/2014/main" val="1087392084"/>
                        </a:ext>
                      </a:extLst>
                    </a:gridCol>
                    <a:gridCol w="2616308">
                      <a:extLst>
                        <a:ext uri="{9D8B030D-6E8A-4147-A177-3AD203B41FA5}">
                          <a16:colId xmlns:a16="http://schemas.microsoft.com/office/drawing/2014/main" val="543178197"/>
                        </a:ext>
                      </a:extLst>
                    </a:gridCol>
                  </a:tblGrid>
                  <a:tr h="457200">
                    <a:tc>
                      <a:txBody>
                        <a:bodyPr/>
                        <a:lstStyle/>
                        <a:p>
                          <a:pPr marL="116840" marR="0" indent="0" algn="l">
                            <a:lnSpc>
                              <a:spcPct val="107000"/>
                            </a:lnSpc>
                            <a:spcBef>
                              <a:spcPts val="0"/>
                            </a:spcBef>
                            <a:spcAft>
                              <a:spcPts val="0"/>
                            </a:spcAft>
                          </a:pPr>
                          <a:r>
                            <a:rPr lang="en-US" sz="1400" dirty="0">
                              <a:effectLst/>
                            </a:rPr>
                            <a:t>Team</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Run</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Precision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Recall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14:m>
                            <m:oMath xmlns:m="http://schemas.openxmlformats.org/officeDocument/2006/math">
                              <m:sSub>
                                <m:sSubPr>
                                  <m:ctrlPr>
                                    <a:rPr lang="en-US" sz="1400" dirty="0" smtClean="0">
                                      <a:effectLst/>
                                    </a:rPr>
                                  </m:ctrlPr>
                                </m:sSubPr>
                                <m:e>
                                  <m:r>
                                    <a:rPr lang="en-US" sz="1400" dirty="0" smtClean="0">
                                      <a:effectLst/>
                                    </a:rPr>
                                    <m:t>𝑭</m:t>
                                  </m:r>
                                </m:e>
                                <m:sub>
                                  <m:r>
                                    <a:rPr lang="en-US" sz="1400" dirty="0" smtClean="0">
                                      <a:effectLst/>
                                    </a:rPr>
                                    <m:t>𝟏</m:t>
                                  </m:r>
                                </m:sub>
                              </m:sSub>
                            </m:oMath>
                          </a14:m>
                          <a:r>
                            <a:rPr lang="en-US" sz="1400" dirty="0" smtClean="0">
                              <a:effectLst/>
                            </a:rPr>
                            <a:t>-score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601927282"/>
                      </a:ext>
                    </a:extLst>
                  </a:tr>
                  <a:tr h="457200">
                    <a:tc>
                      <a:txBody>
                        <a:bodyPr/>
                        <a:lstStyle/>
                        <a:p>
                          <a:pPr marL="116840" marR="0" indent="0" algn="l">
                            <a:lnSpc>
                              <a:spcPct val="107000"/>
                            </a:lnSpc>
                            <a:spcBef>
                              <a:spcPts val="0"/>
                            </a:spcBef>
                            <a:spcAft>
                              <a:spcPts val="0"/>
                            </a:spcAft>
                          </a:pPr>
                          <a:r>
                            <a:rPr lang="en-US" sz="1400" b="1" dirty="0">
                              <a:effectLst/>
                            </a:rPr>
                            <a:t>UTDHLTRI</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b="1">
                              <a:effectLst/>
                            </a:rPr>
                            <a:t>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b="1">
                              <a:effectLst/>
                            </a:rPr>
                            <a:t>13.41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b="1">
                              <a:effectLst/>
                            </a:rPr>
                            <a:t>31.88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17.56</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910206817"/>
                      </a:ext>
                    </a:extLst>
                  </a:tr>
                  <a:tr h="457200">
                    <a:tc>
                      <a:txBody>
                        <a:bodyPr/>
                        <a:lstStyle/>
                        <a:p>
                          <a:pPr marL="116840" marR="0" indent="0" algn="l">
                            <a:lnSpc>
                              <a:spcPct val="107000"/>
                            </a:lnSpc>
                            <a:spcBef>
                              <a:spcPts val="0"/>
                            </a:spcBef>
                            <a:spcAft>
                              <a:spcPts val="0"/>
                            </a:spcAft>
                          </a:pPr>
                          <a:r>
                            <a:rPr lang="en-US" sz="1400" b="1" dirty="0">
                              <a:effectLst/>
                            </a:rPr>
                            <a:t>UTDHLTRI</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b="1">
                              <a:effectLst/>
                            </a:rPr>
                            <a:t>3</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b="1">
                              <a:effectLst/>
                            </a:rPr>
                            <a:t>13.41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b="1">
                              <a:effectLst/>
                            </a:rPr>
                            <a:t>31.88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17.56</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348419575"/>
                      </a:ext>
                    </a:extLst>
                  </a:tr>
                  <a:tr h="457200">
                    <a:tc>
                      <a:txBody>
                        <a:bodyPr/>
                        <a:lstStyle/>
                        <a:p>
                          <a:pPr marL="116840" marR="0" indent="0" algn="l">
                            <a:lnSpc>
                              <a:spcPct val="107000"/>
                            </a:lnSpc>
                            <a:spcBef>
                              <a:spcPts val="0"/>
                            </a:spcBef>
                            <a:spcAft>
                              <a:spcPts val="0"/>
                            </a:spcAft>
                          </a:pPr>
                          <a:r>
                            <a:rPr lang="en-US" sz="1400" dirty="0">
                              <a:effectLst/>
                            </a:rPr>
                            <a:t>UTDHLTRI</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13.55</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29.69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dirty="0">
                              <a:effectLst/>
                            </a:rPr>
                            <a:t>17.32</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35544617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096038271"/>
                  </p:ext>
                </p:extLst>
              </p:nvPr>
            </p:nvGraphicFramePr>
            <p:xfrm>
              <a:off x="609600" y="2514600"/>
              <a:ext cx="10972801" cy="1828800"/>
            </p:xfrm>
            <a:graphic>
              <a:graphicData uri="http://schemas.openxmlformats.org/drawingml/2006/table">
                <a:tbl>
                  <a:tblPr firstRow="1" firstCol="1" bandRow="1">
                    <a:tableStyleId>{D03447BB-5D67-496B-8E87-E561075AD55C}</a:tableStyleId>
                  </a:tblPr>
                  <a:tblGrid>
                    <a:gridCol w="3013885">
                      <a:extLst>
                        <a:ext uri="{9D8B030D-6E8A-4147-A177-3AD203B41FA5}">
                          <a16:colId xmlns:a16="http://schemas.microsoft.com/office/drawing/2014/main" val="2343535227"/>
                        </a:ext>
                      </a:extLst>
                    </a:gridCol>
                    <a:gridCol w="1255209">
                      <a:extLst>
                        <a:ext uri="{9D8B030D-6E8A-4147-A177-3AD203B41FA5}">
                          <a16:colId xmlns:a16="http://schemas.microsoft.com/office/drawing/2014/main" val="3660828163"/>
                        </a:ext>
                      </a:extLst>
                    </a:gridCol>
                    <a:gridCol w="2323175">
                      <a:extLst>
                        <a:ext uri="{9D8B030D-6E8A-4147-A177-3AD203B41FA5}">
                          <a16:colId xmlns:a16="http://schemas.microsoft.com/office/drawing/2014/main" val="3511870582"/>
                        </a:ext>
                      </a:extLst>
                    </a:gridCol>
                    <a:gridCol w="1764224">
                      <a:extLst>
                        <a:ext uri="{9D8B030D-6E8A-4147-A177-3AD203B41FA5}">
                          <a16:colId xmlns:a16="http://schemas.microsoft.com/office/drawing/2014/main" val="1087392084"/>
                        </a:ext>
                      </a:extLst>
                    </a:gridCol>
                    <a:gridCol w="2616308">
                      <a:extLst>
                        <a:ext uri="{9D8B030D-6E8A-4147-A177-3AD203B41FA5}">
                          <a16:colId xmlns:a16="http://schemas.microsoft.com/office/drawing/2014/main" val="543178197"/>
                        </a:ext>
                      </a:extLst>
                    </a:gridCol>
                  </a:tblGrid>
                  <a:tr h="457200">
                    <a:tc>
                      <a:txBody>
                        <a:bodyPr/>
                        <a:lstStyle/>
                        <a:p>
                          <a:pPr marL="116840" marR="0" indent="0" algn="l">
                            <a:lnSpc>
                              <a:spcPct val="107000"/>
                            </a:lnSpc>
                            <a:spcBef>
                              <a:spcPts val="0"/>
                            </a:spcBef>
                            <a:spcAft>
                              <a:spcPts val="0"/>
                            </a:spcAft>
                          </a:pPr>
                          <a:r>
                            <a:rPr lang="en-US" sz="1400" dirty="0">
                              <a:effectLst/>
                            </a:rPr>
                            <a:t>Team</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a:effectLst/>
                            </a:rPr>
                            <a:t>Run</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Precision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0" marR="0" indent="0" algn="l">
                            <a:lnSpc>
                              <a:spcPct val="107000"/>
                            </a:lnSpc>
                            <a:spcBef>
                              <a:spcPts val="0"/>
                            </a:spcBef>
                            <a:spcAft>
                              <a:spcPts val="0"/>
                            </a:spcAft>
                          </a:pPr>
                          <a:r>
                            <a:rPr lang="en-US" sz="1400" dirty="0" smtClean="0">
                              <a:effectLst/>
                            </a:rPr>
                            <a:t>Recall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endParaRPr lang="en-US"/>
                        </a:p>
                      </a:txBody>
                      <a:tcPr anchor="ctr">
                        <a:blipFill>
                          <a:blip r:embed="rId2"/>
                          <a:stretch>
                            <a:fillRect l="-319814" r="-466" b="-304000"/>
                          </a:stretch>
                        </a:blipFill>
                      </a:tcPr>
                    </a:tc>
                    <a:extLst>
                      <a:ext uri="{0D108BD9-81ED-4DB2-BD59-A6C34878D82A}">
                        <a16:rowId xmlns:a16="http://schemas.microsoft.com/office/drawing/2014/main" val="1601927282"/>
                      </a:ext>
                    </a:extLst>
                  </a:tr>
                  <a:tr h="457200">
                    <a:tc>
                      <a:txBody>
                        <a:bodyPr/>
                        <a:lstStyle/>
                        <a:p>
                          <a:pPr marL="116840" marR="0" indent="0" algn="l">
                            <a:lnSpc>
                              <a:spcPct val="107000"/>
                            </a:lnSpc>
                            <a:spcBef>
                              <a:spcPts val="0"/>
                            </a:spcBef>
                            <a:spcAft>
                              <a:spcPts val="0"/>
                            </a:spcAft>
                          </a:pPr>
                          <a:r>
                            <a:rPr lang="en-US" sz="1400" b="1" dirty="0">
                              <a:effectLst/>
                            </a:rPr>
                            <a:t>UTDHLTRI</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b="1">
                              <a:effectLst/>
                            </a:rPr>
                            <a:t>2</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b="1">
                              <a:effectLst/>
                            </a:rPr>
                            <a:t>13.41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b="1">
                              <a:effectLst/>
                            </a:rPr>
                            <a:t>31.88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17.56</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910206817"/>
                      </a:ext>
                    </a:extLst>
                  </a:tr>
                  <a:tr h="457200">
                    <a:tc>
                      <a:txBody>
                        <a:bodyPr/>
                        <a:lstStyle/>
                        <a:p>
                          <a:pPr marL="116840" marR="0" indent="0" algn="l">
                            <a:lnSpc>
                              <a:spcPct val="107000"/>
                            </a:lnSpc>
                            <a:spcBef>
                              <a:spcPts val="0"/>
                            </a:spcBef>
                            <a:spcAft>
                              <a:spcPts val="0"/>
                            </a:spcAft>
                          </a:pPr>
                          <a:r>
                            <a:rPr lang="en-US" sz="1400" b="1" dirty="0">
                              <a:effectLst/>
                            </a:rPr>
                            <a:t>UTDHLTRI</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b="1">
                              <a:effectLst/>
                            </a:rPr>
                            <a:t>3</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16205" marR="0" indent="0" algn="l">
                            <a:lnSpc>
                              <a:spcPct val="107000"/>
                            </a:lnSpc>
                            <a:spcBef>
                              <a:spcPts val="0"/>
                            </a:spcBef>
                            <a:spcAft>
                              <a:spcPts val="0"/>
                            </a:spcAft>
                          </a:pPr>
                          <a:r>
                            <a:rPr lang="en-US" sz="1400" b="1">
                              <a:effectLst/>
                            </a:rPr>
                            <a:t>13.41</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27940" marR="0" indent="0" algn="l">
                            <a:lnSpc>
                              <a:spcPct val="107000"/>
                            </a:lnSpc>
                            <a:spcBef>
                              <a:spcPts val="0"/>
                            </a:spcBef>
                            <a:spcAft>
                              <a:spcPts val="0"/>
                            </a:spcAft>
                          </a:pPr>
                          <a:r>
                            <a:rPr lang="en-US" sz="1400" b="1">
                              <a:effectLst/>
                            </a:rPr>
                            <a:t>31.88</a:t>
                          </a:r>
                          <a:endParaRPr lang="en-US" sz="1600" b="1">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87630" marR="0" indent="0" algn="l">
                            <a:lnSpc>
                              <a:spcPct val="107000"/>
                            </a:lnSpc>
                            <a:spcBef>
                              <a:spcPts val="0"/>
                            </a:spcBef>
                            <a:spcAft>
                              <a:spcPts val="0"/>
                            </a:spcAft>
                          </a:pPr>
                          <a:r>
                            <a:rPr lang="en-US" sz="1400" b="1" dirty="0">
                              <a:effectLst/>
                            </a:rPr>
                            <a:t>17.56</a:t>
                          </a:r>
                          <a:endParaRPr lang="en-US" sz="16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348419575"/>
                      </a:ext>
                    </a:extLst>
                  </a:tr>
                  <a:tr h="457200">
                    <a:tc>
                      <a:txBody>
                        <a:bodyPr/>
                        <a:lstStyle/>
                        <a:p>
                          <a:pPr marL="116840" marR="0" indent="0" algn="l">
                            <a:lnSpc>
                              <a:spcPct val="107000"/>
                            </a:lnSpc>
                            <a:spcBef>
                              <a:spcPts val="0"/>
                            </a:spcBef>
                            <a:spcAft>
                              <a:spcPts val="0"/>
                            </a:spcAft>
                          </a:pPr>
                          <a:r>
                            <a:rPr lang="en-US" sz="1400" dirty="0">
                              <a:effectLst/>
                            </a:rPr>
                            <a:t>UTDHLTRI</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31115" marR="0" indent="0" algn="ctr">
                            <a:lnSpc>
                              <a:spcPct val="107000"/>
                            </a:lnSpc>
                            <a:spcBef>
                              <a:spcPts val="0"/>
                            </a:spcBef>
                            <a:spcAft>
                              <a:spcPts val="0"/>
                            </a:spcAft>
                          </a:pPr>
                          <a:r>
                            <a:rPr lang="en-US" sz="1400">
                              <a:effectLst/>
                            </a:rPr>
                            <a:t>1</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36525" marR="0" indent="0" algn="l">
                            <a:lnSpc>
                              <a:spcPct val="107000"/>
                            </a:lnSpc>
                            <a:spcBef>
                              <a:spcPts val="0"/>
                            </a:spcBef>
                            <a:spcAft>
                              <a:spcPts val="0"/>
                            </a:spcAft>
                          </a:pPr>
                          <a:r>
                            <a:rPr lang="en-US" sz="1400">
                              <a:effectLst/>
                            </a:rPr>
                            <a:t>13.55</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48260" marR="0" indent="0" algn="l">
                            <a:lnSpc>
                              <a:spcPct val="107000"/>
                            </a:lnSpc>
                            <a:spcBef>
                              <a:spcPts val="0"/>
                            </a:spcBef>
                            <a:spcAft>
                              <a:spcPts val="0"/>
                            </a:spcAft>
                          </a:pPr>
                          <a:r>
                            <a:rPr lang="en-US" sz="1400">
                              <a:effectLst/>
                            </a:rPr>
                            <a:t>29.69</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tc>
                      <a:txBody>
                        <a:bodyPr/>
                        <a:lstStyle/>
                        <a:p>
                          <a:pPr marL="107315" marR="0" indent="0" algn="l">
                            <a:lnSpc>
                              <a:spcPct val="107000"/>
                            </a:lnSpc>
                            <a:spcBef>
                              <a:spcPts val="0"/>
                            </a:spcBef>
                            <a:spcAft>
                              <a:spcPts val="0"/>
                            </a:spcAft>
                          </a:pPr>
                          <a:r>
                            <a:rPr lang="en-US" sz="1400" dirty="0">
                              <a:effectLst/>
                            </a:rPr>
                            <a:t>17.32</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anchor="ctr"/>
                    </a:tc>
                    <a:extLst>
                      <a:ext uri="{0D108BD9-81ED-4DB2-BD59-A6C34878D82A}">
                        <a16:rowId xmlns:a16="http://schemas.microsoft.com/office/drawing/2014/main" val="1355446172"/>
                      </a:ext>
                    </a:extLst>
                  </a:tr>
                </a:tbl>
              </a:graphicData>
            </a:graphic>
          </p:graphicFrame>
        </mc:Fallback>
      </mc:AlternateContent>
    </p:spTree>
    <p:extLst>
      <p:ext uri="{BB962C8B-B14F-4D97-AF65-F5344CB8AC3E}">
        <p14:creationId xmlns:p14="http://schemas.microsoft.com/office/powerpoint/2010/main" val="82244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noFill/>
        </p:spPr>
        <p:txBody>
          <a:bodyPr>
            <a:normAutofit fontScale="92500" lnSpcReduction="20000"/>
          </a:bodyPr>
          <a:lstStyle/>
          <a:p>
            <a:r>
              <a:rPr lang="en-US" sz="2800" dirty="0">
                <a:solidFill>
                  <a:schemeClr val="accent1">
                    <a:lumMod val="50000"/>
                  </a:schemeClr>
                </a:solidFill>
              </a:rPr>
              <a:t>Goal: evaluate and draw attention to the important problem of identifying </a:t>
            </a:r>
            <a:r>
              <a:rPr lang="en-US" sz="2800" dirty="0" smtClean="0">
                <a:solidFill>
                  <a:schemeClr val="accent1">
                    <a:lumMod val="50000"/>
                  </a:schemeClr>
                </a:solidFill>
              </a:rPr>
              <a:t>DDIs </a:t>
            </a:r>
            <a:r>
              <a:rPr lang="en-US" sz="2800" dirty="0">
                <a:solidFill>
                  <a:schemeClr val="accent1">
                    <a:lumMod val="50000"/>
                  </a:schemeClr>
                </a:solidFill>
              </a:rPr>
              <a:t>in drug labels</a:t>
            </a:r>
          </a:p>
          <a:p>
            <a:endParaRPr lang="en-US" sz="2800" dirty="0">
              <a:solidFill>
                <a:schemeClr val="accent1">
                  <a:lumMod val="50000"/>
                </a:schemeClr>
              </a:solidFill>
            </a:endParaRPr>
          </a:p>
          <a:p>
            <a:r>
              <a:rPr lang="en-US" sz="2800" dirty="0">
                <a:solidFill>
                  <a:schemeClr val="accent1">
                    <a:lumMod val="50000"/>
                  </a:schemeClr>
                </a:solidFill>
              </a:rPr>
              <a:t>DDIs are described differently in different sections</a:t>
            </a:r>
          </a:p>
          <a:p>
            <a:pPr marL="111125" lvl="1" indent="0">
              <a:buNone/>
            </a:pPr>
            <a:endParaRPr lang="en-US" sz="2800" dirty="0">
              <a:solidFill>
                <a:schemeClr val="accent1">
                  <a:lumMod val="50000"/>
                </a:schemeClr>
              </a:solidFill>
            </a:endParaRPr>
          </a:p>
          <a:p>
            <a:r>
              <a:rPr lang="en-US" sz="2800" dirty="0">
                <a:solidFill>
                  <a:schemeClr val="accent1">
                    <a:lumMod val="50000"/>
                  </a:schemeClr>
                </a:solidFill>
              </a:rPr>
              <a:t>International participation</a:t>
            </a:r>
          </a:p>
          <a:p>
            <a:endParaRPr lang="en-US" sz="2800" dirty="0">
              <a:solidFill>
                <a:schemeClr val="accent1">
                  <a:lumMod val="50000"/>
                </a:schemeClr>
              </a:solidFill>
            </a:endParaRPr>
          </a:p>
          <a:p>
            <a:r>
              <a:rPr lang="en-US" sz="2800" dirty="0">
                <a:solidFill>
                  <a:schemeClr val="accent1">
                    <a:lumMod val="50000"/>
                  </a:schemeClr>
                </a:solidFill>
              </a:rPr>
              <a:t>The tasks are </a:t>
            </a:r>
            <a:r>
              <a:rPr lang="en-US" sz="2800" dirty="0" smtClean="0">
                <a:solidFill>
                  <a:schemeClr val="accent1">
                    <a:lumMod val="50000"/>
                  </a:schemeClr>
                </a:solidFill>
              </a:rPr>
              <a:t>challenging, but improved from previous year!</a:t>
            </a:r>
          </a:p>
          <a:p>
            <a:pPr marL="342900" indent="-342900">
              <a:buFont typeface="Arial" panose="020B0604020202020204" pitchFamily="34" charset="0"/>
              <a:buChar char="•"/>
            </a:pPr>
            <a:r>
              <a:rPr lang="en-US" dirty="0" smtClean="0">
                <a:solidFill>
                  <a:schemeClr val="tx1"/>
                </a:solidFill>
                <a:latin typeface="Consolas" panose="020B0609020204030204" pitchFamily="49" charset="0"/>
              </a:rPr>
              <a:t>Task 1:  12</a:t>
            </a:r>
            <a:r>
              <a:rPr lang="en-US" i="1" dirty="0" smtClean="0">
                <a:solidFill>
                  <a:schemeClr val="tx1"/>
                </a:solidFill>
                <a:latin typeface="Consolas" panose="020B0609020204030204" pitchFamily="49" charset="0"/>
              </a:rPr>
              <a:t>.</a:t>
            </a:r>
            <a:r>
              <a:rPr lang="en-US" dirty="0" smtClean="0">
                <a:solidFill>
                  <a:schemeClr val="tx1"/>
                </a:solidFill>
                <a:latin typeface="Consolas" panose="020B0609020204030204" pitchFamily="49" charset="0"/>
              </a:rPr>
              <a:t>36</a:t>
            </a:r>
            <a:r>
              <a:rPr lang="en-US" dirty="0">
                <a:solidFill>
                  <a:schemeClr val="tx1"/>
                </a:solidFill>
                <a:latin typeface="Consolas" panose="020B0609020204030204" pitchFamily="49" charset="0"/>
              </a:rPr>
              <a:t>% (relative</a:t>
            </a:r>
            <a:r>
              <a:rPr lang="en-US" dirty="0" smtClean="0">
                <a:solidFill>
                  <a:schemeClr val="tx1"/>
                </a:solidFill>
                <a:latin typeface="Consolas" panose="020B0609020204030204" pitchFamily="49" charset="0"/>
              </a:rPr>
              <a:t>;  </a:t>
            </a:r>
            <a:r>
              <a:rPr lang="en-US" dirty="0">
                <a:solidFill>
                  <a:schemeClr val="tx1"/>
                </a:solidFill>
                <a:latin typeface="Consolas" panose="020B0609020204030204" pitchFamily="49" charset="0"/>
              </a:rPr>
              <a:t>7</a:t>
            </a:r>
            <a:r>
              <a:rPr lang="en-US" i="1" dirty="0">
                <a:solidFill>
                  <a:schemeClr val="tx1"/>
                </a:solidFill>
                <a:latin typeface="Consolas" panose="020B0609020204030204" pitchFamily="49" charset="0"/>
              </a:rPr>
              <a:t>.</a:t>
            </a:r>
            <a:r>
              <a:rPr lang="en-US" dirty="0">
                <a:solidFill>
                  <a:schemeClr val="tx1"/>
                </a:solidFill>
                <a:latin typeface="Consolas" panose="020B0609020204030204" pitchFamily="49" charset="0"/>
              </a:rPr>
              <a:t>19% absolute) increase </a:t>
            </a:r>
            <a:endParaRPr lang="en-US" dirty="0" smtClean="0">
              <a:solidFill>
                <a:schemeClr val="tx1"/>
              </a:solidFill>
              <a:latin typeface="Consolas" panose="020B0609020204030204" pitchFamily="49" charset="0"/>
            </a:endParaRPr>
          </a:p>
          <a:p>
            <a:pPr marL="342900" indent="-342900">
              <a:buFont typeface="Arial" panose="020B0604020202020204" pitchFamily="34" charset="0"/>
              <a:buChar char="•"/>
            </a:pPr>
            <a:r>
              <a:rPr lang="en-US" dirty="0" smtClean="0">
                <a:solidFill>
                  <a:schemeClr val="tx1"/>
                </a:solidFill>
                <a:latin typeface="Consolas" panose="020B0609020204030204" pitchFamily="49" charset="0"/>
              </a:rPr>
              <a:t>Task 2:   8</a:t>
            </a:r>
            <a:r>
              <a:rPr lang="en-US" i="1" dirty="0" smtClean="0">
                <a:solidFill>
                  <a:schemeClr val="tx1"/>
                </a:solidFill>
                <a:latin typeface="Consolas" panose="020B0609020204030204" pitchFamily="49" charset="0"/>
              </a:rPr>
              <a:t>.</a:t>
            </a:r>
            <a:r>
              <a:rPr lang="en-US" dirty="0" smtClean="0">
                <a:solidFill>
                  <a:schemeClr val="tx1"/>
                </a:solidFill>
                <a:latin typeface="Consolas" panose="020B0609020204030204" pitchFamily="49" charset="0"/>
              </a:rPr>
              <a:t>80</a:t>
            </a:r>
            <a:r>
              <a:rPr lang="en-US" dirty="0">
                <a:solidFill>
                  <a:schemeClr val="tx1"/>
                </a:solidFill>
                <a:latin typeface="Consolas" panose="020B0609020204030204" pitchFamily="49" charset="0"/>
              </a:rPr>
              <a:t>% (relative</a:t>
            </a:r>
            <a:r>
              <a:rPr lang="en-US" dirty="0" smtClean="0">
                <a:solidFill>
                  <a:schemeClr val="tx1"/>
                </a:solidFill>
                <a:latin typeface="Consolas" panose="020B0609020204030204" pitchFamily="49" charset="0"/>
              </a:rPr>
              <a:t>;  </a:t>
            </a:r>
            <a:r>
              <a:rPr lang="en-US" dirty="0">
                <a:solidFill>
                  <a:schemeClr val="tx1"/>
                </a:solidFill>
                <a:latin typeface="Consolas" panose="020B0609020204030204" pitchFamily="49" charset="0"/>
              </a:rPr>
              <a:t>3</a:t>
            </a:r>
            <a:r>
              <a:rPr lang="en-US" i="1" dirty="0">
                <a:solidFill>
                  <a:schemeClr val="tx1"/>
                </a:solidFill>
                <a:latin typeface="Consolas" panose="020B0609020204030204" pitchFamily="49" charset="0"/>
              </a:rPr>
              <a:t>.</a:t>
            </a:r>
            <a:r>
              <a:rPr lang="en-US" dirty="0">
                <a:solidFill>
                  <a:schemeClr val="tx1"/>
                </a:solidFill>
                <a:latin typeface="Consolas" panose="020B0609020204030204" pitchFamily="49" charset="0"/>
              </a:rPr>
              <a:t>97% absolute) increase </a:t>
            </a:r>
            <a:endParaRPr lang="en-US" dirty="0" smtClean="0">
              <a:solidFill>
                <a:schemeClr val="tx1"/>
              </a:solidFill>
              <a:latin typeface="Consolas" panose="020B0609020204030204" pitchFamily="49" charset="0"/>
            </a:endParaRPr>
          </a:p>
          <a:p>
            <a:pPr marL="342900" indent="-342900">
              <a:buFont typeface="Arial" panose="020B0604020202020204" pitchFamily="34" charset="0"/>
              <a:buChar char="•"/>
            </a:pPr>
            <a:r>
              <a:rPr lang="en-US" dirty="0" smtClean="0">
                <a:solidFill>
                  <a:schemeClr val="tx1"/>
                </a:solidFill>
                <a:latin typeface="Consolas" panose="020B0609020204030204" pitchFamily="49" charset="0"/>
              </a:rPr>
              <a:t>Task 3: 236</a:t>
            </a:r>
            <a:r>
              <a:rPr lang="en-US" i="1" dirty="0" smtClean="0">
                <a:solidFill>
                  <a:schemeClr val="tx1"/>
                </a:solidFill>
                <a:latin typeface="Consolas" panose="020B0609020204030204" pitchFamily="49" charset="0"/>
              </a:rPr>
              <a:t>.</a:t>
            </a:r>
            <a:r>
              <a:rPr lang="en-US" dirty="0" smtClean="0">
                <a:solidFill>
                  <a:schemeClr val="tx1"/>
                </a:solidFill>
                <a:latin typeface="Consolas" panose="020B0609020204030204" pitchFamily="49" charset="0"/>
              </a:rPr>
              <a:t>47</a:t>
            </a:r>
            <a:r>
              <a:rPr lang="en-US" dirty="0">
                <a:solidFill>
                  <a:schemeClr val="tx1"/>
                </a:solidFill>
                <a:latin typeface="Consolas" panose="020B0609020204030204" pitchFamily="49" charset="0"/>
              </a:rPr>
              <a:t>% (relative; 48</a:t>
            </a:r>
            <a:r>
              <a:rPr lang="en-US" i="1" dirty="0">
                <a:solidFill>
                  <a:schemeClr val="tx1"/>
                </a:solidFill>
                <a:latin typeface="Consolas" panose="020B0609020204030204" pitchFamily="49" charset="0"/>
              </a:rPr>
              <a:t>.</a:t>
            </a:r>
            <a:r>
              <a:rPr lang="en-US" dirty="0">
                <a:solidFill>
                  <a:schemeClr val="tx1"/>
                </a:solidFill>
                <a:latin typeface="Consolas" panose="020B0609020204030204" pitchFamily="49" charset="0"/>
              </a:rPr>
              <a:t>74% absolute) increase </a:t>
            </a:r>
            <a:endParaRPr lang="en-US" dirty="0" smtClean="0">
              <a:solidFill>
                <a:schemeClr val="tx1"/>
              </a:solidFill>
              <a:latin typeface="Consolas" panose="020B0609020204030204" pitchFamily="49" charset="0"/>
            </a:endParaRPr>
          </a:p>
          <a:p>
            <a:pPr marL="342900" indent="-342900">
              <a:buFont typeface="Arial" panose="020B0604020202020204" pitchFamily="34" charset="0"/>
              <a:buChar char="•"/>
            </a:pPr>
            <a:r>
              <a:rPr lang="en-US" dirty="0" smtClean="0">
                <a:solidFill>
                  <a:schemeClr val="tx1"/>
                </a:solidFill>
                <a:latin typeface="Consolas" panose="020B0609020204030204" pitchFamily="49" charset="0"/>
              </a:rPr>
              <a:t>Task 4:  30</a:t>
            </a:r>
            <a:r>
              <a:rPr lang="en-US" dirty="0">
                <a:solidFill>
                  <a:schemeClr val="tx1"/>
                </a:solidFill>
                <a:latin typeface="Consolas" panose="020B0609020204030204" pitchFamily="49" charset="0"/>
              </a:rPr>
              <a:t>% </a:t>
            </a:r>
            <a:r>
              <a:rPr lang="en-US" dirty="0" smtClean="0">
                <a:solidFill>
                  <a:schemeClr val="tx1"/>
                </a:solidFill>
                <a:latin typeface="Consolas" panose="020B0609020204030204" pitchFamily="49" charset="0"/>
              </a:rPr>
              <a:t>   (</a:t>
            </a:r>
            <a:r>
              <a:rPr lang="en-US" dirty="0">
                <a:solidFill>
                  <a:schemeClr val="tx1"/>
                </a:solidFill>
                <a:latin typeface="Consolas" panose="020B0609020204030204" pitchFamily="49" charset="0"/>
              </a:rPr>
              <a:t>relative</a:t>
            </a:r>
            <a:r>
              <a:rPr lang="en-US" dirty="0" smtClean="0">
                <a:solidFill>
                  <a:schemeClr val="tx1"/>
                </a:solidFill>
                <a:latin typeface="Consolas" panose="020B0609020204030204" pitchFamily="49" charset="0"/>
              </a:rPr>
              <a:t>;  </a:t>
            </a:r>
            <a:r>
              <a:rPr lang="en-US" dirty="0">
                <a:solidFill>
                  <a:schemeClr val="tx1"/>
                </a:solidFill>
                <a:latin typeface="Consolas" panose="020B0609020204030204" pitchFamily="49" charset="0"/>
              </a:rPr>
              <a:t>4</a:t>
            </a:r>
            <a:r>
              <a:rPr lang="en-US" i="1" dirty="0">
                <a:solidFill>
                  <a:schemeClr val="tx1"/>
                </a:solidFill>
                <a:latin typeface="Consolas" panose="020B0609020204030204" pitchFamily="49" charset="0"/>
              </a:rPr>
              <a:t>.</a:t>
            </a:r>
            <a:r>
              <a:rPr lang="en-US" dirty="0">
                <a:solidFill>
                  <a:schemeClr val="tx1"/>
                </a:solidFill>
                <a:latin typeface="Consolas" panose="020B0609020204030204" pitchFamily="49" charset="0"/>
              </a:rPr>
              <a:t>09% absolute) </a:t>
            </a:r>
            <a:r>
              <a:rPr lang="en-US" dirty="0" smtClean="0">
                <a:solidFill>
                  <a:schemeClr val="tx1"/>
                </a:solidFill>
                <a:latin typeface="Consolas" panose="020B0609020204030204" pitchFamily="49" charset="0"/>
              </a:rPr>
              <a:t>increase</a:t>
            </a:r>
          </a:p>
          <a:p>
            <a:endParaRPr lang="en-US" dirty="0" smtClean="0"/>
          </a:p>
          <a:p>
            <a:r>
              <a:rPr lang="en-US" dirty="0" smtClean="0"/>
              <a:t>* Relative </a:t>
            </a:r>
            <a:r>
              <a:rPr lang="en-US" dirty="0"/>
              <a:t>increases are computed as the percent change from the top 2018 score to the top 2019 score using the top score on the first test set from 2018 as the reference</a:t>
            </a:r>
            <a:r>
              <a:rPr lang="en-US" dirty="0" smtClean="0"/>
              <a:t>.</a:t>
            </a:r>
          </a:p>
        </p:txBody>
      </p:sp>
    </p:spTree>
    <p:extLst>
      <p:ext uri="{BB962C8B-B14F-4D97-AF65-F5344CB8AC3E}">
        <p14:creationId xmlns:p14="http://schemas.microsoft.com/office/powerpoint/2010/main" val="233646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580572" y="1175657"/>
            <a:ext cx="10435300" cy="5326743"/>
          </a:xfrm>
        </p:spPr>
        <p:txBody>
          <a:bodyPr>
            <a:noAutofit/>
          </a:bodyPr>
          <a:lstStyle/>
          <a:p>
            <a:r>
              <a:rPr lang="en-US" sz="2400" dirty="0">
                <a:solidFill>
                  <a:schemeClr val="accent1">
                    <a:lumMod val="50000"/>
                  </a:schemeClr>
                </a:solidFill>
              </a:rPr>
              <a:t>Funding:</a:t>
            </a:r>
          </a:p>
          <a:p>
            <a:pPr lvl="1"/>
            <a:r>
              <a:rPr lang="en-US" sz="2400" dirty="0">
                <a:solidFill>
                  <a:schemeClr val="accent1">
                    <a:lumMod val="50000"/>
                  </a:schemeClr>
                </a:solidFill>
              </a:rPr>
              <a:t>FDA/NLM Interagency Agreements</a:t>
            </a:r>
          </a:p>
          <a:p>
            <a:pPr lvl="1"/>
            <a:r>
              <a:rPr lang="en-US" sz="2400" dirty="0">
                <a:solidFill>
                  <a:schemeClr val="accent1">
                    <a:lumMod val="50000"/>
                  </a:schemeClr>
                </a:solidFill>
              </a:rPr>
              <a:t>NLM Grant: "Addressing gaps in clinically useful evidence on drug-drug interactions" (R01LM011838)</a:t>
            </a:r>
          </a:p>
          <a:p>
            <a:pPr lvl="1"/>
            <a:r>
              <a:rPr lang="en-US" sz="2400" dirty="0">
                <a:solidFill>
                  <a:schemeClr val="accent1">
                    <a:lumMod val="50000"/>
                  </a:schemeClr>
                </a:solidFill>
              </a:rPr>
              <a:t>NLM Intramural Research Program</a:t>
            </a:r>
          </a:p>
          <a:p>
            <a:r>
              <a:rPr lang="en-US" sz="2400" dirty="0">
                <a:solidFill>
                  <a:schemeClr val="accent1">
                    <a:lumMod val="50000"/>
                  </a:schemeClr>
                </a:solidFill>
              </a:rPr>
              <a:t>Annotators:</a:t>
            </a:r>
          </a:p>
          <a:p>
            <a:pPr lvl="1"/>
            <a:r>
              <a:rPr lang="en-US" sz="2400" b="1" dirty="0">
                <a:solidFill>
                  <a:schemeClr val="accent1">
                    <a:lumMod val="50000"/>
                  </a:schemeClr>
                </a:solidFill>
              </a:rPr>
              <a:t>Mark Sharp, </a:t>
            </a:r>
            <a:r>
              <a:rPr lang="en-US" sz="2400" dirty="0">
                <a:solidFill>
                  <a:schemeClr val="accent1">
                    <a:lumMod val="50000"/>
                  </a:schemeClr>
                </a:solidFill>
              </a:rPr>
              <a:t>Phong Do, </a:t>
            </a:r>
            <a:r>
              <a:rPr lang="en-US" sz="2400" dirty="0" err="1">
                <a:solidFill>
                  <a:schemeClr val="accent1">
                    <a:lumMod val="50000"/>
                  </a:schemeClr>
                </a:solidFill>
              </a:rPr>
              <a:t>Farinaz</a:t>
            </a:r>
            <a:r>
              <a:rPr lang="en-US" sz="2400" dirty="0">
                <a:solidFill>
                  <a:schemeClr val="accent1">
                    <a:lumMod val="50000"/>
                  </a:schemeClr>
                </a:solidFill>
              </a:rPr>
              <a:t> </a:t>
            </a:r>
            <a:r>
              <a:rPr lang="en-US" sz="2400" dirty="0" err="1">
                <a:solidFill>
                  <a:schemeClr val="accent1">
                    <a:lumMod val="50000"/>
                  </a:schemeClr>
                </a:solidFill>
              </a:rPr>
              <a:t>Beniesfahany</a:t>
            </a:r>
            <a:r>
              <a:rPr lang="en-US" sz="2400" dirty="0">
                <a:solidFill>
                  <a:schemeClr val="accent1">
                    <a:lumMod val="50000"/>
                  </a:schemeClr>
                </a:solidFill>
              </a:rPr>
              <a:t>, </a:t>
            </a:r>
            <a:r>
              <a:rPr lang="en-US" sz="2400" dirty="0" err="1">
                <a:solidFill>
                  <a:schemeClr val="accent1">
                    <a:lumMod val="50000"/>
                  </a:schemeClr>
                </a:solidFill>
              </a:rPr>
              <a:t>Wujin</a:t>
            </a:r>
            <a:r>
              <a:rPr lang="en-US" sz="2400" dirty="0">
                <a:solidFill>
                  <a:schemeClr val="accent1">
                    <a:lumMod val="50000"/>
                  </a:schemeClr>
                </a:solidFill>
              </a:rPr>
              <a:t> Kim, Mohammed </a:t>
            </a:r>
            <a:r>
              <a:rPr lang="en-US" sz="2400" dirty="0" err="1">
                <a:solidFill>
                  <a:schemeClr val="accent1">
                    <a:lumMod val="50000"/>
                  </a:schemeClr>
                </a:solidFill>
              </a:rPr>
              <a:t>Abuassi</a:t>
            </a:r>
            <a:r>
              <a:rPr lang="en-US" sz="2400" dirty="0">
                <a:solidFill>
                  <a:schemeClr val="accent1">
                    <a:lumMod val="50000"/>
                  </a:schemeClr>
                </a:solidFill>
              </a:rPr>
              <a:t>, Melissa Teng, Markos </a:t>
            </a:r>
            <a:r>
              <a:rPr lang="en-US" sz="2400" dirty="0" err="1">
                <a:solidFill>
                  <a:schemeClr val="accent1">
                    <a:lumMod val="50000"/>
                  </a:schemeClr>
                </a:solidFill>
              </a:rPr>
              <a:t>Gebru</a:t>
            </a:r>
            <a:r>
              <a:rPr lang="en-US" sz="2400" dirty="0">
                <a:solidFill>
                  <a:schemeClr val="accent1">
                    <a:lumMod val="50000"/>
                  </a:schemeClr>
                </a:solidFill>
              </a:rPr>
              <a:t>, Jessica Kim, Julia Xu, Kin Wah Fung, Britney Ann Stottlemyer and Amy Grizzle </a:t>
            </a:r>
          </a:p>
          <a:p>
            <a:r>
              <a:rPr lang="en-US" sz="2400" dirty="0">
                <a:solidFill>
                  <a:schemeClr val="accent1">
                    <a:lumMod val="50000"/>
                  </a:schemeClr>
                </a:solidFill>
              </a:rPr>
              <a:t>Development: </a:t>
            </a:r>
          </a:p>
          <a:p>
            <a:pPr lvl="1"/>
            <a:r>
              <a:rPr lang="en-US" sz="2400" dirty="0">
                <a:solidFill>
                  <a:schemeClr val="accent1">
                    <a:lumMod val="50000"/>
                  </a:schemeClr>
                </a:solidFill>
              </a:rPr>
              <a:t>Soumya Gayen</a:t>
            </a:r>
          </a:p>
          <a:p>
            <a:r>
              <a:rPr lang="en-US" sz="2400" dirty="0">
                <a:solidFill>
                  <a:schemeClr val="accent1">
                    <a:lumMod val="50000"/>
                  </a:schemeClr>
                </a:solidFill>
              </a:rPr>
              <a:t>NIST</a:t>
            </a:r>
          </a:p>
        </p:txBody>
      </p:sp>
    </p:spTree>
    <p:extLst>
      <p:ext uri="{BB962C8B-B14F-4D97-AF65-F5344CB8AC3E}">
        <p14:creationId xmlns:p14="http://schemas.microsoft.com/office/powerpoint/2010/main" val="215607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5" name="Content Placeholder 2"/>
          <p:cNvSpPr txBox="1">
            <a:spLocks/>
          </p:cNvSpPr>
          <p:nvPr/>
        </p:nvSpPr>
        <p:spPr>
          <a:xfrm>
            <a:off x="1143000" y="2057400"/>
            <a:ext cx="9872871" cy="1420906"/>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2400" b="1" dirty="0">
                <a:solidFill>
                  <a:schemeClr val="accent1">
                    <a:lumMod val="50000"/>
                  </a:schemeClr>
                </a:solidFill>
              </a:rPr>
              <a:t>Practical</a:t>
            </a:r>
            <a:r>
              <a:rPr lang="en-US" sz="2400" dirty="0">
                <a:solidFill>
                  <a:schemeClr val="accent1">
                    <a:lumMod val="50000"/>
                  </a:schemeClr>
                </a:solidFill>
              </a:rPr>
              <a:t> – needed to support FDA operations</a:t>
            </a:r>
          </a:p>
          <a:p>
            <a:r>
              <a:rPr lang="en-US" sz="2400" b="1" dirty="0">
                <a:solidFill>
                  <a:schemeClr val="accent1">
                    <a:lumMod val="50000"/>
                  </a:schemeClr>
                </a:solidFill>
              </a:rPr>
              <a:t>Interesting</a:t>
            </a:r>
            <a:r>
              <a:rPr lang="en-US" sz="2400" dirty="0">
                <a:solidFill>
                  <a:schemeClr val="accent1">
                    <a:lumMod val="50000"/>
                  </a:schemeClr>
                </a:solidFill>
              </a:rPr>
              <a:t> – challenging NLP problems</a:t>
            </a:r>
          </a:p>
          <a:p>
            <a:r>
              <a:rPr lang="en-US" sz="2400" b="1" dirty="0">
                <a:solidFill>
                  <a:schemeClr val="accent1">
                    <a:lumMod val="50000"/>
                  </a:schemeClr>
                </a:solidFill>
              </a:rPr>
              <a:t>Impactful</a:t>
            </a:r>
            <a:r>
              <a:rPr lang="en-US" sz="2400" dirty="0">
                <a:solidFill>
                  <a:schemeClr val="accent1">
                    <a:lumMod val="50000"/>
                  </a:schemeClr>
                </a:solidFill>
              </a:rPr>
              <a:t> – successful approaches will help avoid DDIs</a:t>
            </a:r>
          </a:p>
        </p:txBody>
      </p:sp>
    </p:spTree>
    <p:extLst>
      <p:ext uri="{BB962C8B-B14F-4D97-AF65-F5344CB8AC3E}">
        <p14:creationId xmlns:p14="http://schemas.microsoft.com/office/powerpoint/2010/main" val="113329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
            <a:ext cx="12192000" cy="677108"/>
          </a:xfrm>
        </p:spPr>
        <p:txBody>
          <a:bodyPr/>
          <a:lstStyle/>
          <a:p>
            <a:r>
              <a:rPr lang="en-US" dirty="0"/>
              <a:t>Mechanisms of Drug-Drug Interaction</a:t>
            </a:r>
          </a:p>
        </p:txBody>
      </p:sp>
      <p:sp>
        <p:nvSpPr>
          <p:cNvPr id="6" name="Text Placeholder 6"/>
          <p:cNvSpPr>
            <a:spLocks noGrp="1"/>
          </p:cNvSpPr>
          <p:nvPr>
            <p:ph type="body" sz="quarter" idx="13"/>
          </p:nvPr>
        </p:nvSpPr>
        <p:spPr>
          <a:xfrm>
            <a:off x="217714" y="676700"/>
            <a:ext cx="11974286" cy="6333699"/>
          </a:xfrm>
        </p:spPr>
        <p:txBody>
          <a:bodyPr>
            <a:noAutofit/>
          </a:bodyPr>
          <a:lstStyle/>
          <a:p>
            <a:pPr marL="457200" indent="-457200">
              <a:buFont typeface="Arial" panose="020B0604020202020204" pitchFamily="34" charset="0"/>
              <a:buChar char="•"/>
            </a:pPr>
            <a:r>
              <a:rPr lang="en-US" sz="2300" b="0" dirty="0"/>
              <a:t>A </a:t>
            </a:r>
            <a:r>
              <a:rPr lang="en-US" sz="2300" dirty="0">
                <a:solidFill>
                  <a:schemeClr val="accent3"/>
                </a:solidFill>
              </a:rPr>
              <a:t>drug interaction</a:t>
            </a:r>
            <a:r>
              <a:rPr lang="en-US" sz="2300" b="0" dirty="0"/>
              <a:t> results when the effects of a drug are altered in some way by the presence of another drug, by food, or by environmental exposure.</a:t>
            </a:r>
          </a:p>
          <a:p>
            <a:pPr marL="457200" indent="-457200">
              <a:buFont typeface="Arial" panose="020B0604020202020204" pitchFamily="34" charset="0"/>
              <a:buChar char="•"/>
            </a:pPr>
            <a:r>
              <a:rPr lang="en-US" sz="2300" b="0" dirty="0"/>
              <a:t>The risk of developing an adverse drug reaction (ADR) secondary to a drug–drug interaction increases significantly with the number of medications a patient is receiving.</a:t>
            </a:r>
          </a:p>
          <a:p>
            <a:pPr marL="457200" indent="-457200">
              <a:buFont typeface="Arial" panose="020B0604020202020204" pitchFamily="34" charset="0"/>
              <a:buChar char="•"/>
            </a:pPr>
            <a:r>
              <a:rPr lang="en-US" sz="2300" b="0" dirty="0"/>
              <a:t>Mechanisms of drug interactions:</a:t>
            </a:r>
          </a:p>
          <a:p>
            <a:pPr marL="798513" lvl="1" indent="-457200"/>
            <a:r>
              <a:rPr lang="en-US" sz="2300" dirty="0">
                <a:solidFill>
                  <a:schemeClr val="tx2"/>
                </a:solidFill>
              </a:rPr>
              <a:t>A </a:t>
            </a:r>
            <a:r>
              <a:rPr lang="en-US" sz="2300" b="1" dirty="0" err="1">
                <a:solidFill>
                  <a:schemeClr val="accent3"/>
                </a:solidFill>
              </a:rPr>
              <a:t>pharmacodynamic</a:t>
            </a:r>
            <a:r>
              <a:rPr lang="en-US" sz="2300" b="1" dirty="0">
                <a:solidFill>
                  <a:schemeClr val="accent3"/>
                </a:solidFill>
              </a:rPr>
              <a:t> interaction</a:t>
            </a:r>
            <a:r>
              <a:rPr lang="en-US" sz="2300" dirty="0">
                <a:solidFill>
                  <a:schemeClr val="tx2"/>
                </a:solidFill>
              </a:rPr>
              <a:t> results when a drug interferes with a second drug at its target site, or changes in some way its anticipated pharmacologic </a:t>
            </a:r>
            <a:r>
              <a:rPr lang="en-US" sz="2300" dirty="0" smtClean="0">
                <a:solidFill>
                  <a:schemeClr val="tx2"/>
                </a:solidFill>
              </a:rPr>
              <a:t>response.</a:t>
            </a:r>
          </a:p>
          <a:p>
            <a:pPr marL="1139825" lvl="2" indent="-457200"/>
            <a:r>
              <a:rPr lang="en-US" sz="2100" i="1" dirty="0" smtClean="0"/>
              <a:t>Results </a:t>
            </a:r>
            <a:r>
              <a:rPr lang="en-US" sz="2100" i="1" dirty="0"/>
              <a:t>in additivity, synergy, or antagonism of the intended effect. </a:t>
            </a:r>
            <a:endParaRPr lang="en-US" sz="2100" i="1" dirty="0" smtClean="0"/>
          </a:p>
          <a:p>
            <a:pPr marL="1139825" lvl="2" indent="-457200"/>
            <a:r>
              <a:rPr lang="en-US" sz="2100" i="1" dirty="0" smtClean="0"/>
              <a:t>E.g., </a:t>
            </a:r>
            <a:r>
              <a:rPr lang="en-US" sz="2100" i="1" dirty="0"/>
              <a:t>the synergism that results from combining two or more anti-</a:t>
            </a:r>
            <a:r>
              <a:rPr lang="en-US" sz="2100" i="1" dirty="0" err="1"/>
              <a:t>infectives</a:t>
            </a:r>
            <a:r>
              <a:rPr lang="en-US" sz="2100" i="1" dirty="0"/>
              <a:t> in the treatment of a resistant pathogen. </a:t>
            </a:r>
          </a:p>
          <a:p>
            <a:pPr marL="798513" lvl="1" indent="-457200"/>
            <a:r>
              <a:rPr lang="en-US" sz="2300" dirty="0" smtClean="0">
                <a:solidFill>
                  <a:schemeClr val="tx2"/>
                </a:solidFill>
              </a:rPr>
              <a:t>A </a:t>
            </a:r>
            <a:r>
              <a:rPr lang="en-US" sz="2300" b="1" dirty="0" smtClean="0">
                <a:solidFill>
                  <a:schemeClr val="accent3"/>
                </a:solidFill>
              </a:rPr>
              <a:t>pharmacokinetic </a:t>
            </a:r>
            <a:r>
              <a:rPr lang="en-US" sz="2300" b="1" dirty="0">
                <a:solidFill>
                  <a:schemeClr val="accent3"/>
                </a:solidFill>
              </a:rPr>
              <a:t>interactions </a:t>
            </a:r>
            <a:r>
              <a:rPr lang="en-US" sz="2300" dirty="0">
                <a:solidFill>
                  <a:schemeClr val="tx2"/>
                </a:solidFill>
              </a:rPr>
              <a:t>occur when one drug alters the absorption, distribution, metabolism, or elimination of another drug, thereby changing its concentration in plasma and, consequently, at the targeted site of action. </a:t>
            </a:r>
            <a:endParaRPr lang="en-US" sz="2300" dirty="0" smtClean="0">
              <a:solidFill>
                <a:schemeClr val="tx2"/>
              </a:solidFill>
            </a:endParaRPr>
          </a:p>
          <a:p>
            <a:pPr marL="1139825" lvl="2" indent="-457200"/>
            <a:r>
              <a:rPr lang="en-US" sz="2100" i="1" dirty="0" smtClean="0"/>
              <a:t>Clinically </a:t>
            </a:r>
            <a:r>
              <a:rPr lang="en-US" sz="2100" i="1" dirty="0"/>
              <a:t>significant drug interactions are most often due to alterations in pharmacokinetics, secondary to modulation of drug metabolism. </a:t>
            </a:r>
          </a:p>
        </p:txBody>
      </p:sp>
      <p:sp>
        <p:nvSpPr>
          <p:cNvPr id="3" name="Rectangle 2"/>
          <p:cNvSpPr/>
          <p:nvPr/>
        </p:nvSpPr>
        <p:spPr>
          <a:xfrm>
            <a:off x="217714" y="676700"/>
            <a:ext cx="9281159" cy="307777"/>
          </a:xfrm>
          <a:prstGeom prst="rect">
            <a:avLst/>
          </a:prstGeom>
        </p:spPr>
        <p:txBody>
          <a:bodyPr wrap="square">
            <a:spAutoFit/>
          </a:bodyPr>
          <a:lstStyle/>
          <a:p>
            <a:pPr marL="798513" lvl="1" indent="-457200"/>
            <a:r>
              <a:rPr lang="en-US" sz="1400" dirty="0"/>
              <a:t>http://</a:t>
            </a:r>
            <a:r>
              <a:rPr lang="en-US" sz="1400" dirty="0" err="1"/>
              <a:t>www.sciencedirect.com</a:t>
            </a:r>
            <a:r>
              <a:rPr lang="en-US" sz="1400" dirty="0"/>
              <a:t>/topics/pharmacology-toxicology-and-pharmaceutical-science/drug-interaction</a:t>
            </a:r>
          </a:p>
        </p:txBody>
      </p:sp>
    </p:spTree>
    <p:extLst>
      <p:ext uri="{BB962C8B-B14F-4D97-AF65-F5344CB8AC3E}">
        <p14:creationId xmlns:p14="http://schemas.microsoft.com/office/powerpoint/2010/main" val="242405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generate structured (index) document for distinct DDIs in SPL</a:t>
            </a:r>
          </a:p>
        </p:txBody>
      </p:sp>
      <p:pic>
        <p:nvPicPr>
          <p:cNvPr id="5" name="Picture 4"/>
          <p:cNvPicPr>
            <a:picLocks noChangeAspect="1"/>
          </p:cNvPicPr>
          <p:nvPr/>
        </p:nvPicPr>
        <p:blipFill rotWithShape="1">
          <a:blip r:embed="rId3"/>
          <a:srcRect b="21820"/>
          <a:stretch/>
        </p:blipFill>
        <p:spPr>
          <a:xfrm>
            <a:off x="601443" y="1429663"/>
            <a:ext cx="5062744" cy="4410635"/>
          </a:xfrm>
          <a:prstGeom prst="rect">
            <a:avLst/>
          </a:prstGeom>
        </p:spPr>
      </p:pic>
      <p:sp>
        <p:nvSpPr>
          <p:cNvPr id="6" name="Title 1"/>
          <p:cNvSpPr txBox="1">
            <a:spLocks/>
          </p:cNvSpPr>
          <p:nvPr/>
        </p:nvSpPr>
        <p:spPr>
          <a:xfrm>
            <a:off x="999215" y="3304786"/>
            <a:ext cx="4267200" cy="1102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Structured Product Labels</a:t>
            </a:r>
            <a:b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b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(SPLs)</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r>
            <a:b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ight Arrow 7"/>
          <p:cNvSpPr/>
          <p:nvPr/>
        </p:nvSpPr>
        <p:spPr>
          <a:xfrm>
            <a:off x="5911795" y="1891088"/>
            <a:ext cx="979229" cy="475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911795" y="3398679"/>
            <a:ext cx="979229" cy="475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p:cNvPicPr>
            <a:picLocks noChangeAspect="1" noChangeArrowheads="1"/>
          </p:cNvPicPr>
          <p:nvPr/>
        </p:nvPicPr>
        <p:blipFill rotWithShape="1">
          <a:blip r:embed="rId4">
            <a:extLst>
              <a:ext uri="{28A0092B-C50C-407E-A947-70E740481C1C}">
                <a14:useLocalDpi xmlns:a14="http://schemas.microsoft.com/office/drawing/2010/main" val="0"/>
              </a:ext>
            </a:extLst>
          </a:blip>
          <a:srcRect l="1108" r="31585"/>
          <a:stretch/>
        </p:blipFill>
        <p:spPr bwMode="auto">
          <a:xfrm>
            <a:off x="7585311" y="1487203"/>
            <a:ext cx="4469857" cy="5768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85310" y="2266586"/>
            <a:ext cx="4469857" cy="685059"/>
          </a:xfrm>
          <a:prstGeom prst="rect">
            <a:avLst/>
          </a:prstGeom>
        </p:spPr>
        <p:txBody>
          <a:bodyPr wrap="square">
            <a:spAutoFit/>
          </a:bodyPr>
          <a:lstStyle/>
          <a:p>
            <a:pPr>
              <a:lnSpc>
                <a:spcPct val="107000"/>
              </a:lnSpc>
              <a:spcBef>
                <a:spcPts val="450"/>
              </a:spcBef>
              <a:spcAft>
                <a:spcPts val="450"/>
              </a:spcAft>
            </a:pPr>
            <a:r>
              <a:rPr lang="en-US" b="1" dirty="0">
                <a:solidFill>
                  <a:schemeClr val="accent5">
                    <a:lumMod val="50000"/>
                  </a:schemeClr>
                </a:solidFill>
              </a:rPr>
              <a:t>VHA National </a:t>
            </a:r>
            <a:r>
              <a:rPr lang="en-US" b="1" dirty="0" smtClean="0">
                <a:solidFill>
                  <a:schemeClr val="accent5">
                    <a:lumMod val="50000"/>
                  </a:schemeClr>
                </a:solidFill>
              </a:rPr>
              <a:t>Drug File</a:t>
            </a:r>
            <a:r>
              <a:rPr lang="en-US" b="1" dirty="0">
                <a:solidFill>
                  <a:schemeClr val="accent5">
                    <a:lumMod val="50000"/>
                  </a:schemeClr>
                </a:solidFill>
              </a:rPr>
              <a:t> Medication Reference Terminology (MED-RT)</a:t>
            </a:r>
            <a:endParaRPr lang="en-US" sz="12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Snomed - Leading healthcare terminology worldwide"/>
          <p:cNvPicPr>
            <a:picLocks noChangeAspect="1" noChangeArrowheads="1"/>
          </p:cNvPicPr>
          <p:nvPr/>
        </p:nvPicPr>
        <p:blipFill rotWithShape="1">
          <a:blip r:embed="rId5">
            <a:extLst>
              <a:ext uri="{28A0092B-C50C-407E-A947-70E740481C1C}">
                <a14:useLocalDpi xmlns:a14="http://schemas.microsoft.com/office/drawing/2010/main" val="0"/>
              </a:ext>
            </a:extLst>
          </a:blip>
          <a:srcRect r="54696"/>
          <a:stretch/>
        </p:blipFill>
        <p:spPr bwMode="auto">
          <a:xfrm>
            <a:off x="7585311" y="3136146"/>
            <a:ext cx="1022705" cy="1000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839604" y="5266863"/>
            <a:ext cx="2234745" cy="670120"/>
          </a:xfrm>
          <a:prstGeom prst="rect">
            <a:avLst/>
          </a:prstGeom>
        </p:spPr>
        <p:txBody>
          <a:bodyPr wrap="square">
            <a:spAutoFit/>
          </a:bodyPr>
          <a:lstStyle/>
          <a:p>
            <a:pPr>
              <a:lnSpc>
                <a:spcPct val="107000"/>
              </a:lnSpc>
              <a:spcBef>
                <a:spcPts val="450"/>
              </a:spcBef>
              <a:spcAft>
                <a:spcPts val="450"/>
              </a:spcAft>
            </a:pPr>
            <a:r>
              <a:rPr lang="en-US" b="1" kern="18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Pharmacokinetic effects</a:t>
            </a:r>
            <a:endPar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stretch>
            <a:fillRect/>
          </a:stretch>
        </p:blipFill>
        <p:spPr>
          <a:xfrm>
            <a:off x="7585311" y="4682155"/>
            <a:ext cx="2888230" cy="563929"/>
          </a:xfrm>
          <a:prstGeom prst="rect">
            <a:avLst/>
          </a:prstGeom>
        </p:spPr>
      </p:pic>
      <p:sp>
        <p:nvSpPr>
          <p:cNvPr id="17" name="Rectangle 16">
            <a:extLst>
              <a:ext uri="{FF2B5EF4-FFF2-40B4-BE49-F238E27FC236}">
                <a16:creationId xmlns:a16="http://schemas.microsoft.com/office/drawing/2014/main" id="{5D0E2117-7439-944B-A3C2-7C12604346CA}"/>
              </a:ext>
            </a:extLst>
          </p:cNvPr>
          <p:cNvSpPr/>
          <p:nvPr/>
        </p:nvSpPr>
        <p:spPr>
          <a:xfrm>
            <a:off x="5864664" y="2297363"/>
            <a:ext cx="1683417" cy="373757"/>
          </a:xfrm>
          <a:prstGeom prst="rect">
            <a:avLst/>
          </a:prstGeom>
        </p:spPr>
        <p:txBody>
          <a:bodyPr wrap="square">
            <a:spAutoFit/>
          </a:bodyPr>
          <a:lstStyle/>
          <a:p>
            <a:pPr>
              <a:lnSpc>
                <a:spcPct val="107000"/>
              </a:lnSpc>
              <a:spcBef>
                <a:spcPts val="450"/>
              </a:spcBef>
              <a:spcAft>
                <a:spcPts val="450"/>
              </a:spcAft>
            </a:pPr>
            <a:r>
              <a:rPr lang="en-US" b="1" kern="18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Precipitants</a:t>
            </a:r>
            <a:endPar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ight Arrow 17">
            <a:extLst>
              <a:ext uri="{FF2B5EF4-FFF2-40B4-BE49-F238E27FC236}">
                <a16:creationId xmlns:a16="http://schemas.microsoft.com/office/drawing/2014/main" id="{F49B0FE0-B4AE-CF47-B8AC-19DA1167428F}"/>
              </a:ext>
            </a:extLst>
          </p:cNvPr>
          <p:cNvSpPr/>
          <p:nvPr/>
        </p:nvSpPr>
        <p:spPr>
          <a:xfrm>
            <a:off x="5911795" y="4726590"/>
            <a:ext cx="979229" cy="475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3B2F3B-83E1-3C4D-B5E0-E0A1F972FD8B}"/>
              </a:ext>
            </a:extLst>
          </p:cNvPr>
          <p:cNvSpPr/>
          <p:nvPr/>
        </p:nvSpPr>
        <p:spPr>
          <a:xfrm>
            <a:off x="5839604" y="3856046"/>
            <a:ext cx="1745707" cy="670120"/>
          </a:xfrm>
          <a:prstGeom prst="rect">
            <a:avLst/>
          </a:prstGeom>
        </p:spPr>
        <p:txBody>
          <a:bodyPr wrap="square">
            <a:spAutoFit/>
          </a:bodyPr>
          <a:lstStyle/>
          <a:p>
            <a:pPr>
              <a:lnSpc>
                <a:spcPct val="107000"/>
              </a:lnSpc>
              <a:spcBef>
                <a:spcPts val="450"/>
              </a:spcBef>
              <a:spcAft>
                <a:spcPts val="450"/>
              </a:spcAft>
            </a:pPr>
            <a:r>
              <a:rPr lang="en-US" b="1" kern="18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Specific effects</a:t>
            </a:r>
            <a:endPar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62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SPL sections</a:t>
            </a:r>
          </a:p>
        </p:txBody>
      </p:sp>
      <p:sp>
        <p:nvSpPr>
          <p:cNvPr id="5" name="Content Placeholder 2"/>
          <p:cNvSpPr txBox="1">
            <a:spLocks/>
          </p:cNvSpPr>
          <p:nvPr/>
        </p:nvSpPr>
        <p:spPr>
          <a:xfrm>
            <a:off x="294238" y="914401"/>
            <a:ext cx="4746298" cy="5505058"/>
          </a:xfrm>
          <a:prstGeom prst="rect">
            <a:avLst/>
          </a:prstGeom>
        </p:spPr>
        <p:txBody>
          <a:bodyPr>
            <a:normAutofit lnSpcReduction="10000"/>
          </a:bodyPr>
          <a:lstStyle>
            <a:lvl1pPr marL="0" indent="0" algn="l" defTabSz="914400" rtl="0" eaLnBrk="1" latinLnBrk="0" hangingPunct="1">
              <a:spcBef>
                <a:spcPct val="20000"/>
              </a:spcBef>
              <a:buFont typeface="Arial" panose="020B0604020202020204" pitchFamily="34" charset="0"/>
              <a:buNone/>
              <a:defRPr sz="2000" b="1" kern="1200" baseline="0">
                <a:solidFill>
                  <a:schemeClr val="tx2"/>
                </a:solidFill>
                <a:latin typeface="+mn-lt"/>
                <a:ea typeface="+mn-ea"/>
                <a:cs typeface="+mn-cs"/>
              </a:defRPr>
            </a:lvl1pPr>
            <a:lvl2pPr marL="341313" indent="-2301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682625"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i="1" dirty="0"/>
              <a:t>Boxed </a:t>
            </a:r>
            <a:r>
              <a:rPr lang="en-US" sz="2800" i="1" dirty="0" smtClean="0"/>
              <a:t>Warning</a:t>
            </a:r>
            <a:endParaRPr lang="en-US" sz="2800" dirty="0"/>
          </a:p>
          <a:p>
            <a:pPr marL="457200" indent="-457200">
              <a:buFont typeface="Arial" panose="020B0604020202020204" pitchFamily="34" charset="0"/>
              <a:buChar char="•"/>
            </a:pPr>
            <a:r>
              <a:rPr lang="en-US" sz="2800" i="1" dirty="0" smtClean="0"/>
              <a:t>Contraindications </a:t>
            </a:r>
            <a:endParaRPr lang="en-US" sz="2800" i="1" dirty="0"/>
          </a:p>
          <a:p>
            <a:pPr marL="457200" indent="-457200">
              <a:buFont typeface="Arial" panose="020B0604020202020204" pitchFamily="34" charset="0"/>
              <a:buChar char="•"/>
            </a:pPr>
            <a:r>
              <a:rPr lang="en-US" sz="2800" i="1" dirty="0"/>
              <a:t>Dosage and </a:t>
            </a:r>
            <a:r>
              <a:rPr lang="en-US" sz="2800" i="1" dirty="0" smtClean="0"/>
              <a:t>Administration</a:t>
            </a:r>
            <a:endParaRPr lang="en-US" sz="2800" i="1" dirty="0"/>
          </a:p>
          <a:p>
            <a:pPr marL="457200" indent="-457200">
              <a:buFont typeface="Arial" panose="020B0604020202020204" pitchFamily="34" charset="0"/>
              <a:buChar char="•"/>
            </a:pPr>
            <a:r>
              <a:rPr lang="en-US" sz="2800" i="1" dirty="0"/>
              <a:t>Drug </a:t>
            </a:r>
            <a:r>
              <a:rPr lang="en-US" sz="2800" i="1" dirty="0" smtClean="0"/>
              <a:t>Interactions</a:t>
            </a:r>
          </a:p>
          <a:p>
            <a:pPr marL="457200" indent="-457200">
              <a:buFont typeface="Arial" panose="020B0604020202020204" pitchFamily="34" charset="0"/>
              <a:buChar char="•"/>
            </a:pPr>
            <a:r>
              <a:rPr lang="en-US" sz="2800" i="1" dirty="0" smtClean="0"/>
              <a:t>Laboratory Test Interactions</a:t>
            </a:r>
            <a:endParaRPr lang="en-US" sz="2800" i="1" dirty="0"/>
          </a:p>
          <a:p>
            <a:pPr marL="457200" indent="-457200">
              <a:buFont typeface="Arial" panose="020B0604020202020204" pitchFamily="34" charset="0"/>
              <a:buChar char="•"/>
            </a:pPr>
            <a:r>
              <a:rPr lang="en-US" sz="2800" i="1" dirty="0">
                <a:solidFill>
                  <a:schemeClr val="accent3"/>
                </a:solidFill>
              </a:rPr>
              <a:t>Drug </a:t>
            </a:r>
            <a:r>
              <a:rPr lang="en-US" sz="2800" i="1" dirty="0" smtClean="0">
                <a:solidFill>
                  <a:schemeClr val="accent3"/>
                </a:solidFill>
              </a:rPr>
              <a:t>Interactions</a:t>
            </a:r>
            <a:endParaRPr lang="en-US" sz="2800" i="1" dirty="0"/>
          </a:p>
          <a:p>
            <a:pPr marL="457200" indent="-457200">
              <a:buFont typeface="Arial" panose="020B0604020202020204" pitchFamily="34" charset="0"/>
              <a:buChar char="•"/>
            </a:pPr>
            <a:r>
              <a:rPr lang="en-US" sz="2800" i="1" dirty="0" smtClean="0"/>
              <a:t>Precautions</a:t>
            </a:r>
            <a:endParaRPr lang="en-US" sz="2800" i="1" dirty="0"/>
          </a:p>
          <a:p>
            <a:pPr marL="457200" indent="-457200">
              <a:buFont typeface="Arial" panose="020B0604020202020204" pitchFamily="34" charset="0"/>
              <a:buChar char="•"/>
            </a:pPr>
            <a:r>
              <a:rPr lang="en-US" sz="2800" i="1" dirty="0"/>
              <a:t>Warnings and </a:t>
            </a:r>
            <a:r>
              <a:rPr lang="en-US" sz="2800" i="1" dirty="0" smtClean="0"/>
              <a:t>Precautions</a:t>
            </a:r>
            <a:endParaRPr lang="en-US" sz="2800" dirty="0"/>
          </a:p>
          <a:p>
            <a:pPr marL="457200" indent="-457200">
              <a:buFont typeface="Arial" panose="020B0604020202020204" pitchFamily="34" charset="0"/>
              <a:buChar char="•"/>
            </a:pPr>
            <a:r>
              <a:rPr lang="en-US" sz="2800" i="1" dirty="0"/>
              <a:t>Warnings </a:t>
            </a:r>
          </a:p>
          <a:p>
            <a:pPr marL="457200" indent="-457200">
              <a:buFont typeface="Arial" panose="020B0604020202020204" pitchFamily="34" charset="0"/>
              <a:buChar char="•"/>
            </a:pPr>
            <a:r>
              <a:rPr lang="en-US" sz="2800" b="1" i="1" dirty="0">
                <a:solidFill>
                  <a:schemeClr val="accent1"/>
                </a:solidFill>
              </a:rPr>
              <a:t>Clinical Pharmacology</a:t>
            </a:r>
            <a:endParaRPr lang="en-US" sz="2800" b="1" dirty="0">
              <a:solidFill>
                <a:schemeClr val="accent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177"/>
          <a:stretch/>
        </p:blipFill>
        <p:spPr>
          <a:xfrm>
            <a:off x="5095644" y="1082350"/>
            <a:ext cx="6848175" cy="5337109"/>
          </a:xfrm>
          <a:prstGeom prst="rect">
            <a:avLst/>
          </a:prstGeom>
          <a:ln>
            <a:solidFill>
              <a:schemeClr val="tx2"/>
            </a:solidFill>
          </a:ln>
        </p:spPr>
      </p:pic>
    </p:spTree>
    <p:extLst>
      <p:ext uri="{BB962C8B-B14F-4D97-AF65-F5344CB8AC3E}">
        <p14:creationId xmlns:p14="http://schemas.microsoft.com/office/powerpoint/2010/main" val="359449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 </a:t>
            </a:r>
          </a:p>
        </p:txBody>
      </p:sp>
      <p:sp>
        <p:nvSpPr>
          <p:cNvPr id="6" name="Content Placeholder 2"/>
          <p:cNvSpPr txBox="1">
            <a:spLocks/>
          </p:cNvSpPr>
          <p:nvPr/>
        </p:nvSpPr>
        <p:spPr>
          <a:xfrm>
            <a:off x="457200" y="979714"/>
            <a:ext cx="11266714" cy="5473985"/>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b="1" kern="1200" baseline="0">
                <a:solidFill>
                  <a:schemeClr val="tx2"/>
                </a:solidFill>
                <a:latin typeface="+mn-lt"/>
                <a:ea typeface="+mn-ea"/>
                <a:cs typeface="+mn-cs"/>
              </a:defRPr>
            </a:lvl1pPr>
            <a:lvl2pPr marL="341313" indent="-2301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682625"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endParaRPr lang="en-US" sz="2800" b="1" dirty="0">
              <a:solidFill>
                <a:schemeClr val="tx2"/>
              </a:solidFill>
            </a:endParaRPr>
          </a:p>
          <a:p>
            <a:pPr lvl="1">
              <a:lnSpc>
                <a:spcPct val="90000"/>
              </a:lnSpc>
            </a:pPr>
            <a:endParaRPr lang="en-US" sz="2800" b="1" dirty="0">
              <a:solidFill>
                <a:schemeClr val="tx2"/>
              </a:solidFill>
            </a:endParaRPr>
          </a:p>
          <a:p>
            <a:pPr lvl="1">
              <a:lnSpc>
                <a:spcPct val="90000"/>
              </a:lnSpc>
            </a:pPr>
            <a:endParaRPr lang="en-US" sz="2800" b="1" dirty="0">
              <a:solidFill>
                <a:schemeClr val="tx2"/>
              </a:solidFill>
            </a:endParaRPr>
          </a:p>
          <a:p>
            <a:pPr lvl="1">
              <a:lnSpc>
                <a:spcPct val="90000"/>
              </a:lnSpc>
            </a:pPr>
            <a:endParaRPr lang="en-US" sz="2800" b="1" dirty="0">
              <a:solidFill>
                <a:schemeClr val="tx2"/>
              </a:solidFill>
            </a:endParaRPr>
          </a:p>
          <a:p>
            <a:pPr lvl="1">
              <a:lnSpc>
                <a:spcPct val="90000"/>
              </a:lnSpc>
            </a:pPr>
            <a:endParaRPr lang="en-US" sz="2800" b="1" dirty="0">
              <a:solidFill>
                <a:schemeClr val="tx2"/>
              </a:solidFill>
            </a:endParaRPr>
          </a:p>
          <a:p>
            <a:pPr lvl="1">
              <a:lnSpc>
                <a:spcPct val="90000"/>
              </a:lnSpc>
            </a:pPr>
            <a:endParaRPr lang="en-US" sz="2800" b="1" dirty="0">
              <a:solidFill>
                <a:schemeClr val="tx2"/>
              </a:solidFill>
            </a:endParaRPr>
          </a:p>
          <a:p>
            <a:pPr lvl="1">
              <a:lnSpc>
                <a:spcPct val="90000"/>
              </a:lnSpc>
            </a:pPr>
            <a:r>
              <a:rPr lang="en-US" sz="2800" b="1" dirty="0">
                <a:solidFill>
                  <a:schemeClr val="tx2"/>
                </a:solidFill>
              </a:rPr>
              <a:t>An attempt to combine all publically available PDDIs sources.</a:t>
            </a:r>
          </a:p>
          <a:p>
            <a:pPr lvl="1">
              <a:lnSpc>
                <a:spcPct val="90000"/>
              </a:lnSpc>
            </a:pPr>
            <a:r>
              <a:rPr lang="en-US" sz="2800" b="1" dirty="0">
                <a:solidFill>
                  <a:schemeClr val="tx2"/>
                </a:solidFill>
              </a:rPr>
              <a:t>The merged dataset consists of fourteen different sources of PDDIs information.</a:t>
            </a:r>
          </a:p>
          <a:p>
            <a:pPr lvl="2">
              <a:lnSpc>
                <a:spcPct val="90000"/>
              </a:lnSpc>
            </a:pPr>
            <a:r>
              <a:rPr lang="en-US" sz="2200" i="1" dirty="0" err="1"/>
              <a:t>Ayvaz</a:t>
            </a:r>
            <a:r>
              <a:rPr lang="en-US" sz="2200" i="1" dirty="0"/>
              <a:t> S, Horn J, </a:t>
            </a:r>
            <a:r>
              <a:rPr lang="en-US" sz="2200" i="1" dirty="0" err="1"/>
              <a:t>Hassanzadeh</a:t>
            </a:r>
            <a:r>
              <a:rPr lang="en-US" sz="2200" i="1" dirty="0"/>
              <a:t> O, Zhu Q, Stan J, </a:t>
            </a:r>
            <a:r>
              <a:rPr lang="en-US" sz="2200" i="1" dirty="0" err="1"/>
              <a:t>Tatonetti</a:t>
            </a:r>
            <a:r>
              <a:rPr lang="en-US" sz="2200" i="1" dirty="0"/>
              <a:t> NP, </a:t>
            </a:r>
            <a:r>
              <a:rPr lang="en-US" sz="2200" i="1" dirty="0" err="1"/>
              <a:t>Vilar</a:t>
            </a:r>
            <a:r>
              <a:rPr lang="en-US" sz="2200" i="1" dirty="0"/>
              <a:t> S, </a:t>
            </a:r>
            <a:r>
              <a:rPr lang="en-US" sz="2200" i="1" dirty="0" err="1"/>
              <a:t>Brochhausen</a:t>
            </a:r>
            <a:r>
              <a:rPr lang="en-US" sz="2200" i="1" dirty="0"/>
              <a:t> M, </a:t>
            </a:r>
            <a:r>
              <a:rPr lang="en-US" sz="2200" i="1" dirty="0" err="1"/>
              <a:t>Samwald</a:t>
            </a:r>
            <a:r>
              <a:rPr lang="en-US" sz="2200" i="1" dirty="0"/>
              <a:t> M, </a:t>
            </a:r>
            <a:r>
              <a:rPr lang="en-US" sz="2200" i="1" dirty="0" err="1"/>
              <a:t>Rastegar-Mojarad</a:t>
            </a:r>
            <a:r>
              <a:rPr lang="en-US" sz="2200" i="1" dirty="0"/>
              <a:t> M, </a:t>
            </a:r>
            <a:r>
              <a:rPr lang="en-US" sz="2200" i="1" dirty="0" err="1"/>
              <a:t>Dumontier</a:t>
            </a:r>
            <a:r>
              <a:rPr lang="en-US" sz="2200" i="1" dirty="0"/>
              <a:t> M. Toward a complete dataset of drug–drug interaction information from publicly available sources. Journal of biomedical informatics. 2015 Jun 30;55:206-17.</a:t>
            </a:r>
            <a:endParaRPr lang="en-US" sz="2200" b="1" i="1" dirty="0">
              <a:solidFill>
                <a:schemeClr val="tx2"/>
              </a:solidFill>
            </a:endParaRPr>
          </a:p>
        </p:txBody>
      </p:sp>
      <p:pic>
        <p:nvPicPr>
          <p:cNvPr id="3" name="Picture 2"/>
          <p:cNvPicPr>
            <a:picLocks noChangeAspect="1"/>
          </p:cNvPicPr>
          <p:nvPr/>
        </p:nvPicPr>
        <p:blipFill rotWithShape="1">
          <a:blip r:embed="rId2"/>
          <a:srcRect l="1072" r="3839" b="58259"/>
          <a:stretch/>
        </p:blipFill>
        <p:spPr>
          <a:xfrm>
            <a:off x="317239" y="772722"/>
            <a:ext cx="11593285" cy="2617124"/>
          </a:xfrm>
          <a:prstGeom prst="rect">
            <a:avLst/>
          </a:prstGeom>
        </p:spPr>
      </p:pic>
    </p:spTree>
    <p:extLst>
      <p:ext uri="{BB962C8B-B14F-4D97-AF65-F5344CB8AC3E}">
        <p14:creationId xmlns:p14="http://schemas.microsoft.com/office/powerpoint/2010/main" val="33124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mc:AlternateContent xmlns:mc="http://schemas.openxmlformats.org/markup-compatibility/2006">
        <mc:Choice xmlns:a14="http://schemas.microsoft.com/office/drawing/2010/main" Requires="a14">
          <p:sp>
            <p:nvSpPr>
              <p:cNvPr id="4" name="Content Placeholder 3"/>
              <p:cNvSpPr>
                <a:spLocks noGrp="1"/>
              </p:cNvSpPr>
              <p:nvPr>
                <p:ph sz="half" idx="2"/>
              </p:nvPr>
            </p:nvSpPr>
            <p:spPr>
              <a:xfrm>
                <a:off x="440249" y="1156979"/>
                <a:ext cx="5526598" cy="4961966"/>
              </a:xfrm>
            </p:spPr>
            <p:txBody>
              <a:bodyPr>
                <a:noAutofit/>
              </a:bodyPr>
              <a:lstStyle/>
              <a:p>
                <a:r>
                  <a:rPr lang="en-US" sz="2800" b="1" dirty="0" smtClean="0">
                    <a:solidFill>
                      <a:srgbClr val="C00000"/>
                    </a:solidFill>
                  </a:rPr>
                  <a:t>Task 1</a:t>
                </a:r>
                <a:r>
                  <a:rPr lang="en-US" sz="2800" dirty="0"/>
                  <a:t> </a:t>
                </a:r>
                <a:r>
                  <a:rPr lang="en-US" sz="2800" dirty="0">
                    <a:solidFill>
                      <a:schemeClr val="accent1">
                        <a:lumMod val="50000"/>
                      </a:schemeClr>
                    </a:solidFill>
                  </a:rPr>
                  <a:t>[Mention]:</a:t>
                </a:r>
                <a:r>
                  <a:rPr lang="en-US" sz="2800" dirty="0"/>
                  <a:t> </a:t>
                </a:r>
                <a:r>
                  <a:rPr lang="en-US" sz="2800" dirty="0" smtClean="0"/>
                  <a:t/>
                </a:r>
                <a:br>
                  <a:rPr lang="en-US" sz="2800" dirty="0" smtClean="0"/>
                </a:br>
                <a:r>
                  <a:rPr lang="en-US" sz="2800" b="1" dirty="0" smtClean="0">
                    <a:solidFill>
                      <a:schemeClr val="accent2">
                        <a:lumMod val="75000"/>
                      </a:schemeClr>
                    </a:solidFill>
                  </a:rPr>
                  <a:t>I</a:t>
                </a:r>
                <a:r>
                  <a:rPr lang="en-US" sz="2800" b="1" cap="small" dirty="0" smtClean="0">
                    <a:solidFill>
                      <a:schemeClr val="accent2">
                        <a:lumMod val="75000"/>
                      </a:schemeClr>
                    </a:solidFill>
                  </a:rPr>
                  <a:t>nteracting Drugs/Substances</a:t>
                </a:r>
                <a:r>
                  <a:rPr lang="en-US" sz="2800" cap="small" dirty="0">
                    <a:solidFill>
                      <a:schemeClr val="accent2">
                        <a:lumMod val="75000"/>
                      </a:schemeClr>
                    </a:solidFill>
                  </a:rPr>
                  <a:t> </a:t>
                </a:r>
                <a:r>
                  <a:rPr lang="en-US" sz="2800" cap="small" dirty="0" smtClean="0">
                    <a:solidFill>
                      <a:schemeClr val="accent2">
                        <a:lumMod val="75000"/>
                      </a:schemeClr>
                    </a:solidFill>
                  </a:rPr>
                  <a:t>&amp; </a:t>
                </a:r>
                <a:r>
                  <a:rPr lang="en-US" sz="2800" b="1" cap="small" dirty="0" smtClean="0">
                    <a:solidFill>
                      <a:schemeClr val="accent2">
                        <a:lumMod val="75000"/>
                      </a:schemeClr>
                    </a:solidFill>
                  </a:rPr>
                  <a:t>Specific Interactions </a:t>
                </a:r>
                <a:endParaRPr lang="en-US" sz="2800" b="1" cap="small" dirty="0">
                  <a:solidFill>
                    <a:schemeClr val="accent2">
                      <a:lumMod val="75000"/>
                    </a:schemeClr>
                  </a:solidFill>
                </a:endParaRPr>
              </a:p>
              <a:p>
                <a:pPr lvl="1"/>
                <a:r>
                  <a:rPr lang="en-US" sz="2800" dirty="0" smtClean="0">
                    <a:solidFill>
                      <a:schemeClr val="tx2"/>
                    </a:solidFill>
                  </a:rPr>
                  <a:t>Micro-average </a:t>
                </a:r>
                <a14:m>
                  <m:oMath xmlns:m="http://schemas.openxmlformats.org/officeDocument/2006/math">
                    <m:sSub>
                      <m:sSubPr>
                        <m:ctrlPr>
                          <a:rPr lang="en-US" sz="2800" b="0" i="1" dirty="0" smtClean="0">
                            <a:solidFill>
                              <a:schemeClr val="tx2"/>
                            </a:solidFill>
                            <a:latin typeface="Cambria Math" panose="02040503050406030204" pitchFamily="18" charset="0"/>
                          </a:rPr>
                        </m:ctrlPr>
                      </m:sSubPr>
                      <m:e>
                        <m:r>
                          <a:rPr lang="en-US" sz="2800" i="1" dirty="0" smtClean="0">
                            <a:solidFill>
                              <a:schemeClr val="tx2"/>
                            </a:solidFill>
                            <a:latin typeface="Cambria Math" panose="02040503050406030204" pitchFamily="18" charset="0"/>
                          </a:rPr>
                          <m:t>𝐹</m:t>
                        </m:r>
                      </m:e>
                      <m:sub>
                        <m:r>
                          <a:rPr lang="en-US" sz="2800" i="1" dirty="0" smtClean="0">
                            <a:solidFill>
                              <a:schemeClr val="tx2"/>
                            </a:solidFill>
                            <a:latin typeface="Cambria Math" panose="02040503050406030204" pitchFamily="18" charset="0"/>
                          </a:rPr>
                          <m:t>1</m:t>
                        </m:r>
                      </m:sub>
                    </m:sSub>
                  </m:oMath>
                </a14:m>
                <a:r>
                  <a:rPr lang="en-US" sz="2800" dirty="0">
                    <a:solidFill>
                      <a:schemeClr val="tx2"/>
                    </a:solidFill>
                  </a:rPr>
                  <a:t> on </a:t>
                </a:r>
                <a:r>
                  <a:rPr lang="en-US" sz="2800" dirty="0" smtClean="0">
                    <a:solidFill>
                      <a:schemeClr val="tx2"/>
                    </a:solidFill>
                  </a:rPr>
                  <a:t>surface forms (i.e., text)</a:t>
                </a:r>
                <a:endParaRPr lang="en-US" sz="2800" dirty="0">
                  <a:solidFill>
                    <a:schemeClr val="tx2"/>
                  </a:solidFill>
                </a:endParaRPr>
              </a:p>
              <a:p>
                <a:pPr lvl="1"/>
                <a:endParaRPr lang="en-US" sz="2800" dirty="0">
                  <a:solidFill>
                    <a:schemeClr val="accent1">
                      <a:lumMod val="50000"/>
                    </a:schemeClr>
                  </a:solidFill>
                </a:endParaRPr>
              </a:p>
              <a:p>
                <a:r>
                  <a:rPr lang="en-US" sz="2800" dirty="0"/>
                  <a:t> </a:t>
                </a:r>
                <a:r>
                  <a:rPr lang="en-US" sz="2800" b="1" dirty="0">
                    <a:solidFill>
                      <a:srgbClr val="C00000"/>
                    </a:solidFill>
                  </a:rPr>
                  <a:t>Task 2</a:t>
                </a:r>
                <a:r>
                  <a:rPr lang="en-US" sz="2800" dirty="0"/>
                  <a:t> </a:t>
                </a:r>
                <a:r>
                  <a:rPr lang="en-US" sz="2800" dirty="0">
                    <a:solidFill>
                      <a:schemeClr val="accent1">
                        <a:lumMod val="50000"/>
                      </a:schemeClr>
                    </a:solidFill>
                  </a:rPr>
                  <a:t>[Relation]: </a:t>
                </a:r>
                <a:r>
                  <a:rPr lang="en-US" sz="2800" b="1" cap="small" dirty="0">
                    <a:solidFill>
                      <a:srgbClr val="7030A0"/>
                    </a:solidFill>
                  </a:rPr>
                  <a:t>Interaction Type </a:t>
                </a:r>
                <a:r>
                  <a:rPr lang="en-US" sz="2800" cap="small" dirty="0">
                    <a:solidFill>
                      <a:srgbClr val="7030A0"/>
                    </a:solidFill>
                  </a:rPr>
                  <a:t>(unspecified, pharmacokinetic</a:t>
                </a:r>
                <a:r>
                  <a:rPr lang="en-US" sz="2800" b="1" cap="small" dirty="0">
                    <a:solidFill>
                      <a:srgbClr val="7030A0"/>
                    </a:solidFill>
                  </a:rPr>
                  <a:t>, pharmacodynamics</a:t>
                </a:r>
                <a:r>
                  <a:rPr lang="en-US" sz="2800" cap="small" dirty="0">
                    <a:solidFill>
                      <a:srgbClr val="7030A0"/>
                    </a:solidFill>
                  </a:rPr>
                  <a:t>) &amp;  Outcome </a:t>
                </a:r>
                <a:endParaRPr lang="en-US" sz="2800" b="1" cap="small" dirty="0">
                  <a:solidFill>
                    <a:srgbClr val="7030A0"/>
                  </a:solidFill>
                </a:endParaRPr>
              </a:p>
              <a:p>
                <a:pPr lvl="1"/>
                <a:r>
                  <a:rPr lang="en-US" sz="2800" dirty="0" smtClean="0">
                    <a:solidFill>
                      <a:schemeClr val="tx2"/>
                    </a:solidFill>
                  </a:rPr>
                  <a:t>Micro-average </a:t>
                </a:r>
                <a14:m>
                  <m:oMath xmlns:m="http://schemas.openxmlformats.org/officeDocument/2006/math">
                    <m:sSub>
                      <m:sSubPr>
                        <m:ctrlPr>
                          <a:rPr lang="en-US" sz="2800" i="1" dirty="0" smtClean="0">
                            <a:solidFill>
                              <a:schemeClr val="tx2"/>
                            </a:solidFill>
                            <a:latin typeface="Cambria Math" panose="02040503050406030204" pitchFamily="18" charset="0"/>
                          </a:rPr>
                        </m:ctrlPr>
                      </m:sSubPr>
                      <m:e>
                        <m:r>
                          <a:rPr lang="en-US" sz="2800" i="1" dirty="0" smtClean="0">
                            <a:solidFill>
                              <a:schemeClr val="tx2"/>
                            </a:solidFill>
                            <a:latin typeface="Cambria Math" panose="02040503050406030204" pitchFamily="18" charset="0"/>
                          </a:rPr>
                          <m:t>𝐹</m:t>
                        </m:r>
                      </m:e>
                      <m:sub>
                        <m:r>
                          <a:rPr lang="en-US" sz="2800" i="1" dirty="0" smtClean="0">
                            <a:solidFill>
                              <a:schemeClr val="tx2"/>
                            </a:solidFill>
                            <a:latin typeface="Cambria Math" panose="02040503050406030204" pitchFamily="18" charset="0"/>
                          </a:rPr>
                          <m:t>1</m:t>
                        </m:r>
                      </m:sub>
                    </m:sSub>
                  </m:oMath>
                </a14:m>
                <a:r>
                  <a:rPr lang="en-US" sz="2800" dirty="0" smtClean="0">
                    <a:solidFill>
                      <a:schemeClr val="tx2"/>
                    </a:solidFill>
                  </a:rPr>
                  <a:t> for sentences</a:t>
                </a:r>
                <a:endParaRPr lang="en-US" sz="2800" dirty="0">
                  <a:solidFill>
                    <a:schemeClr val="tx2"/>
                  </a:solidFill>
                </a:endParaRPr>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xfrm>
                <a:off x="440249" y="1156979"/>
                <a:ext cx="5526598" cy="4961966"/>
              </a:xfrm>
              <a:blipFill>
                <a:blip r:embed="rId3"/>
                <a:stretch>
                  <a:fillRect l="-551" b="-2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3">
                <a:extLst>
                  <a:ext uri="{FF2B5EF4-FFF2-40B4-BE49-F238E27FC236}">
                    <a16:creationId xmlns:a16="http://schemas.microsoft.com/office/drawing/2014/main" id="{3E897F8C-D9A0-364E-B1B9-96F6DCFD59A2}"/>
                  </a:ext>
                </a:extLst>
              </p:cNvPr>
              <p:cNvSpPr txBox="1">
                <a:spLocks/>
              </p:cNvSpPr>
              <p:nvPr/>
            </p:nvSpPr>
            <p:spPr>
              <a:xfrm>
                <a:off x="5800078" y="1156979"/>
                <a:ext cx="6087121" cy="4961966"/>
              </a:xfrm>
              <a:prstGeom prst="rect">
                <a:avLst/>
              </a:prstGeom>
            </p:spPr>
            <p:txBody>
              <a:bodyPr vert="horz" lIns="182880" tIns="274320" rIns="182880" bIns="274320" rtlCol="0">
                <a:noAutofit/>
              </a:bodyPr>
              <a:lstStyle>
                <a:lvl1pPr marL="0" indent="0" algn="l" defTabSz="914400" rtl="0" eaLnBrk="1" latinLnBrk="0" hangingPunct="1">
                  <a:spcBef>
                    <a:spcPct val="20000"/>
                  </a:spcBef>
                  <a:buFont typeface="Arial" panose="020B0604020202020204" pitchFamily="34" charset="0"/>
                  <a:buNone/>
                  <a:defRPr sz="2200" b="1" kern="1200" baseline="0">
                    <a:solidFill>
                      <a:schemeClr val="tx2"/>
                    </a:solidFill>
                    <a:latin typeface="+mn-lt"/>
                    <a:ea typeface="+mn-ea"/>
                    <a:cs typeface="+mn-cs"/>
                  </a:defRPr>
                </a:lvl1pPr>
                <a:lvl2pPr marL="341313" indent="-2301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682625"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800" dirty="0" smtClean="0">
                    <a:solidFill>
                      <a:srgbClr val="C00000"/>
                    </a:solidFill>
                  </a:rPr>
                  <a:t>Task 3</a:t>
                </a:r>
                <a:r>
                  <a:rPr lang="en-US" sz="2800" dirty="0"/>
                  <a:t> </a:t>
                </a:r>
                <a:r>
                  <a:rPr lang="en-US" sz="2800" dirty="0">
                    <a:solidFill>
                      <a:schemeClr val="accent1">
                        <a:lumMod val="50000"/>
                      </a:schemeClr>
                    </a:solidFill>
                  </a:rPr>
                  <a:t>[Linking/Normalization]:  </a:t>
                </a:r>
                <a:r>
                  <a:rPr lang="en-US" sz="2800" cap="small" dirty="0">
                    <a:solidFill>
                      <a:schemeClr val="accent2">
                        <a:lumMod val="75000"/>
                      </a:schemeClr>
                    </a:solidFill>
                  </a:rPr>
                  <a:t>Substance</a:t>
                </a:r>
                <a:r>
                  <a:rPr lang="en-US" sz="2800" dirty="0">
                    <a:solidFill>
                      <a:schemeClr val="accent2">
                        <a:lumMod val="75000"/>
                      </a:schemeClr>
                    </a:solidFill>
                  </a:rPr>
                  <a:t> </a:t>
                </a:r>
                <a:r>
                  <a:rPr lang="en-US" sz="2800" dirty="0">
                    <a:solidFill>
                      <a:schemeClr val="accent2">
                        <a:lumMod val="75000"/>
                      </a:schemeClr>
                    </a:solidFill>
                    <a:sym typeface="Wingdings" panose="05000000000000000000" pitchFamily="2" charset="2"/>
                  </a:rPr>
                  <a:t> </a:t>
                </a:r>
                <a:r>
                  <a:rPr lang="en-US" sz="2800" dirty="0">
                    <a:solidFill>
                      <a:schemeClr val="accent2">
                        <a:lumMod val="75000"/>
                      </a:schemeClr>
                    </a:solidFill>
                  </a:rPr>
                  <a:t>UNII, </a:t>
                </a:r>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chemeClr val="accent2">
                        <a:lumMod val="75000"/>
                      </a:schemeClr>
                    </a:solidFill>
                  </a:rPr>
                  <a:t>Drug </a:t>
                </a:r>
                <a:r>
                  <a:rPr lang="en-US" sz="2800" dirty="0">
                    <a:solidFill>
                      <a:schemeClr val="accent2">
                        <a:lumMod val="75000"/>
                      </a:schemeClr>
                    </a:solidFill>
                  </a:rPr>
                  <a:t>class </a:t>
                </a:r>
                <a:r>
                  <a:rPr lang="en-US" sz="2800" dirty="0">
                    <a:solidFill>
                      <a:schemeClr val="accent2">
                        <a:lumMod val="75000"/>
                      </a:schemeClr>
                    </a:solidFill>
                    <a:sym typeface="Wingdings" pitchFamily="2" charset="2"/>
                  </a:rPr>
                  <a:t> </a:t>
                </a:r>
                <a:r>
                  <a:rPr lang="en-US" sz="2800" dirty="0" smtClean="0">
                    <a:solidFill>
                      <a:schemeClr val="accent2">
                        <a:lumMod val="75000"/>
                      </a:schemeClr>
                    </a:solidFill>
                    <a:sym typeface="Wingdings" pitchFamily="2" charset="2"/>
                  </a:rPr>
                  <a:t>MED-RT</a:t>
                </a:r>
                <a:r>
                  <a:rPr lang="en-US" sz="2800" dirty="0">
                    <a:solidFill>
                      <a:schemeClr val="accent2">
                        <a:lumMod val="75000"/>
                      </a:schemeClr>
                    </a:solidFill>
                    <a:sym typeface="Wingdings" pitchFamily="2" charset="2"/>
                  </a:rPr>
                  <a:t>, </a:t>
                </a:r>
                <a:r>
                  <a:rPr lang="en-US" sz="2800" dirty="0" smtClean="0">
                    <a:solidFill>
                      <a:schemeClr val="accent2">
                        <a:lumMod val="75000"/>
                      </a:schemeClr>
                    </a:solidFill>
                    <a:sym typeface="Wingdings" pitchFamily="2" charset="2"/>
                  </a:rPr>
                  <a:t/>
                </a:r>
                <a:br>
                  <a:rPr lang="en-US" sz="2800" dirty="0" smtClean="0">
                    <a:solidFill>
                      <a:schemeClr val="accent2">
                        <a:lumMod val="75000"/>
                      </a:schemeClr>
                    </a:solidFill>
                    <a:sym typeface="Wingdings" pitchFamily="2" charset="2"/>
                  </a:rPr>
                </a:br>
                <a:r>
                  <a:rPr lang="en-US" sz="2800" dirty="0" smtClean="0">
                    <a:solidFill>
                      <a:schemeClr val="accent2">
                        <a:lumMod val="75000"/>
                      </a:schemeClr>
                    </a:solidFill>
                  </a:rPr>
                  <a:t>O</a:t>
                </a:r>
                <a:r>
                  <a:rPr lang="en-US" sz="2800" cap="small" dirty="0" smtClean="0">
                    <a:solidFill>
                      <a:schemeClr val="accent2">
                        <a:lumMod val="75000"/>
                      </a:schemeClr>
                    </a:solidFill>
                  </a:rPr>
                  <a:t>utcomes </a:t>
                </a:r>
                <a:r>
                  <a:rPr lang="en-US" sz="2800" dirty="0">
                    <a:solidFill>
                      <a:schemeClr val="accent2">
                        <a:lumMod val="75000"/>
                      </a:schemeClr>
                    </a:solidFill>
                    <a:sym typeface="Wingdings" panose="05000000000000000000" pitchFamily="2" charset="2"/>
                  </a:rPr>
                  <a:t> SNOMED CT, </a:t>
                </a:r>
                <a:r>
                  <a:rPr lang="en-US" sz="2800" dirty="0" smtClean="0">
                    <a:solidFill>
                      <a:schemeClr val="accent2">
                        <a:lumMod val="75000"/>
                      </a:schemeClr>
                    </a:solidFill>
                    <a:sym typeface="Wingdings" panose="05000000000000000000" pitchFamily="2" charset="2"/>
                  </a:rPr>
                  <a:t/>
                </a:r>
                <a:br>
                  <a:rPr lang="en-US" sz="2800" dirty="0" smtClean="0">
                    <a:solidFill>
                      <a:schemeClr val="accent2">
                        <a:lumMod val="75000"/>
                      </a:schemeClr>
                    </a:solidFill>
                    <a:sym typeface="Wingdings" panose="05000000000000000000" pitchFamily="2" charset="2"/>
                  </a:rPr>
                </a:br>
                <a:r>
                  <a:rPr lang="en-US" sz="2800" dirty="0" smtClean="0">
                    <a:solidFill>
                      <a:schemeClr val="accent2">
                        <a:lumMod val="75000"/>
                      </a:schemeClr>
                    </a:solidFill>
                    <a:sym typeface="Wingdings" panose="05000000000000000000" pitchFamily="2" charset="2"/>
                  </a:rPr>
                  <a:t>PK </a:t>
                </a:r>
                <a:r>
                  <a:rPr lang="en-US" sz="2800" dirty="0">
                    <a:solidFill>
                      <a:schemeClr val="accent2">
                        <a:lumMod val="75000"/>
                      </a:schemeClr>
                    </a:solidFill>
                    <a:sym typeface="Wingdings" panose="05000000000000000000" pitchFamily="2" charset="2"/>
                  </a:rPr>
                  <a:t>types  NCI Thesaurus</a:t>
                </a:r>
                <a:endParaRPr lang="en-US" sz="2800" dirty="0">
                  <a:solidFill>
                    <a:schemeClr val="accent2">
                      <a:lumMod val="75000"/>
                    </a:schemeClr>
                  </a:solidFill>
                </a:endParaRPr>
              </a:p>
              <a:p>
                <a:pPr lvl="1"/>
                <a:r>
                  <a:rPr lang="en-US" sz="2800" dirty="0" smtClean="0">
                    <a:solidFill>
                      <a:schemeClr val="tx2"/>
                    </a:solidFill>
                  </a:rPr>
                  <a:t>Macro-average </a:t>
                </a:r>
                <a14:m>
                  <m:oMath xmlns:m="http://schemas.openxmlformats.org/officeDocument/2006/math">
                    <m:sSub>
                      <m:sSubPr>
                        <m:ctrlPr>
                          <a:rPr lang="en-US" sz="2800" i="1" dirty="0" smtClean="0">
                            <a:solidFill>
                              <a:schemeClr val="tx2"/>
                            </a:solidFill>
                            <a:latin typeface="Cambria Math" panose="02040503050406030204" pitchFamily="18" charset="0"/>
                          </a:rPr>
                        </m:ctrlPr>
                      </m:sSubPr>
                      <m:e>
                        <m:r>
                          <a:rPr lang="en-US" sz="2800" i="1" dirty="0" smtClean="0">
                            <a:solidFill>
                              <a:schemeClr val="tx2"/>
                            </a:solidFill>
                            <a:latin typeface="Cambria Math" panose="02040503050406030204" pitchFamily="18" charset="0"/>
                          </a:rPr>
                          <m:t>𝐹</m:t>
                        </m:r>
                      </m:e>
                      <m:sub>
                        <m:r>
                          <a:rPr lang="en-US" sz="2800" b="0" i="1" dirty="0" smtClean="0">
                            <a:solidFill>
                              <a:schemeClr val="tx2"/>
                            </a:solidFill>
                            <a:latin typeface="Cambria Math" panose="02040503050406030204" pitchFamily="18" charset="0"/>
                          </a:rPr>
                          <m:t>1</m:t>
                        </m:r>
                      </m:sub>
                    </m:sSub>
                  </m:oMath>
                </a14:m>
                <a:endParaRPr lang="en-US" sz="2800" dirty="0">
                  <a:solidFill>
                    <a:schemeClr val="tx2"/>
                  </a:solidFill>
                </a:endParaRPr>
              </a:p>
              <a:p>
                <a:pPr lvl="1"/>
                <a:endParaRPr lang="en-US" sz="2800" dirty="0">
                  <a:solidFill>
                    <a:schemeClr val="accent1">
                      <a:lumMod val="50000"/>
                    </a:schemeClr>
                  </a:solidFill>
                </a:endParaRPr>
              </a:p>
              <a:p>
                <a:r>
                  <a:rPr lang="en-US" sz="2800" dirty="0"/>
                  <a:t> </a:t>
                </a:r>
                <a:r>
                  <a:rPr lang="en-US" sz="2800" dirty="0">
                    <a:solidFill>
                      <a:srgbClr val="C00000"/>
                    </a:solidFill>
                  </a:rPr>
                  <a:t>Task 4</a:t>
                </a:r>
                <a:r>
                  <a:rPr lang="en-US" sz="2800" dirty="0"/>
                  <a:t> </a:t>
                </a:r>
                <a:r>
                  <a:rPr lang="en-US" sz="2800" dirty="0">
                    <a:solidFill>
                      <a:schemeClr val="accent1">
                        <a:lumMod val="50000"/>
                      </a:schemeClr>
                    </a:solidFill>
                  </a:rPr>
                  <a:t>[Document]: Distinct fully coded </a:t>
                </a:r>
                <a:r>
                  <a:rPr lang="en-US" sz="2800" cap="small" dirty="0">
                    <a:solidFill>
                      <a:srgbClr val="7030A0"/>
                    </a:solidFill>
                  </a:rPr>
                  <a:t>Interactions </a:t>
                </a:r>
                <a:r>
                  <a:rPr lang="en-US" sz="2800" dirty="0">
                    <a:solidFill>
                      <a:schemeClr val="accent1">
                        <a:lumMod val="50000"/>
                      </a:schemeClr>
                    </a:solidFill>
                  </a:rPr>
                  <a:t>(Index file)</a:t>
                </a:r>
              </a:p>
              <a:p>
                <a:pPr lvl="1"/>
                <a:r>
                  <a:rPr lang="en-US" sz="2800" dirty="0" smtClean="0">
                    <a:solidFill>
                      <a:schemeClr val="tx2"/>
                    </a:solidFill>
                  </a:rPr>
                  <a:t>Macro-average </a:t>
                </a:r>
                <a14:m>
                  <m:oMath xmlns:m="http://schemas.openxmlformats.org/officeDocument/2006/math">
                    <m:sSub>
                      <m:sSubPr>
                        <m:ctrlPr>
                          <a:rPr lang="en-US" sz="2800" b="0" i="1" dirty="0" smtClean="0">
                            <a:solidFill>
                              <a:schemeClr val="tx2"/>
                            </a:solidFill>
                            <a:latin typeface="Cambria Math" panose="02040503050406030204" pitchFamily="18" charset="0"/>
                          </a:rPr>
                        </m:ctrlPr>
                      </m:sSubPr>
                      <m:e>
                        <m:r>
                          <a:rPr lang="en-US" sz="2800" i="1" dirty="0" smtClean="0">
                            <a:solidFill>
                              <a:schemeClr val="tx2"/>
                            </a:solidFill>
                            <a:latin typeface="Cambria Math" panose="02040503050406030204" pitchFamily="18" charset="0"/>
                          </a:rPr>
                          <m:t>𝐹</m:t>
                        </m:r>
                      </m:e>
                      <m:sub>
                        <m:r>
                          <a:rPr lang="en-US" sz="2800" i="1" dirty="0" smtClean="0">
                            <a:solidFill>
                              <a:schemeClr val="tx2"/>
                            </a:solidFill>
                            <a:latin typeface="Cambria Math" panose="02040503050406030204" pitchFamily="18" charset="0"/>
                          </a:rPr>
                          <m:t>1</m:t>
                        </m:r>
                      </m:sub>
                    </m:sSub>
                  </m:oMath>
                </a14:m>
                <a:endParaRPr lang="en-US" sz="2800" dirty="0">
                  <a:solidFill>
                    <a:schemeClr val="tx2"/>
                  </a:solidFill>
                </a:endParaRPr>
              </a:p>
            </p:txBody>
          </p:sp>
        </mc:Choice>
        <mc:Fallback>
          <p:sp>
            <p:nvSpPr>
              <p:cNvPr id="9" name="Content Placeholder 3">
                <a:extLst>
                  <a:ext uri="{FF2B5EF4-FFF2-40B4-BE49-F238E27FC236}">
                    <a16:creationId xmlns:a16="http://schemas.microsoft.com/office/drawing/2014/main" id="{3E897F8C-D9A0-364E-B1B9-96F6DCFD59A2}"/>
                  </a:ext>
                </a:extLst>
              </p:cNvPr>
              <p:cNvSpPr txBox="1">
                <a:spLocks noRot="1" noChangeAspect="1" noMove="1" noResize="1" noEditPoints="1" noAdjustHandles="1" noChangeArrowheads="1" noChangeShapeType="1" noTextEdit="1"/>
              </p:cNvSpPr>
              <p:nvPr/>
            </p:nvSpPr>
            <p:spPr>
              <a:xfrm>
                <a:off x="5800078" y="1156979"/>
                <a:ext cx="6087121" cy="4961966"/>
              </a:xfrm>
              <a:prstGeom prst="rect">
                <a:avLst/>
              </a:prstGeom>
              <a:blipFill>
                <a:blip r:embed="rId4"/>
                <a:stretch>
                  <a:fillRect l="-501" b="-2826"/>
                </a:stretch>
              </a:blipFill>
            </p:spPr>
            <p:txBody>
              <a:bodyPr/>
              <a:lstStyle/>
              <a:p>
                <a:r>
                  <a:rPr lang="en-US">
                    <a:noFill/>
                  </a:rPr>
                  <a:t> </a:t>
                </a:r>
              </a:p>
            </p:txBody>
          </p:sp>
        </mc:Fallback>
      </mc:AlternateContent>
    </p:spTree>
    <p:extLst>
      <p:ext uri="{BB962C8B-B14F-4D97-AF65-F5344CB8AC3E}">
        <p14:creationId xmlns:p14="http://schemas.microsoft.com/office/powerpoint/2010/main" val="57800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4" name="Content Placeholder 3"/>
          <p:cNvSpPr>
            <a:spLocks noGrp="1"/>
          </p:cNvSpPr>
          <p:nvPr>
            <p:ph sz="half" idx="2"/>
          </p:nvPr>
        </p:nvSpPr>
        <p:spPr>
          <a:xfrm>
            <a:off x="536059" y="1306088"/>
            <a:ext cx="4956200" cy="4023360"/>
          </a:xfrm>
        </p:spPr>
        <p:txBody>
          <a:bodyPr anchor="ctr">
            <a:noAutofit/>
          </a:bodyPr>
          <a:lstStyle/>
          <a:p>
            <a:r>
              <a:rPr lang="en-US" sz="2400" dirty="0" smtClean="0">
                <a:solidFill>
                  <a:schemeClr val="accent1">
                    <a:lumMod val="50000"/>
                  </a:schemeClr>
                </a:solidFill>
              </a:rPr>
              <a:t>406 </a:t>
            </a:r>
            <a:r>
              <a:rPr lang="en-US" sz="2400" dirty="0">
                <a:solidFill>
                  <a:schemeClr val="accent1">
                    <a:lumMod val="50000"/>
                  </a:schemeClr>
                </a:solidFill>
              </a:rPr>
              <a:t>drug labels</a:t>
            </a:r>
          </a:p>
          <a:p>
            <a:pPr lvl="1"/>
            <a:r>
              <a:rPr lang="en-US" sz="2400" dirty="0" smtClean="0">
                <a:solidFill>
                  <a:schemeClr val="accent1">
                    <a:lumMod val="50000"/>
                  </a:schemeClr>
                </a:solidFill>
              </a:rPr>
              <a:t>325 </a:t>
            </a:r>
            <a:r>
              <a:rPr lang="en-US" sz="2400" dirty="0">
                <a:solidFill>
                  <a:schemeClr val="accent1">
                    <a:lumMod val="50000"/>
                  </a:schemeClr>
                </a:solidFill>
              </a:rPr>
              <a:t>training (180 + </a:t>
            </a:r>
            <a:r>
              <a:rPr lang="en-US" sz="2400" dirty="0" smtClean="0">
                <a:solidFill>
                  <a:schemeClr val="accent1">
                    <a:lumMod val="50000"/>
                  </a:schemeClr>
                </a:solidFill>
              </a:rPr>
              <a:t>22 + 57 + 66)</a:t>
            </a:r>
            <a:endParaRPr lang="en-US" sz="2400" dirty="0">
              <a:solidFill>
                <a:schemeClr val="accent1">
                  <a:lumMod val="50000"/>
                </a:schemeClr>
              </a:solidFill>
            </a:endParaRPr>
          </a:p>
          <a:p>
            <a:pPr lvl="1"/>
            <a:r>
              <a:rPr lang="en-US" sz="2400" dirty="0" smtClean="0">
                <a:solidFill>
                  <a:schemeClr val="accent1">
                    <a:lumMod val="50000"/>
                  </a:schemeClr>
                </a:solidFill>
              </a:rPr>
              <a:t>81 testing</a:t>
            </a:r>
          </a:p>
          <a:p>
            <a:pPr lvl="1"/>
            <a:endParaRPr lang="en-US" sz="2400" dirty="0" smtClean="0">
              <a:solidFill>
                <a:schemeClr val="accent1">
                  <a:lumMod val="50000"/>
                </a:schemeClr>
              </a:solidFill>
            </a:endParaRPr>
          </a:p>
          <a:p>
            <a:r>
              <a:rPr lang="en-US" sz="440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DailyMed</a:t>
            </a:r>
            <a:r>
              <a:rPr lang="en-US" sz="44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 </a:t>
            </a:r>
            <a:r>
              <a:rPr lang="en-US" sz="44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XML</a:t>
            </a:r>
            <a:r>
              <a:rPr lang="en-US" sz="3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hiller" panose="04020404031007020602" pitchFamily="82" charset="0"/>
              </a:rPr>
              <a:t> </a:t>
            </a:r>
            <a:r>
              <a:rPr lang="en-US" sz="2600" dirty="0">
                <a:solidFill>
                  <a:schemeClr val="accent1">
                    <a:lumMod val="50000"/>
                  </a:schemeClr>
                </a:solidFill>
                <a:sym typeface="Wingdings" panose="05000000000000000000" pitchFamily="2" charset="2"/>
              </a:rPr>
              <a:t> </a:t>
            </a:r>
            <a:r>
              <a:rPr lang="en-US" sz="2600" dirty="0" smtClean="0">
                <a:solidFill>
                  <a:schemeClr val="accent1">
                    <a:lumMod val="50000"/>
                  </a:schemeClr>
                </a:solidFill>
                <a:sym typeface="Wingdings" panose="05000000000000000000" pitchFamily="2" charset="2"/>
              </a:rPr>
              <a:t>Basic </a:t>
            </a:r>
            <a:r>
              <a:rPr lang="en-US" sz="2600" dirty="0">
                <a:solidFill>
                  <a:schemeClr val="accent1">
                    <a:lumMod val="50000"/>
                  </a:schemeClr>
                </a:solidFill>
                <a:sym typeface="Wingdings" panose="05000000000000000000" pitchFamily="2" charset="2"/>
              </a:rPr>
              <a:t>XML</a:t>
            </a:r>
          </a:p>
          <a:p>
            <a:pPr lvl="1"/>
            <a:r>
              <a:rPr lang="en-US" sz="2400" dirty="0">
                <a:solidFill>
                  <a:schemeClr val="accent1">
                    <a:lumMod val="50000"/>
                  </a:schemeClr>
                </a:solidFill>
                <a:sym typeface="Wingdings" panose="05000000000000000000" pitchFamily="2" charset="2"/>
              </a:rPr>
              <a:t>Only maintain </a:t>
            </a:r>
            <a:r>
              <a:rPr lang="en-US" sz="2400" dirty="0" smtClean="0">
                <a:solidFill>
                  <a:schemeClr val="accent1">
                    <a:lumMod val="50000"/>
                  </a:schemeClr>
                </a:solidFill>
                <a:sym typeface="Wingdings" panose="05000000000000000000" pitchFamily="2" charset="2"/>
              </a:rPr>
              <a:t>sections</a:t>
            </a:r>
          </a:p>
        </p:txBody>
      </p:sp>
      <p:pic>
        <p:nvPicPr>
          <p:cNvPr id="7" name="Picture 2" descr="https://dailymed.nlm.nih.gov/dailymed/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437" y="872425"/>
            <a:ext cx="2279822" cy="867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a:extLst>
              <a:ext uri="{FF2B5EF4-FFF2-40B4-BE49-F238E27FC236}">
                <a16:creationId xmlns:a16="http://schemas.microsoft.com/office/drawing/2014/main" id="{E35848ED-221E-A94F-A357-F1A1388D47AD}"/>
              </a:ext>
            </a:extLst>
          </p:cNvPr>
          <p:cNvSpPr txBox="1">
            <a:spLocks/>
          </p:cNvSpPr>
          <p:nvPr/>
        </p:nvSpPr>
        <p:spPr>
          <a:xfrm>
            <a:off x="5697105" y="913606"/>
            <a:ext cx="5989203" cy="5766163"/>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b="1" kern="1200" baseline="0">
                <a:solidFill>
                  <a:schemeClr val="tx2"/>
                </a:solidFill>
                <a:latin typeface="+mn-lt"/>
                <a:ea typeface="+mn-ea"/>
                <a:cs typeface="+mn-cs"/>
              </a:defRPr>
            </a:lvl1pPr>
            <a:lvl2pPr marL="341313" indent="-2301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682625"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3200" dirty="0"/>
              <a:t>Entities</a:t>
            </a:r>
          </a:p>
          <a:p>
            <a:pPr marL="684213" lvl="1" indent="-342900"/>
            <a:r>
              <a:rPr lang="en-US" sz="2400" b="1" dirty="0" smtClean="0"/>
              <a:t>Precipitants</a:t>
            </a:r>
            <a:r>
              <a:rPr lang="en-US" sz="2400" dirty="0" smtClean="0"/>
              <a:t>: </a:t>
            </a:r>
            <a:r>
              <a:rPr lang="en-US" sz="2400" dirty="0"/>
              <a:t>Drug, Drug class, Substance </a:t>
            </a:r>
          </a:p>
          <a:p>
            <a:pPr marL="684213" lvl="1" indent="-342900"/>
            <a:r>
              <a:rPr lang="en-US" sz="2400" dirty="0" smtClean="0"/>
              <a:t>Interaction </a:t>
            </a:r>
            <a:r>
              <a:rPr lang="en-US" sz="2400" b="1" dirty="0" smtClean="0"/>
              <a:t>Triggers</a:t>
            </a:r>
            <a:r>
              <a:rPr lang="en-US" sz="2400" dirty="0" smtClean="0"/>
              <a:t> </a:t>
            </a:r>
          </a:p>
          <a:p>
            <a:pPr marL="1025525" lvl="2" indent="-342900"/>
            <a:r>
              <a:rPr lang="en-US" sz="2200" dirty="0" smtClean="0"/>
              <a:t>(annotated but not evaluated)</a:t>
            </a:r>
            <a:endParaRPr lang="en-US" sz="2200" dirty="0"/>
          </a:p>
          <a:p>
            <a:pPr marL="684213" lvl="1" indent="-342900"/>
            <a:r>
              <a:rPr lang="en-US" sz="2400" dirty="0" smtClean="0"/>
              <a:t>Interaction </a:t>
            </a:r>
            <a:r>
              <a:rPr lang="en-US" sz="2400" b="1" dirty="0" smtClean="0"/>
              <a:t>Effects</a:t>
            </a:r>
            <a:endParaRPr lang="en-US" sz="2400" b="1" dirty="0"/>
          </a:p>
          <a:p>
            <a:pPr marL="342900" indent="-342900">
              <a:buFont typeface="Arial" panose="020B0604020202020204" pitchFamily="34" charset="0"/>
              <a:buChar char="•"/>
            </a:pPr>
            <a:r>
              <a:rPr lang="en-US" sz="3200" dirty="0"/>
              <a:t>Interactions</a:t>
            </a:r>
          </a:p>
          <a:p>
            <a:pPr marL="684213" lvl="1" indent="-342900"/>
            <a:r>
              <a:rPr lang="en-US" sz="2400" dirty="0"/>
              <a:t>Caution (</a:t>
            </a:r>
            <a:r>
              <a:rPr lang="en-US" sz="2400" i="1" dirty="0"/>
              <a:t>Unspecified)</a:t>
            </a:r>
            <a:endParaRPr lang="en-US" sz="2400" dirty="0"/>
          </a:p>
          <a:p>
            <a:pPr marL="684213" lvl="1" indent="-342900"/>
            <a:r>
              <a:rPr lang="en-US" sz="2400" dirty="0"/>
              <a:t>Increase / Decrease (</a:t>
            </a:r>
            <a:r>
              <a:rPr lang="en-US" sz="2400" i="1" dirty="0"/>
              <a:t>Pharmacokinetic)</a:t>
            </a:r>
            <a:endParaRPr lang="en-US" sz="2400" dirty="0"/>
          </a:p>
          <a:p>
            <a:pPr marL="684213" lvl="1" indent="-342900"/>
            <a:r>
              <a:rPr lang="en-US" sz="2400" dirty="0"/>
              <a:t>Specific (</a:t>
            </a:r>
            <a:r>
              <a:rPr lang="en-US" sz="2400" i="1" dirty="0"/>
              <a:t>Pharmacodynamic)</a:t>
            </a:r>
            <a:endParaRPr lang="en-US" sz="2400" dirty="0"/>
          </a:p>
          <a:p>
            <a:pPr marL="342900" indent="-342900">
              <a:buFont typeface="Arial" panose="020B0604020202020204" pitchFamily="34" charset="0"/>
              <a:buChar char="•"/>
            </a:pPr>
            <a:r>
              <a:rPr lang="en-US" sz="3200" dirty="0"/>
              <a:t>“Index file”</a:t>
            </a:r>
          </a:p>
          <a:p>
            <a:pPr marL="342900" indent="-342900"/>
            <a:endParaRPr lang="en-US" sz="3200" dirty="0"/>
          </a:p>
          <a:p>
            <a:pPr marL="342900" indent="-342900"/>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684213" lvl="1" indent="-342900"/>
            <a:endParaRPr lang="en-US" sz="3200" dirty="0"/>
          </a:p>
        </p:txBody>
      </p:sp>
    </p:spTree>
    <p:extLst>
      <p:ext uri="{BB962C8B-B14F-4D97-AF65-F5344CB8AC3E}">
        <p14:creationId xmlns:p14="http://schemas.microsoft.com/office/powerpoint/2010/main" val="201921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NLM-180 Training set</a:t>
            </a: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92836" y="821092"/>
            <a:ext cx="11737910" cy="3570797"/>
          </a:xfrm>
          <a:prstGeom prst="rect">
            <a:avLst/>
          </a:prstGeom>
          <a:ln w="9525">
            <a:solidFill>
              <a:schemeClr val="tx2"/>
            </a:solidFill>
          </a:ln>
        </p:spPr>
      </p:pic>
    </p:spTree>
    <p:extLst>
      <p:ext uri="{BB962C8B-B14F-4D97-AF65-F5344CB8AC3E}">
        <p14:creationId xmlns:p14="http://schemas.microsoft.com/office/powerpoint/2010/main" val="1085544213"/>
      </p:ext>
    </p:extLst>
  </p:cSld>
  <p:clrMapOvr>
    <a:masterClrMapping/>
  </p:clrMapOvr>
</p:sld>
</file>

<file path=ppt/theme/theme1.xml><?xml version="1.0" encoding="utf-8"?>
<a:theme xmlns:a="http://schemas.openxmlformats.org/drawingml/2006/main" name="NLM">
  <a:themeElements>
    <a:clrScheme name="NLM">
      <a:dk1>
        <a:sysClr val="windowText" lastClr="000000"/>
      </a:dk1>
      <a:lt1>
        <a:sysClr val="window" lastClr="FFFFFF"/>
      </a:lt1>
      <a:dk2>
        <a:srgbClr val="004E6D"/>
      </a:dk2>
      <a:lt2>
        <a:srgbClr val="FFFFFF"/>
      </a:lt2>
      <a:accent1>
        <a:srgbClr val="138AB9"/>
      </a:accent1>
      <a:accent2>
        <a:srgbClr val="C4E2EE"/>
      </a:accent2>
      <a:accent3>
        <a:srgbClr val="7A0C21"/>
      </a:accent3>
      <a:accent4>
        <a:srgbClr val="DEC2C8"/>
      </a:accent4>
      <a:accent5>
        <a:srgbClr val="B9B009"/>
      </a:accent5>
      <a:accent6>
        <a:srgbClr val="EEEBC1"/>
      </a:accent6>
      <a:hlink>
        <a:srgbClr val="3A3706"/>
      </a:hlink>
      <a:folHlink>
        <a:srgbClr val="CECDC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LM">
  <a:themeElements>
    <a:clrScheme name="NLM">
      <a:dk1>
        <a:sysClr val="windowText" lastClr="000000"/>
      </a:dk1>
      <a:lt1>
        <a:sysClr val="window" lastClr="FFFFFF"/>
      </a:lt1>
      <a:dk2>
        <a:srgbClr val="004E6D"/>
      </a:dk2>
      <a:lt2>
        <a:srgbClr val="FFFFFF"/>
      </a:lt2>
      <a:accent1>
        <a:srgbClr val="138AB9"/>
      </a:accent1>
      <a:accent2>
        <a:srgbClr val="C4E2EE"/>
      </a:accent2>
      <a:accent3>
        <a:srgbClr val="7A0C21"/>
      </a:accent3>
      <a:accent4>
        <a:srgbClr val="DEC2C8"/>
      </a:accent4>
      <a:accent5>
        <a:srgbClr val="B9B009"/>
      </a:accent5>
      <a:accent6>
        <a:srgbClr val="EEEBC1"/>
      </a:accent6>
      <a:hlink>
        <a:srgbClr val="3A3706"/>
      </a:hlink>
      <a:folHlink>
        <a:srgbClr val="CECDC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2792</TotalTime>
  <Words>806</Words>
  <Application>Microsoft Office PowerPoint</Application>
  <PresentationFormat>Widescreen</PresentationFormat>
  <Paragraphs>340</Paragraphs>
  <Slides>19</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Arial Black</vt:lpstr>
      <vt:lpstr>Calibri</vt:lpstr>
      <vt:lpstr>Cambria</vt:lpstr>
      <vt:lpstr>Cambria Math</vt:lpstr>
      <vt:lpstr>Chiller</vt:lpstr>
      <vt:lpstr>Consolas</vt:lpstr>
      <vt:lpstr>Corbel</vt:lpstr>
      <vt:lpstr>Georgia</vt:lpstr>
      <vt:lpstr>Tahoma</vt:lpstr>
      <vt:lpstr>Times New Roman</vt:lpstr>
      <vt:lpstr>Wingdings</vt:lpstr>
      <vt:lpstr>NLM</vt:lpstr>
      <vt:lpstr>3_NLM</vt:lpstr>
      <vt:lpstr> Drug-Drug Interaction Extraction from Structured Drug Labels</vt:lpstr>
      <vt:lpstr>Motivation</vt:lpstr>
      <vt:lpstr>Mechanisms of Drug-Drug Interaction</vt:lpstr>
      <vt:lpstr>Goal: generate structured (index) document for distinct DDIs in SPL</vt:lpstr>
      <vt:lpstr>Relevant SPL sections</vt:lpstr>
      <vt:lpstr>Related work </vt:lpstr>
      <vt:lpstr>Tasks</vt:lpstr>
      <vt:lpstr>Data</vt:lpstr>
      <vt:lpstr>NLM-180 Training set</vt:lpstr>
      <vt:lpstr>FDA-22 training and test sets annotation tool</vt:lpstr>
      <vt:lpstr>Annotations</vt:lpstr>
      <vt:lpstr>Participants</vt:lpstr>
      <vt:lpstr>Approaches</vt:lpstr>
      <vt:lpstr>Results Task 1 (Mention)</vt:lpstr>
      <vt:lpstr>Results Task 2 (Relation)</vt:lpstr>
      <vt:lpstr>Results Task 3 (Normalization)</vt:lpstr>
      <vt:lpstr>Results Task 4 (Output for FDA)</vt:lpstr>
      <vt:lpstr>Conclusion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Sameer Antani</dc:creator>
  <cp:lastModifiedBy>Travis Goodwin</cp:lastModifiedBy>
  <cp:revision>247</cp:revision>
  <cp:lastPrinted>2016-08-29T15:34:37Z</cp:lastPrinted>
  <dcterms:created xsi:type="dcterms:W3CDTF">2016-08-25T14:54:41Z</dcterms:created>
  <dcterms:modified xsi:type="dcterms:W3CDTF">2019-10-29T16:58:44Z</dcterms:modified>
</cp:coreProperties>
</file>