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theme/themeOverride2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47" r:id="rId1"/>
  </p:sldMasterIdLst>
  <p:notesMasterIdLst>
    <p:notesMasterId r:id="rId19"/>
  </p:notesMasterIdLst>
  <p:handoutMasterIdLst>
    <p:handoutMasterId r:id="rId20"/>
  </p:handoutMasterIdLst>
  <p:sldIdLst>
    <p:sldId id="971" r:id="rId2"/>
    <p:sldId id="1161" r:id="rId3"/>
    <p:sldId id="1166" r:id="rId4"/>
    <p:sldId id="1172" r:id="rId5"/>
    <p:sldId id="1173" r:id="rId6"/>
    <p:sldId id="1162" r:id="rId7"/>
    <p:sldId id="1174" r:id="rId8"/>
    <p:sldId id="1177" r:id="rId9"/>
    <p:sldId id="1175" r:id="rId10"/>
    <p:sldId id="1176" r:id="rId11"/>
    <p:sldId id="1178" r:id="rId12"/>
    <p:sldId id="1179" r:id="rId13"/>
    <p:sldId id="1180" r:id="rId14"/>
    <p:sldId id="1181" r:id="rId15"/>
    <p:sldId id="1182" r:id="rId16"/>
    <p:sldId id="1183" r:id="rId17"/>
    <p:sldId id="1184" r:id="rId18"/>
  </p:sldIdLst>
  <p:sldSz cx="9144000" cy="6858000" type="screen4x3"/>
  <p:notesSz cx="6858000" cy="9296400"/>
  <p:custDataLst>
    <p:tags r:id="rId21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b="1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b="1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b="1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b="1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  <p:extLst>
    <p:ext uri="{521415D9-36F7-43E2-AB2F-B90AF26B5E84}">
      <p14:sectionLst xmlns:p14="http://schemas.microsoft.com/office/powerpoint/2010/main">
        <p14:section name="Default Section" id="{BBC205D2-657F-4798-8DF3-707256C5FD4C}">
          <p14:sldIdLst>
            <p14:sldId id="971"/>
            <p14:sldId id="1161"/>
            <p14:sldId id="1166"/>
            <p14:sldId id="1172"/>
            <p14:sldId id="1173"/>
            <p14:sldId id="1162"/>
            <p14:sldId id="1174"/>
            <p14:sldId id="1177"/>
            <p14:sldId id="1175"/>
            <p14:sldId id="1176"/>
            <p14:sldId id="1178"/>
            <p14:sldId id="1179"/>
            <p14:sldId id="1180"/>
            <p14:sldId id="1181"/>
            <p14:sldId id="1182"/>
            <p14:sldId id="1183"/>
            <p14:sldId id="1184"/>
          </p14:sldIdLst>
        </p14:section>
        <p14:section name="Untitled Section" id="{0534C54B-8382-4BC3-81A1-6311CBA50190}">
          <p14:sldIdLst/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784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Radu Florian" initials="RF" lastIdx="1" clrIdx="0">
    <p:extLst>
      <p:ext uri="{19B8F6BF-5375-455C-9EA6-DF929625EA0E}">
        <p15:presenceInfo xmlns:p15="http://schemas.microsoft.com/office/powerpoint/2012/main" userId="64ea4c3b6c3eead8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FFCC"/>
    <a:srgbClr val="CCCCFF"/>
    <a:srgbClr val="41BCF9"/>
    <a:srgbClr val="FFCCFF"/>
    <a:srgbClr val="41963A"/>
    <a:srgbClr val="D529A8"/>
    <a:srgbClr val="B8FFFF"/>
    <a:srgbClr val="CC3399"/>
    <a:srgbClr val="B39339"/>
    <a:srgbClr val="FFE69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27F97BB-C833-4FB7-BDE5-3F7075034690}" styleName="Themed Style 2 - Accent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96" autoAdjust="0"/>
    <p:restoredTop sz="95853" autoAdjust="0"/>
  </p:normalViewPr>
  <p:slideViewPr>
    <p:cSldViewPr snapToGrid="0">
      <p:cViewPr>
        <p:scale>
          <a:sx n="128" d="100"/>
          <a:sy n="128" d="100"/>
        </p:scale>
        <p:origin x="252" y="-651"/>
      </p:cViewPr>
      <p:guideLst>
        <p:guide orient="horz" pos="2160"/>
        <p:guide pos="278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tags" Target="tags/tag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commentAuthors" Target="commentAuthor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oleObject" Target="file:///C:\Users\rflor\Documents\My%20Presentations\NIST\plot2.xlsx" TargetMode="Externa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.xml"/><Relationship Id="rId2" Type="http://schemas.microsoft.com/office/2011/relationships/chartColorStyle" Target="colors2.xml"/><Relationship Id="rId1" Type="http://schemas.microsoft.com/office/2011/relationships/chartStyle" Target="style2.xml"/><Relationship Id="rId4" Type="http://schemas.openxmlformats.org/officeDocument/2006/relationships/package" Target="../embeddings/Microsoft_Excel_Worksheet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o-RO"/>
              <a:t>Masked Mention</a:t>
            </a:r>
            <a:endParaRPr lang="en-US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Sheet2!$A$2</c:f>
              <c:strCache>
                <c:ptCount val="1"/>
                <c:pt idx="0">
                  <c:v>Acc-SST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satMod val="103000"/>
                    <a:lumMod val="102000"/>
                    <a:tint val="94000"/>
                  </a:schemeClr>
                </a:gs>
                <a:gs pos="50000">
                  <a:schemeClr val="accent1">
                    <a:satMod val="110000"/>
                    <a:lumMod val="100000"/>
                    <a:shade val="100000"/>
                  </a:schemeClr>
                </a:gs>
                <a:gs pos="100000">
                  <a:schemeClr val="accent1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  <a:sp3d/>
          </c:spPr>
          <c:invertIfNegative val="0"/>
          <c:dLbls>
            <c:dLbl>
              <c:idx val="0"/>
              <c:layout>
                <c:manualLayout>
                  <c:x val="0"/>
                  <c:y val="-1.663201663201668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05FE-4CBD-976E-20EA9C2346E7}"/>
                </c:ext>
              </c:extLst>
            </c:dLbl>
            <c:dLbl>
              <c:idx val="1"/>
              <c:layout>
                <c:manualLayout>
                  <c:x val="0"/>
                  <c:y val="-2.494802494802499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05FE-4CBD-976E-20EA9C2346E7}"/>
                </c:ext>
              </c:extLst>
            </c:dLbl>
            <c:dLbl>
              <c:idx val="2"/>
              <c:layout>
                <c:manualLayout>
                  <c:x val="-5.7887120115774236E-3"/>
                  <c:y val="-1.108801108801113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05FE-4CBD-976E-20EA9C2346E7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Sheet2!$B$1:$D$1</c:f>
              <c:strCache>
                <c:ptCount val="3"/>
                <c:pt idx="0">
                  <c:v>BERT large uncased</c:v>
                </c:pt>
                <c:pt idx="1">
                  <c:v>BERT large cased</c:v>
                </c:pt>
                <c:pt idx="2">
                  <c:v>RoBERTa large</c:v>
                </c:pt>
              </c:strCache>
            </c:strRef>
          </c:cat>
          <c:val>
            <c:numRef>
              <c:f>Sheet2!$B$2:$D$2</c:f>
              <c:numCache>
                <c:formatCode>0.0</c:formatCode>
                <c:ptCount val="3"/>
                <c:pt idx="0">
                  <c:v>68.400000000000006</c:v>
                </c:pt>
                <c:pt idx="1">
                  <c:v>67.760000000000005</c:v>
                </c:pt>
                <c:pt idx="2">
                  <c:v>70.06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05FE-4CBD-976E-20EA9C2346E7}"/>
            </c:ext>
          </c:extLst>
        </c:ser>
        <c:ser>
          <c:idx val="1"/>
          <c:order val="1"/>
          <c:tx>
            <c:strRef>
              <c:f>Sheet2!$A$3</c:f>
              <c:strCache>
                <c:ptCount val="1"/>
                <c:pt idx="0">
                  <c:v>Acc-ST</c:v>
                </c:pt>
              </c:strCache>
            </c:strRef>
          </c:tx>
          <c:spPr>
            <a:gradFill rotWithShape="1">
              <a:gsLst>
                <a:gs pos="0">
                  <a:schemeClr val="accent2">
                    <a:satMod val="103000"/>
                    <a:lumMod val="102000"/>
                    <a:tint val="94000"/>
                  </a:schemeClr>
                </a:gs>
                <a:gs pos="50000">
                  <a:schemeClr val="accent2">
                    <a:satMod val="110000"/>
                    <a:lumMod val="100000"/>
                    <a:shade val="100000"/>
                  </a:schemeClr>
                </a:gs>
                <a:gs pos="100000">
                  <a:schemeClr val="accent2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  <a:sp3d/>
          </c:spPr>
          <c:invertIfNegative val="0"/>
          <c:dLbls>
            <c:dLbl>
              <c:idx val="0"/>
              <c:layout>
                <c:manualLayout>
                  <c:x val="0"/>
                  <c:y val="-2.772002772002774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05FE-4CBD-976E-20EA9C2346E7}"/>
                </c:ext>
              </c:extLst>
            </c:dLbl>
            <c:dLbl>
              <c:idx val="1"/>
              <c:layout>
                <c:manualLayout>
                  <c:x val="-1.9295706705258788E-3"/>
                  <c:y val="-1.940401940401940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05FE-4CBD-976E-20EA9C2346E7}"/>
                </c:ext>
              </c:extLst>
            </c:dLbl>
            <c:dLbl>
              <c:idx val="2"/>
              <c:layout>
                <c:manualLayout>
                  <c:x val="-5.7887120115774236E-3"/>
                  <c:y val="-2.494802494802492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05FE-4CBD-976E-20EA9C2346E7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Sheet2!$B$1:$D$1</c:f>
              <c:strCache>
                <c:ptCount val="3"/>
                <c:pt idx="0">
                  <c:v>BERT large uncased</c:v>
                </c:pt>
                <c:pt idx="1">
                  <c:v>BERT large cased</c:v>
                </c:pt>
                <c:pt idx="2">
                  <c:v>RoBERTa large</c:v>
                </c:pt>
              </c:strCache>
            </c:strRef>
          </c:cat>
          <c:val>
            <c:numRef>
              <c:f>Sheet2!$B$3:$D$3</c:f>
              <c:numCache>
                <c:formatCode>0.0</c:formatCode>
                <c:ptCount val="3"/>
                <c:pt idx="0">
                  <c:v>78.959999999999994</c:v>
                </c:pt>
                <c:pt idx="1">
                  <c:v>79.86</c:v>
                </c:pt>
                <c:pt idx="2">
                  <c:v>78.22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05FE-4CBD-976E-20EA9C2346E7}"/>
            </c:ext>
          </c:extLst>
        </c:ser>
        <c:ser>
          <c:idx val="2"/>
          <c:order val="2"/>
          <c:tx>
            <c:strRef>
              <c:f>Sheet2!$A$4</c:f>
              <c:strCache>
                <c:ptCount val="1"/>
                <c:pt idx="0">
                  <c:v>Acc-T</c:v>
                </c:pt>
              </c:strCache>
            </c:strRef>
          </c:tx>
          <c:spPr>
            <a:gradFill rotWithShape="1">
              <a:gsLst>
                <a:gs pos="0">
                  <a:schemeClr val="accent3">
                    <a:satMod val="103000"/>
                    <a:lumMod val="102000"/>
                    <a:tint val="94000"/>
                  </a:schemeClr>
                </a:gs>
                <a:gs pos="50000">
                  <a:schemeClr val="accent3">
                    <a:satMod val="110000"/>
                    <a:lumMod val="100000"/>
                    <a:shade val="100000"/>
                  </a:schemeClr>
                </a:gs>
                <a:gs pos="100000">
                  <a:schemeClr val="accent3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  <a:sp3d/>
          </c:spPr>
          <c:invertIfNegative val="0"/>
          <c:dLbls>
            <c:dLbl>
              <c:idx val="0"/>
              <c:layout>
                <c:manualLayout>
                  <c:x val="2.3154848046309694E-2"/>
                  <c:y val="-8.3160083160083165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05FE-4CBD-976E-20EA9C2346E7}"/>
                </c:ext>
              </c:extLst>
            </c:dLbl>
            <c:dLbl>
              <c:idx val="1"/>
              <c:layout>
                <c:manualLayout>
                  <c:x val="2.3154848046309694E-2"/>
                  <c:y val="-8.3160083160083165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05FE-4CBD-976E-20EA9C2346E7}"/>
                </c:ext>
              </c:extLst>
            </c:dLbl>
            <c:dLbl>
              <c:idx val="2"/>
              <c:layout>
                <c:manualLayout>
                  <c:x val="1.3506994693680656E-2"/>
                  <c:y val="-1.386001386001387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A-05FE-4CBD-976E-20EA9C2346E7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Sheet2!$B$1:$D$1</c:f>
              <c:strCache>
                <c:ptCount val="3"/>
                <c:pt idx="0">
                  <c:v>BERT large uncased</c:v>
                </c:pt>
                <c:pt idx="1">
                  <c:v>BERT large cased</c:v>
                </c:pt>
                <c:pt idx="2">
                  <c:v>RoBERTa large</c:v>
                </c:pt>
              </c:strCache>
            </c:strRef>
          </c:cat>
          <c:val>
            <c:numRef>
              <c:f>Sheet2!$B$4:$D$4</c:f>
              <c:numCache>
                <c:formatCode>0.0</c:formatCode>
                <c:ptCount val="3"/>
                <c:pt idx="0">
                  <c:v>99.76</c:v>
                </c:pt>
                <c:pt idx="1">
                  <c:v>99.73</c:v>
                </c:pt>
                <c:pt idx="2">
                  <c:v>99.75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B-05FE-4CBD-976E-20EA9C2346E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1496302591"/>
        <c:axId val="1485189887"/>
        <c:axId val="0"/>
      </c:bar3DChart>
      <c:catAx>
        <c:axId val="1496302591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85189887"/>
        <c:crosses val="autoZero"/>
        <c:auto val="1"/>
        <c:lblAlgn val="ctr"/>
        <c:lblOffset val="100"/>
        <c:noMultiLvlLbl val="0"/>
      </c:catAx>
      <c:valAx>
        <c:axId val="1485189887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96302591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solidFill>
        <a:srgbClr val="FFFFFF">
          <a:lumMod val="85000"/>
        </a:srgbClr>
      </a:solidFill>
    </a:ln>
    <a:effectLst>
      <a:outerShdw blurRad="50800" dist="38100" dir="2700000" algn="tl" rotWithShape="0">
        <a:prstClr val="black">
          <a:alpha val="40000"/>
        </a:prstClr>
      </a:outerShdw>
    </a:effectLst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o-RO"/>
              <a:t>Type Boundary</a:t>
            </a:r>
            <a:endParaRPr lang="en-US"/>
          </a:p>
        </c:rich>
      </c:tx>
      <c:layout>
        <c:manualLayout>
          <c:xMode val="edge"/>
          <c:yMode val="edge"/>
          <c:x val="0.4327502173683398"/>
          <c:y val="2.2084195997239476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Sheet2!$A$2</c:f>
              <c:strCache>
                <c:ptCount val="1"/>
                <c:pt idx="0">
                  <c:v>Acc-SST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satMod val="103000"/>
                    <a:lumMod val="102000"/>
                    <a:tint val="94000"/>
                  </a:schemeClr>
                </a:gs>
                <a:gs pos="50000">
                  <a:schemeClr val="accent1">
                    <a:satMod val="110000"/>
                    <a:lumMod val="100000"/>
                    <a:shade val="100000"/>
                  </a:schemeClr>
                </a:gs>
                <a:gs pos="100000">
                  <a:schemeClr val="accent1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  <a:sp3d/>
          </c:spPr>
          <c:invertIfNegative val="0"/>
          <c:dLbls>
            <c:dLbl>
              <c:idx val="0"/>
              <c:layout>
                <c:manualLayout>
                  <c:x val="-1.8919630080029711E-17"/>
                  <c:y val="-5.521048999309869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8BEA-4B85-B142-801D8C0F7E2E}"/>
                </c:ext>
              </c:extLst>
            </c:dLbl>
            <c:dLbl>
              <c:idx val="1"/>
              <c:layout>
                <c:manualLayout>
                  <c:x val="2.0639834881320948E-3"/>
                  <c:y val="-8.2815734989648039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8BEA-4B85-B142-801D8C0F7E2E}"/>
                </c:ext>
              </c:extLst>
            </c:dLbl>
            <c:dLbl>
              <c:idx val="2"/>
              <c:layout>
                <c:manualLayout>
                  <c:x val="0"/>
                  <c:y val="-1.656314699792960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8BEA-4B85-B142-801D8C0F7E2E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5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Sheet2!$E$1:$G$1</c:f>
              <c:strCache>
                <c:ptCount val="3"/>
                <c:pt idx="0">
                  <c:v>BERT large uncased</c:v>
                </c:pt>
                <c:pt idx="1">
                  <c:v>BERT large cased</c:v>
                </c:pt>
                <c:pt idx="2">
                  <c:v>RoBERTa large*</c:v>
                </c:pt>
              </c:strCache>
            </c:strRef>
          </c:cat>
          <c:val>
            <c:numRef>
              <c:f>Sheet2!$E$2:$G$2</c:f>
              <c:numCache>
                <c:formatCode>0.0</c:formatCode>
                <c:ptCount val="3"/>
                <c:pt idx="0">
                  <c:v>71.09</c:v>
                </c:pt>
                <c:pt idx="1">
                  <c:v>69.5</c:v>
                </c:pt>
                <c:pt idx="2">
                  <c:v>69.58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8BEA-4B85-B142-801D8C0F7E2E}"/>
            </c:ext>
          </c:extLst>
        </c:ser>
        <c:ser>
          <c:idx val="1"/>
          <c:order val="1"/>
          <c:tx>
            <c:strRef>
              <c:f>Sheet2!$A$3</c:f>
              <c:strCache>
                <c:ptCount val="1"/>
                <c:pt idx="0">
                  <c:v>Acc-ST</c:v>
                </c:pt>
              </c:strCache>
            </c:strRef>
          </c:tx>
          <c:spPr>
            <a:gradFill rotWithShape="1">
              <a:gsLst>
                <a:gs pos="0">
                  <a:schemeClr val="accent2">
                    <a:satMod val="103000"/>
                    <a:lumMod val="102000"/>
                    <a:tint val="94000"/>
                  </a:schemeClr>
                </a:gs>
                <a:gs pos="50000">
                  <a:schemeClr val="accent2">
                    <a:satMod val="110000"/>
                    <a:lumMod val="100000"/>
                    <a:shade val="100000"/>
                  </a:schemeClr>
                </a:gs>
                <a:gs pos="100000">
                  <a:schemeClr val="accent2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  <a:sp3d/>
          </c:spPr>
          <c:invertIfNegative val="0"/>
          <c:dLbls>
            <c:dLbl>
              <c:idx val="0"/>
              <c:layout>
                <c:manualLayout>
                  <c:x val="0"/>
                  <c:y val="-8.2815734989648282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8BEA-4B85-B142-801D8C0F7E2E}"/>
                </c:ext>
              </c:extLst>
            </c:dLbl>
            <c:dLbl>
              <c:idx val="1"/>
              <c:layout>
                <c:manualLayout>
                  <c:x val="0"/>
                  <c:y val="-1.656314699792963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8BEA-4B85-B142-801D8C0F7E2E}"/>
                </c:ext>
              </c:extLst>
            </c:dLbl>
            <c:dLbl>
              <c:idx val="2"/>
              <c:layout>
                <c:manualLayout>
                  <c:x val="0"/>
                  <c:y val="-1.656314699792963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8BEA-4B85-B142-801D8C0F7E2E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5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Sheet2!$E$1:$G$1</c:f>
              <c:strCache>
                <c:ptCount val="3"/>
                <c:pt idx="0">
                  <c:v>BERT large uncased</c:v>
                </c:pt>
                <c:pt idx="1">
                  <c:v>BERT large cased</c:v>
                </c:pt>
                <c:pt idx="2">
                  <c:v>RoBERTa large*</c:v>
                </c:pt>
              </c:strCache>
            </c:strRef>
          </c:cat>
          <c:val>
            <c:numRef>
              <c:f>Sheet2!$E$3:$G$3</c:f>
              <c:numCache>
                <c:formatCode>0.0</c:formatCode>
                <c:ptCount val="3"/>
                <c:pt idx="0">
                  <c:v>80.37</c:v>
                </c:pt>
                <c:pt idx="1">
                  <c:v>78.3</c:v>
                </c:pt>
                <c:pt idx="2">
                  <c:v>78.900000000000006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8BEA-4B85-B142-801D8C0F7E2E}"/>
            </c:ext>
          </c:extLst>
        </c:ser>
        <c:ser>
          <c:idx val="2"/>
          <c:order val="2"/>
          <c:tx>
            <c:strRef>
              <c:f>Sheet2!$A$4</c:f>
              <c:strCache>
                <c:ptCount val="1"/>
                <c:pt idx="0">
                  <c:v>Acc-T</c:v>
                </c:pt>
              </c:strCache>
            </c:strRef>
          </c:tx>
          <c:spPr>
            <a:gradFill rotWithShape="1">
              <a:gsLst>
                <a:gs pos="0">
                  <a:schemeClr val="accent3">
                    <a:satMod val="103000"/>
                    <a:lumMod val="102000"/>
                    <a:tint val="94000"/>
                  </a:schemeClr>
                </a:gs>
                <a:gs pos="50000">
                  <a:schemeClr val="accent3">
                    <a:satMod val="110000"/>
                    <a:lumMod val="100000"/>
                    <a:shade val="100000"/>
                  </a:schemeClr>
                </a:gs>
                <a:gs pos="100000">
                  <a:schemeClr val="accent3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  <a:sp3d/>
          </c:spPr>
          <c:invertIfNegative val="0"/>
          <c:dLbls>
            <c:dLbl>
              <c:idx val="0"/>
              <c:layout>
                <c:manualLayout>
                  <c:x val="1.6511867905056758E-2"/>
                  <c:y val="-8.2815734989648161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8BEA-4B85-B142-801D8C0F7E2E}"/>
                </c:ext>
              </c:extLst>
            </c:dLbl>
            <c:dLbl>
              <c:idx val="1"/>
              <c:layout>
                <c:manualLayout>
                  <c:x val="2.2703818369453045E-2"/>
                  <c:y val="-1.38026224982746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8BEA-4B85-B142-801D8C0F7E2E}"/>
                </c:ext>
              </c:extLst>
            </c:dLbl>
            <c:dLbl>
              <c:idx val="2"/>
              <c:layout>
                <c:manualLayout>
                  <c:x val="2.4767801857584988E-2"/>
                  <c:y val="-2.484472049689440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A-8BEA-4B85-B142-801D8C0F7E2E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5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Sheet2!$E$1:$G$1</c:f>
              <c:strCache>
                <c:ptCount val="3"/>
                <c:pt idx="0">
                  <c:v>BERT large uncased</c:v>
                </c:pt>
                <c:pt idx="1">
                  <c:v>BERT large cased</c:v>
                </c:pt>
                <c:pt idx="2">
                  <c:v>RoBERTa large*</c:v>
                </c:pt>
              </c:strCache>
            </c:strRef>
          </c:cat>
          <c:val>
            <c:numRef>
              <c:f>Sheet2!$E$4:$G$4</c:f>
              <c:numCache>
                <c:formatCode>0.0</c:formatCode>
                <c:ptCount val="3"/>
                <c:pt idx="0">
                  <c:v>99.85</c:v>
                </c:pt>
                <c:pt idx="1">
                  <c:v>99.83</c:v>
                </c:pt>
                <c:pt idx="2">
                  <c:v>99.84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B-8BEA-4B85-B142-801D8C0F7E2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1689018111"/>
        <c:axId val="1988636223"/>
        <c:axId val="0"/>
      </c:bar3DChart>
      <c:catAx>
        <c:axId val="1689018111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88636223"/>
        <c:crosses val="autoZero"/>
        <c:auto val="1"/>
        <c:lblAlgn val="ctr"/>
        <c:lblOffset val="100"/>
        <c:noMultiLvlLbl val="0"/>
      </c:catAx>
      <c:valAx>
        <c:axId val="1988636223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689018111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solidFill>
        <a:srgbClr val="FFFFFF">
          <a:lumMod val="85000"/>
        </a:srgbClr>
      </a:solidFill>
    </a:ln>
    <a:effectLst>
      <a:outerShdw blurRad="50800" dist="38100" dir="2700000" algn="tl" rotWithShape="0">
        <a:prstClr val="black">
          <a:alpha val="40000"/>
        </a:prstClr>
      </a:outerShdw>
    </a:effectLst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4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600" b="1" kern="1200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lt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34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600" b="1" kern="1200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lt1"/>
    </cs:fontRef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96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defTabSz="931863">
              <a:defRPr sz="1200" b="0"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7961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 defTabSz="931863">
              <a:defRPr sz="1200" b="0"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7962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29675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defTabSz="931863">
              <a:defRPr sz="1200" b="0"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7962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829675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 defTabSz="931863">
              <a:defRPr sz="1200" b="0"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fld id="{7F8F1DD8-A3E7-48B0-A2A7-9CBB87DB962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229116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defTabSz="931863">
              <a:defRPr sz="1200" b="0"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 defTabSz="931863">
              <a:defRPr sz="1200" b="0"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53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04900" y="696913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843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416425"/>
            <a:ext cx="5486400" cy="418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1843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9675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defTabSz="931863">
              <a:defRPr sz="1200" b="0"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43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829675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 defTabSz="931863">
              <a:defRPr sz="1200" b="0"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fld id="{A83DB473-2A72-413F-8C50-C3B90B7D843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165408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1863" eaLnBrk="0" hangingPunct="0">
              <a:defRPr b="1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defTabSz="931863" eaLnBrk="0" hangingPunct="0">
              <a:defRPr b="1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defTabSz="931863" eaLnBrk="0" hangingPunct="0">
              <a:defRPr b="1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defTabSz="931863" eaLnBrk="0" hangingPunct="0">
              <a:defRPr b="1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defTabSz="931863" eaLnBrk="0" hangingPunct="0">
              <a:defRPr b="1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5111E1CC-03DF-419B-88F8-0B2C7416C82A}" type="slidenum">
              <a:rPr lang="en-US" altLang="en-US" b="0" smtClean="0"/>
              <a:pPr eaLnBrk="1" hangingPunct="1"/>
              <a:t>1</a:t>
            </a:fld>
            <a:endParaRPr lang="en-US" altLang="en-US" b="0"/>
          </a:p>
        </p:txBody>
      </p:sp>
      <p:sp>
        <p:nvSpPr>
          <p:cNvPr id="563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3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dirty="0">
              <a:ea typeface="MS PGothic" pitchFamily="34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9" descr="satellite image of a hurricane storm's eye"/>
          <p:cNvPicPr preferRelativeResize="0">
            <a:picLocks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638" y="3665538"/>
            <a:ext cx="8593137" cy="2230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Line 4"/>
          <p:cNvSpPr>
            <a:spLocks noChangeShapeType="1"/>
          </p:cNvSpPr>
          <p:nvPr/>
        </p:nvSpPr>
        <p:spPr bwMode="auto">
          <a:xfrm flipV="1">
            <a:off x="274638" y="1050925"/>
            <a:ext cx="85947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Rectangle 6"/>
          <p:cNvSpPr>
            <a:spLocks noChangeArrowheads="1"/>
          </p:cNvSpPr>
          <p:nvPr/>
        </p:nvSpPr>
        <p:spPr bwMode="black">
          <a:xfrm>
            <a:off x="7589838" y="6537325"/>
            <a:ext cx="1371600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>
            <a:lvl1pPr eaLnBrk="0" hangingPunct="0">
              <a:defRPr b="1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/>
            <a:r>
              <a:rPr lang="en-US" altLang="en-US" sz="800" b="0" dirty="0">
                <a:solidFill>
                  <a:srgbClr val="000000"/>
                </a:solidFill>
              </a:rPr>
              <a:t> IBM </a:t>
            </a:r>
            <a:r>
              <a:rPr lang="en-US" altLang="en-US" sz="800" b="0" i="1" dirty="0">
                <a:solidFill>
                  <a:srgbClr val="000000"/>
                </a:solidFill>
              </a:rPr>
              <a:t>Research</a:t>
            </a:r>
            <a:r>
              <a:rPr lang="en-US" altLang="en-US" sz="800" b="0" dirty="0">
                <a:solidFill>
                  <a:srgbClr val="000000"/>
                </a:solidFill>
              </a:rPr>
              <a:t> AI</a:t>
            </a:r>
            <a:endParaRPr lang="en-US" altLang="en-US" b="0" dirty="0">
              <a:solidFill>
                <a:srgbClr val="000000"/>
              </a:solidFill>
            </a:endParaRPr>
          </a:p>
        </p:txBody>
      </p:sp>
      <p:pic>
        <p:nvPicPr>
          <p:cNvPr id="7" name="Picture 12" descr="R120_G137_B251-20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80400" y="684213"/>
            <a:ext cx="588963" cy="236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8" name="Group 21"/>
          <p:cNvGrpSpPr>
            <a:grpSpLocks/>
          </p:cNvGrpSpPr>
          <p:nvPr userDrawn="1"/>
        </p:nvGrpSpPr>
        <p:grpSpPr bwMode="auto">
          <a:xfrm>
            <a:off x="274638" y="3665538"/>
            <a:ext cx="8594725" cy="2233612"/>
            <a:chOff x="160" y="2308"/>
            <a:chExt cx="5437" cy="1399"/>
          </a:xfrm>
        </p:grpSpPr>
        <p:sp>
          <p:nvSpPr>
            <p:cNvPr id="9" name="Rectangle 22"/>
            <p:cNvSpPr>
              <a:spLocks noChangeArrowheads="1"/>
            </p:cNvSpPr>
            <p:nvPr/>
          </p:nvSpPr>
          <p:spPr bwMode="auto">
            <a:xfrm>
              <a:off x="160" y="2308"/>
              <a:ext cx="858" cy="288"/>
            </a:xfrm>
            <a:prstGeom prst="rect">
              <a:avLst/>
            </a:prstGeom>
            <a:solidFill>
              <a:srgbClr val="FEFFFE">
                <a:alpha val="4901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b="1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 b="1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 b="1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 b="1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 b="1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lnSpc>
                  <a:spcPct val="90000"/>
                </a:lnSpc>
              </a:pPr>
              <a:endParaRPr lang="en-US" altLang="en-US" sz="2200" b="0">
                <a:solidFill>
                  <a:srgbClr val="7889FB"/>
                </a:solidFill>
              </a:endParaRPr>
            </a:p>
          </p:txBody>
        </p:sp>
        <p:sp>
          <p:nvSpPr>
            <p:cNvPr id="10" name="Rectangle 23"/>
            <p:cNvSpPr>
              <a:spLocks noChangeArrowheads="1"/>
            </p:cNvSpPr>
            <p:nvPr/>
          </p:nvSpPr>
          <p:spPr bwMode="auto">
            <a:xfrm>
              <a:off x="160" y="2862"/>
              <a:ext cx="858" cy="289"/>
            </a:xfrm>
            <a:prstGeom prst="rect">
              <a:avLst/>
            </a:prstGeom>
            <a:solidFill>
              <a:srgbClr val="FEFFFE">
                <a:alpha val="4901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b="1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 b="1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 b="1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 b="1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 b="1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lnSpc>
                  <a:spcPct val="90000"/>
                </a:lnSpc>
              </a:pPr>
              <a:endParaRPr lang="en-US" altLang="en-US" sz="2200" b="0">
                <a:solidFill>
                  <a:srgbClr val="7889FB"/>
                </a:solidFill>
              </a:endParaRPr>
            </a:p>
          </p:txBody>
        </p:sp>
        <p:sp>
          <p:nvSpPr>
            <p:cNvPr id="11" name="Rectangle 24"/>
            <p:cNvSpPr>
              <a:spLocks noChangeArrowheads="1"/>
            </p:cNvSpPr>
            <p:nvPr/>
          </p:nvSpPr>
          <p:spPr bwMode="auto">
            <a:xfrm>
              <a:off x="160" y="3419"/>
              <a:ext cx="269" cy="288"/>
            </a:xfrm>
            <a:prstGeom prst="rect">
              <a:avLst/>
            </a:prstGeom>
            <a:solidFill>
              <a:srgbClr val="FEFFFE">
                <a:alpha val="4901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b="1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 b="1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 b="1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 b="1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 b="1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lnSpc>
                  <a:spcPct val="90000"/>
                </a:lnSpc>
              </a:pPr>
              <a:endParaRPr lang="en-US" altLang="en-US" sz="2200" b="0">
                <a:solidFill>
                  <a:srgbClr val="7889FB"/>
                </a:solidFill>
              </a:endParaRPr>
            </a:p>
          </p:txBody>
        </p:sp>
        <p:sp>
          <p:nvSpPr>
            <p:cNvPr id="12" name="Rectangle 25"/>
            <p:cNvSpPr>
              <a:spLocks noChangeArrowheads="1"/>
            </p:cNvSpPr>
            <p:nvPr/>
          </p:nvSpPr>
          <p:spPr bwMode="auto">
            <a:xfrm>
              <a:off x="4739" y="2308"/>
              <a:ext cx="858" cy="288"/>
            </a:xfrm>
            <a:prstGeom prst="rect">
              <a:avLst/>
            </a:prstGeom>
            <a:solidFill>
              <a:srgbClr val="FEFFFE">
                <a:alpha val="4901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b="1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 b="1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 b="1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 b="1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 b="1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lnSpc>
                  <a:spcPct val="90000"/>
                </a:lnSpc>
              </a:pPr>
              <a:endParaRPr lang="en-US" altLang="en-US" sz="2200" b="0">
                <a:solidFill>
                  <a:srgbClr val="7889FB"/>
                </a:solidFill>
              </a:endParaRPr>
            </a:p>
          </p:txBody>
        </p:sp>
        <p:sp>
          <p:nvSpPr>
            <p:cNvPr id="13" name="Rectangle 26"/>
            <p:cNvSpPr>
              <a:spLocks noChangeArrowheads="1"/>
            </p:cNvSpPr>
            <p:nvPr/>
          </p:nvSpPr>
          <p:spPr bwMode="auto">
            <a:xfrm>
              <a:off x="4739" y="2862"/>
              <a:ext cx="858" cy="289"/>
            </a:xfrm>
            <a:prstGeom prst="rect">
              <a:avLst/>
            </a:prstGeom>
            <a:solidFill>
              <a:srgbClr val="FEFFFE">
                <a:alpha val="4901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b="1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 b="1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 b="1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 b="1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 b="1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lnSpc>
                  <a:spcPct val="90000"/>
                </a:lnSpc>
              </a:pPr>
              <a:endParaRPr lang="en-US" altLang="en-US" sz="2200" b="0">
                <a:solidFill>
                  <a:srgbClr val="7889FB"/>
                </a:solidFill>
              </a:endParaRPr>
            </a:p>
          </p:txBody>
        </p:sp>
        <p:sp>
          <p:nvSpPr>
            <p:cNvPr id="14" name="Rectangle 27"/>
            <p:cNvSpPr>
              <a:spLocks noChangeArrowheads="1"/>
            </p:cNvSpPr>
            <p:nvPr/>
          </p:nvSpPr>
          <p:spPr bwMode="auto">
            <a:xfrm>
              <a:off x="5328" y="3419"/>
              <a:ext cx="269" cy="288"/>
            </a:xfrm>
            <a:prstGeom prst="rect">
              <a:avLst/>
            </a:prstGeom>
            <a:solidFill>
              <a:srgbClr val="FEFFFE">
                <a:alpha val="4901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b="1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 b="1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 b="1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 b="1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 b="1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lnSpc>
                  <a:spcPct val="90000"/>
                </a:lnSpc>
              </a:pPr>
              <a:endParaRPr lang="en-US" altLang="en-US" sz="2200" b="0">
                <a:solidFill>
                  <a:srgbClr val="7889FB"/>
                </a:solidFill>
              </a:endParaRPr>
            </a:p>
          </p:txBody>
        </p:sp>
        <p:sp>
          <p:nvSpPr>
            <p:cNvPr id="15" name="Freeform 28"/>
            <p:cNvSpPr>
              <a:spLocks/>
            </p:cNvSpPr>
            <p:nvPr/>
          </p:nvSpPr>
          <p:spPr bwMode="auto">
            <a:xfrm>
              <a:off x="1305" y="2308"/>
              <a:ext cx="2862" cy="288"/>
            </a:xfrm>
            <a:custGeom>
              <a:avLst/>
              <a:gdLst>
                <a:gd name="T0" fmla="*/ 0 w 2880"/>
                <a:gd name="T1" fmla="*/ 0 h 288"/>
                <a:gd name="T2" fmla="*/ 0 w 2880"/>
                <a:gd name="T3" fmla="*/ 288 h 288"/>
                <a:gd name="T4" fmla="*/ 2826 w 2880"/>
                <a:gd name="T5" fmla="*/ 288 h 288"/>
                <a:gd name="T6" fmla="*/ 2784 w 2880"/>
                <a:gd name="T7" fmla="*/ 256 h 288"/>
                <a:gd name="T8" fmla="*/ 2610 w 2880"/>
                <a:gd name="T9" fmla="*/ 134 h 288"/>
                <a:gd name="T10" fmla="*/ 2385 w 2880"/>
                <a:gd name="T11" fmla="*/ 46 h 288"/>
                <a:gd name="T12" fmla="*/ 2188 w 2880"/>
                <a:gd name="T13" fmla="*/ 10 h 288"/>
                <a:gd name="T14" fmla="*/ 2073 w 2880"/>
                <a:gd name="T15" fmla="*/ 0 h 288"/>
                <a:gd name="T16" fmla="*/ 0 w 2880"/>
                <a:gd name="T17" fmla="*/ 0 h 28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2880" h="288">
                  <a:moveTo>
                    <a:pt x="0" y="0"/>
                  </a:moveTo>
                  <a:lnTo>
                    <a:pt x="0" y="288"/>
                  </a:lnTo>
                  <a:lnTo>
                    <a:pt x="2880" y="288"/>
                  </a:lnTo>
                  <a:lnTo>
                    <a:pt x="2838" y="256"/>
                  </a:lnTo>
                  <a:cubicBezTo>
                    <a:pt x="2838" y="256"/>
                    <a:pt x="2728" y="169"/>
                    <a:pt x="2660" y="134"/>
                  </a:cubicBezTo>
                  <a:cubicBezTo>
                    <a:pt x="2592" y="99"/>
                    <a:pt x="2502" y="67"/>
                    <a:pt x="2430" y="46"/>
                  </a:cubicBezTo>
                  <a:cubicBezTo>
                    <a:pt x="2358" y="25"/>
                    <a:pt x="2283" y="18"/>
                    <a:pt x="2230" y="10"/>
                  </a:cubicBezTo>
                  <a:lnTo>
                    <a:pt x="2112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EFFFE">
                <a:alpha val="4901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" name="Freeform 29"/>
            <p:cNvSpPr>
              <a:spLocks/>
            </p:cNvSpPr>
            <p:nvPr/>
          </p:nvSpPr>
          <p:spPr bwMode="auto">
            <a:xfrm>
              <a:off x="1305" y="2862"/>
              <a:ext cx="3174" cy="291"/>
            </a:xfrm>
            <a:custGeom>
              <a:avLst/>
              <a:gdLst>
                <a:gd name="T0" fmla="*/ 0 w 3194"/>
                <a:gd name="T1" fmla="*/ 0 h 290"/>
                <a:gd name="T2" fmla="*/ 0 w 3194"/>
                <a:gd name="T3" fmla="*/ 291 h 290"/>
                <a:gd name="T4" fmla="*/ 3134 w 3194"/>
                <a:gd name="T5" fmla="*/ 293 h 290"/>
                <a:gd name="T6" fmla="*/ 3128 w 3194"/>
                <a:gd name="T7" fmla="*/ 259 h 290"/>
                <a:gd name="T8" fmla="*/ 3100 w 3194"/>
                <a:gd name="T9" fmla="*/ 149 h 290"/>
                <a:gd name="T10" fmla="*/ 3060 w 3194"/>
                <a:gd name="T11" fmla="*/ 34 h 290"/>
                <a:gd name="T12" fmla="*/ 3045 w 3194"/>
                <a:gd name="T13" fmla="*/ 2 h 290"/>
                <a:gd name="T14" fmla="*/ 0 w 3194"/>
                <a:gd name="T15" fmla="*/ 0 h 29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3194" h="290">
                  <a:moveTo>
                    <a:pt x="0" y="0"/>
                  </a:moveTo>
                  <a:lnTo>
                    <a:pt x="0" y="288"/>
                  </a:lnTo>
                  <a:lnTo>
                    <a:pt x="3194" y="290"/>
                  </a:lnTo>
                  <a:lnTo>
                    <a:pt x="3188" y="256"/>
                  </a:lnTo>
                  <a:cubicBezTo>
                    <a:pt x="3182" y="232"/>
                    <a:pt x="3172" y="183"/>
                    <a:pt x="3160" y="146"/>
                  </a:cubicBezTo>
                  <a:cubicBezTo>
                    <a:pt x="3146" y="103"/>
                    <a:pt x="3128" y="58"/>
                    <a:pt x="3118" y="34"/>
                  </a:cubicBezTo>
                  <a:lnTo>
                    <a:pt x="3102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EFFFE">
                <a:alpha val="4901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" name="Freeform 30"/>
            <p:cNvSpPr>
              <a:spLocks/>
            </p:cNvSpPr>
            <p:nvPr/>
          </p:nvSpPr>
          <p:spPr bwMode="auto">
            <a:xfrm>
              <a:off x="3595" y="3417"/>
              <a:ext cx="916" cy="290"/>
            </a:xfrm>
            <a:custGeom>
              <a:avLst/>
              <a:gdLst>
                <a:gd name="T0" fmla="*/ 0 w 3194"/>
                <a:gd name="T1" fmla="*/ 290 h 290"/>
                <a:gd name="T2" fmla="*/ 0 w 3194"/>
                <a:gd name="T3" fmla="*/ 2 h 290"/>
                <a:gd name="T4" fmla="*/ 75 w 3194"/>
                <a:gd name="T5" fmla="*/ 0 h 290"/>
                <a:gd name="T6" fmla="*/ 75 w 3194"/>
                <a:gd name="T7" fmla="*/ 156 h 290"/>
                <a:gd name="T8" fmla="*/ 74 w 3194"/>
                <a:gd name="T9" fmla="*/ 254 h 290"/>
                <a:gd name="T10" fmla="*/ 74 w 3194"/>
                <a:gd name="T11" fmla="*/ 290 h 290"/>
                <a:gd name="T12" fmla="*/ 0 w 3194"/>
                <a:gd name="T13" fmla="*/ 290 h 29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194" h="290">
                  <a:moveTo>
                    <a:pt x="0" y="290"/>
                  </a:moveTo>
                  <a:lnTo>
                    <a:pt x="0" y="2"/>
                  </a:lnTo>
                  <a:lnTo>
                    <a:pt x="3194" y="0"/>
                  </a:lnTo>
                  <a:lnTo>
                    <a:pt x="3176" y="156"/>
                  </a:lnTo>
                  <a:cubicBezTo>
                    <a:pt x="3169" y="198"/>
                    <a:pt x="3162" y="232"/>
                    <a:pt x="3150" y="254"/>
                  </a:cubicBezTo>
                  <a:lnTo>
                    <a:pt x="3140" y="290"/>
                  </a:lnTo>
                  <a:lnTo>
                    <a:pt x="0" y="290"/>
                  </a:lnTo>
                  <a:close/>
                </a:path>
              </a:pathLst>
            </a:custGeom>
            <a:solidFill>
              <a:srgbClr val="FEFFFE">
                <a:alpha val="4901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" name="Rectangle 31"/>
            <p:cNvSpPr>
              <a:spLocks noChangeArrowheads="1"/>
            </p:cNvSpPr>
            <p:nvPr/>
          </p:nvSpPr>
          <p:spPr bwMode="auto">
            <a:xfrm>
              <a:off x="1877" y="3419"/>
              <a:ext cx="858" cy="288"/>
            </a:xfrm>
            <a:prstGeom prst="rect">
              <a:avLst/>
            </a:prstGeom>
            <a:solidFill>
              <a:srgbClr val="FEFFFE">
                <a:alpha val="4901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b="1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 b="1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 b="1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 b="1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 b="1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lnSpc>
                  <a:spcPct val="90000"/>
                </a:lnSpc>
              </a:pPr>
              <a:endParaRPr lang="en-US" altLang="en-US" sz="2200" b="0">
                <a:solidFill>
                  <a:srgbClr val="7889FB"/>
                </a:solidFill>
              </a:endParaRPr>
            </a:p>
          </p:txBody>
        </p:sp>
      </p:grpSp>
      <p:sp>
        <p:nvSpPr>
          <p:cNvPr id="6861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39700" y="1417638"/>
            <a:ext cx="8729663" cy="2011362"/>
          </a:xfrm>
        </p:spPr>
        <p:txBody>
          <a:bodyPr anchor="b"/>
          <a:lstStyle>
            <a:lvl1pPr>
              <a:defRPr sz="35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noProof="0" dirty="0"/>
              <a:t>Click to edit Master title style</a:t>
            </a:r>
          </a:p>
        </p:txBody>
      </p:sp>
      <p:sp>
        <p:nvSpPr>
          <p:cNvPr id="6861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82563" y="528638"/>
            <a:ext cx="7769225" cy="530225"/>
          </a:xfrm>
        </p:spPr>
        <p:txBody>
          <a:bodyPr anchor="b"/>
          <a:lstStyle>
            <a:lvl1pPr marL="0" indent="0">
              <a:buFont typeface="Wingdings" pitchFamily="2" charset="2"/>
              <a:buNone/>
              <a:defRPr sz="1100"/>
            </a:lvl1pPr>
          </a:lstStyle>
          <a:p>
            <a:pPr lvl="0"/>
            <a:r>
              <a:rPr lang="en-US" noProof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1906866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C96D694E-CA19-4ACD-9A9B-71BA3DA68AB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D0D28148-4AF4-44E6-A270-E2CD0BC38300}" type="datetime3">
              <a:rPr lang="en-US"/>
              <a:pPr>
                <a:defRPr/>
              </a:pPr>
              <a:t>12 November 2019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43787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97663" y="593725"/>
            <a:ext cx="2171700" cy="5761038"/>
          </a:xfrm>
        </p:spPr>
        <p:txBody>
          <a:bodyPr vert="eaVert"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82563" y="593725"/>
            <a:ext cx="6362700" cy="57610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BD68DB66-17DA-4BF8-B26A-8DBFA40F154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554163" y="6537325"/>
            <a:ext cx="5943600" cy="184150"/>
          </a:xfrm>
          <a:prstGeom prst="rect">
            <a:avLst/>
          </a:prstGeom>
        </p:spPr>
        <p:txBody>
          <a:bodyPr/>
          <a:lstStyle>
            <a:lvl1pPr>
              <a:defRPr b="1"/>
            </a:lvl1pPr>
          </a:lstStyle>
          <a:p>
            <a:pPr>
              <a:defRPr/>
            </a:pPr>
            <a:r>
              <a:rPr lang="en-US"/>
              <a:t>IBM Confidential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6A812DFC-3AAA-4E96-9D5E-C646864B1540}" type="datetime3">
              <a:rPr lang="en-US"/>
              <a:pPr>
                <a:defRPr/>
              </a:pPr>
              <a:t>12 November 2019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00014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80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40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 sz="2400">
                <a:latin typeface="Calibri" panose="020F0502020204030204" pitchFamily="34" charset="0"/>
                <a:cs typeface="Calibri" panose="020F0502020204030204" pitchFamily="34" charset="0"/>
              </a:defRPr>
            </a:lvl2pPr>
            <a:lvl3pPr>
              <a:defRPr sz="2400">
                <a:latin typeface="Calibri" panose="020F0502020204030204" pitchFamily="34" charset="0"/>
                <a:cs typeface="Calibri" panose="020F0502020204030204" pitchFamily="34" charset="0"/>
              </a:defRPr>
            </a:lvl3pPr>
            <a:lvl4pPr>
              <a:defRPr sz="2400">
                <a:latin typeface="Calibri" panose="020F0502020204030204" pitchFamily="34" charset="0"/>
                <a:cs typeface="Calibri" panose="020F0502020204030204" pitchFamily="34" charset="0"/>
              </a:defRPr>
            </a:lvl4pPr>
            <a:lvl5pPr>
              <a:defRPr sz="2400">
                <a:latin typeface="Calibri" panose="020F0502020204030204" pitchFamily="34" charset="0"/>
                <a:cs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B7504E3C-AD1A-43B7-A4C1-0361E0BDFBD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A4A51B96-E6DA-47B2-B7EA-5C1D0EA13B8B}" type="datetime3">
              <a:rPr lang="en-US"/>
              <a:pPr>
                <a:defRPr/>
              </a:pPr>
              <a:t>12 November 2019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595532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80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BCAD8E79-DCE9-4CFA-997C-BDE09797390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DF873313-F07C-4B7E-AFA1-19A7AFA60211}" type="datetime3">
              <a:rPr lang="en-US"/>
              <a:pPr>
                <a:defRPr/>
              </a:pPr>
              <a:t>12 November 2019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68235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82563" y="1874838"/>
            <a:ext cx="4267200" cy="44799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02163" y="1874838"/>
            <a:ext cx="4267200" cy="44799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B290D0B4-BD73-4EF3-BB44-EBAEEC52ADD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3A6C25F3-9E62-4CE6-B5BD-69F5B62B5CB9}" type="datetime3">
              <a:rPr lang="en-US"/>
              <a:pPr>
                <a:defRPr/>
              </a:pPr>
              <a:t>12 November 2019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95761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AEA1C5EE-650E-460B-943A-18B38982B96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542E29BA-53B8-4CEB-8C96-A56375BE617D}" type="datetime3">
              <a:rPr lang="en-US"/>
              <a:pPr>
                <a:defRPr/>
              </a:pPr>
              <a:t>12 November 2019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91065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57ECE2F3-6B17-40F6-A0A8-573D3BFCD3E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0F706FD0-BBC1-415B-AB0D-0676F96DA4F3}" type="datetime3">
              <a:rPr lang="en-US"/>
              <a:pPr>
                <a:defRPr/>
              </a:pPr>
              <a:t>12 November 2019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78117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E20850BB-539B-49A1-A911-E1431501C6D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DA640D65-3962-4788-AA4E-2415D59A4C67}" type="datetime3">
              <a:rPr lang="en-US"/>
              <a:pPr>
                <a:defRPr/>
              </a:pPr>
              <a:t>12 November 2019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68049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80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 sz="2400">
                <a:latin typeface="Calibri" panose="020F0502020204030204" pitchFamily="34" charset="0"/>
                <a:cs typeface="Calibri" panose="020F0502020204030204" pitchFamily="34" charset="0"/>
              </a:defRPr>
            </a:lvl2pPr>
            <a:lvl3pPr>
              <a:defRPr sz="2000">
                <a:latin typeface="Calibri" panose="020F0502020204030204" pitchFamily="34" charset="0"/>
                <a:cs typeface="Calibri" panose="020F0502020204030204" pitchFamily="34" charset="0"/>
              </a:defRPr>
            </a:lvl3pPr>
            <a:lvl4pPr>
              <a:defRPr sz="1800">
                <a:latin typeface="Calibri" panose="020F0502020204030204" pitchFamily="34" charset="0"/>
                <a:cs typeface="Calibri" panose="020F0502020204030204" pitchFamily="34" charset="0"/>
              </a:defRPr>
            </a:lvl4pPr>
            <a:lvl5pPr>
              <a:defRPr sz="1800">
                <a:latin typeface="Calibri" panose="020F0502020204030204" pitchFamily="34" charset="0"/>
                <a:cs typeface="Calibri" panose="020F050202020403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7D46D481-EF19-46AC-978E-946B66FF62D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36470329-395C-4E18-8D6D-0CC3BECA3FD1}" type="datetime3">
              <a:rPr lang="en-US"/>
              <a:pPr>
                <a:defRPr/>
              </a:pPr>
              <a:t>12 November 2019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83711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5B616C9E-C3D5-4D17-9499-D5C56225607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FF4440B7-67C9-4AB3-A3A9-99CCAA7875D8}" type="datetime3">
              <a:rPr lang="en-US"/>
              <a:pPr>
                <a:defRPr/>
              </a:pPr>
              <a:t>12 November 2019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4178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82563" y="1874838"/>
            <a:ext cx="8686800" cy="4479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/>
              <a:t>Click to edit Master text styles</a:t>
            </a:r>
          </a:p>
          <a:p>
            <a:pPr lvl="1"/>
            <a:r>
              <a:rPr lang="en-US" altLang="en-US" dirty="0"/>
              <a:t>Second level</a:t>
            </a:r>
          </a:p>
          <a:p>
            <a:pPr lvl="2"/>
            <a:r>
              <a:rPr lang="en-US" altLang="en-US" dirty="0"/>
              <a:t>Third level</a:t>
            </a:r>
          </a:p>
        </p:txBody>
      </p:sp>
      <p:sp>
        <p:nvSpPr>
          <p:cNvPr id="1027" name="Line 4"/>
          <p:cNvSpPr>
            <a:spLocks noChangeShapeType="1"/>
          </p:cNvSpPr>
          <p:nvPr/>
        </p:nvSpPr>
        <p:spPr bwMode="auto">
          <a:xfrm flipV="1">
            <a:off x="274638" y="549275"/>
            <a:ext cx="85947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28" name="Rectangle 6"/>
          <p:cNvSpPr>
            <a:spLocks noChangeArrowheads="1"/>
          </p:cNvSpPr>
          <p:nvPr/>
        </p:nvSpPr>
        <p:spPr bwMode="black">
          <a:xfrm>
            <a:off x="7213600" y="6537325"/>
            <a:ext cx="1747838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>
            <a:lvl1pPr eaLnBrk="0" hangingPunct="0">
              <a:defRPr b="1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/>
            <a:r>
              <a:rPr lang="en-US" altLang="en-US" sz="800" b="0" dirty="0">
                <a:solidFill>
                  <a:schemeClr val="accent1">
                    <a:lumMod val="50000"/>
                  </a:schemeClr>
                </a:solidFill>
              </a:rPr>
              <a:t>Radu Florian</a:t>
            </a:r>
            <a:r>
              <a:rPr lang="en-US" altLang="en-US" sz="800" b="0" dirty="0">
                <a:solidFill>
                  <a:srgbClr val="000000"/>
                </a:solidFill>
              </a:rPr>
              <a:t>,  IBM </a:t>
            </a:r>
            <a:r>
              <a:rPr lang="en-US" altLang="en-US" sz="800" b="0" i="1" dirty="0">
                <a:solidFill>
                  <a:srgbClr val="000000"/>
                </a:solidFill>
              </a:rPr>
              <a:t>Research</a:t>
            </a:r>
            <a:r>
              <a:rPr lang="en-US" altLang="en-US" sz="800" b="0" dirty="0">
                <a:solidFill>
                  <a:srgbClr val="000000"/>
                </a:solidFill>
              </a:rPr>
              <a:t> AI</a:t>
            </a:r>
            <a:endParaRPr lang="en-US" altLang="en-US" b="0" dirty="0">
              <a:solidFill>
                <a:srgbClr val="000000"/>
              </a:solidFill>
            </a:endParaRPr>
          </a:p>
        </p:txBody>
      </p:sp>
      <p:sp>
        <p:nvSpPr>
          <p:cNvPr id="67591" name="Rectangle 7"/>
          <p:cNvSpPr>
            <a:spLocks noGrp="1" noChangeArrowheads="1"/>
          </p:cNvSpPr>
          <p:nvPr>
            <p:ph type="sldNum" sz="quarter" idx="4"/>
          </p:nvPr>
        </p:nvSpPr>
        <p:spPr bwMode="black">
          <a:xfrm>
            <a:off x="182563" y="6537325"/>
            <a:ext cx="366712" cy="184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defRPr sz="800" b="0">
                <a:solidFill>
                  <a:srgbClr val="000000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4A2C972E-1E95-4BEF-9C19-7FD2D2A7102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7593" name="Rectangle 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549275" y="6537325"/>
            <a:ext cx="1004888" cy="184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defRPr sz="800" b="0">
                <a:solidFill>
                  <a:srgbClr val="000000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ADD12ACF-3803-44CE-9F34-4DC722FBC0BC}" type="datetime3">
              <a:rPr lang="en-US"/>
              <a:pPr>
                <a:defRPr/>
              </a:pPr>
              <a:t>12 November 2019</a:t>
            </a:fld>
            <a:endParaRPr lang="en-US"/>
          </a:p>
        </p:txBody>
      </p:sp>
      <p:pic>
        <p:nvPicPr>
          <p:cNvPr id="1032" name="Picture 10" descr="R120_G137_B251-200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80400" y="227013"/>
            <a:ext cx="588963" cy="236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3" name="Rectangle 13"/>
          <p:cNvSpPr>
            <a:spLocks noGrp="1" noChangeArrowheads="1"/>
          </p:cNvSpPr>
          <p:nvPr>
            <p:ph type="title"/>
          </p:nvPr>
        </p:nvSpPr>
        <p:spPr bwMode="auto">
          <a:xfrm>
            <a:off x="182563" y="593725"/>
            <a:ext cx="8686800" cy="639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/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20" r:id="rId1"/>
    <p:sldLayoutId id="2147483921" r:id="rId2"/>
    <p:sldLayoutId id="2147483922" r:id="rId3"/>
    <p:sldLayoutId id="2147483923" r:id="rId4"/>
    <p:sldLayoutId id="2147483924" r:id="rId5"/>
    <p:sldLayoutId id="2147483925" r:id="rId6"/>
    <p:sldLayoutId id="2147483926" r:id="rId7"/>
    <p:sldLayoutId id="2147483927" r:id="rId8"/>
    <p:sldLayoutId id="2147483928" r:id="rId9"/>
    <p:sldLayoutId id="2147483929" r:id="rId10"/>
    <p:sldLayoutId id="2147483930" r:id="rId11"/>
  </p:sldLayoutIdLst>
  <p:hf hdr="0" ft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200" b="1">
          <a:solidFill>
            <a:schemeClr val="accent1">
              <a:lumMod val="75000"/>
            </a:schemeClr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200">
          <a:solidFill>
            <a:schemeClr val="hlink"/>
          </a:solidFill>
          <a:latin typeface="Arial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200">
          <a:solidFill>
            <a:schemeClr val="hlink"/>
          </a:solidFill>
          <a:latin typeface="Arial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200">
          <a:solidFill>
            <a:schemeClr val="hlink"/>
          </a:solidFill>
          <a:latin typeface="Arial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200">
          <a:solidFill>
            <a:schemeClr val="hlink"/>
          </a:solidFill>
          <a:latin typeface="Arial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2200">
          <a:solidFill>
            <a:schemeClr val="hlink"/>
          </a:solidFill>
          <a:latin typeface="Arial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2200">
          <a:solidFill>
            <a:schemeClr val="hlink"/>
          </a:solidFill>
          <a:latin typeface="Arial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2200">
          <a:solidFill>
            <a:schemeClr val="hlink"/>
          </a:solidFill>
          <a:latin typeface="Arial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2200">
          <a:solidFill>
            <a:schemeClr val="hlink"/>
          </a:solidFill>
          <a:latin typeface="Arial" charset="0"/>
        </a:defRPr>
      </a:lvl9pPr>
    </p:titleStyle>
    <p:bodyStyle>
      <a:lvl1pPr marL="173038" indent="-173038" algn="l" rtl="0" eaLnBrk="0" fontAlgn="base" hangingPunct="0">
        <a:spcBef>
          <a:spcPct val="50000"/>
        </a:spcBef>
        <a:spcAft>
          <a:spcPct val="0"/>
        </a:spcAft>
        <a:buClr>
          <a:schemeClr val="tx1"/>
        </a:buClr>
        <a:buFont typeface="Wingdings" pitchFamily="2" charset="2"/>
        <a:buChar char="§"/>
        <a:defRPr sz="1600">
          <a:solidFill>
            <a:schemeClr val="tx1"/>
          </a:solidFill>
          <a:latin typeface="+mn-lt"/>
          <a:ea typeface="+mn-ea"/>
          <a:cs typeface="+mn-cs"/>
        </a:defRPr>
      </a:lvl1pPr>
      <a:lvl2pPr marL="509588" indent="-163513" algn="l" rtl="0" eaLnBrk="0" fontAlgn="base" hangingPunct="0">
        <a:spcBef>
          <a:spcPct val="0"/>
        </a:spcBef>
        <a:spcAft>
          <a:spcPct val="0"/>
        </a:spcAft>
        <a:buClr>
          <a:schemeClr val="tx1"/>
        </a:buClr>
        <a:buFont typeface="Arial" pitchFamily="34" charset="0"/>
        <a:buChar char="–"/>
        <a:defRPr sz="1600">
          <a:solidFill>
            <a:schemeClr val="tx1"/>
          </a:solidFill>
          <a:latin typeface="+mn-lt"/>
        </a:defRPr>
      </a:lvl2pPr>
      <a:lvl3pPr marL="855663" indent="-173038" algn="l" rtl="0" eaLnBrk="0" fontAlgn="base" hangingPunct="0">
        <a:spcBef>
          <a:spcPct val="0"/>
        </a:spcBef>
        <a:spcAft>
          <a:spcPct val="0"/>
        </a:spcAft>
        <a:buClr>
          <a:schemeClr val="tx1"/>
        </a:buClr>
        <a:buChar char="•"/>
        <a:defRPr sz="1600">
          <a:solidFill>
            <a:schemeClr val="tx1"/>
          </a:solidFill>
          <a:latin typeface="+mn-lt"/>
        </a:defRPr>
      </a:lvl3pPr>
      <a:lvl4pPr marL="1203325" indent="-173038" algn="l" rtl="0" eaLnBrk="0" fontAlgn="base" hangingPunct="0">
        <a:spcBef>
          <a:spcPct val="20000"/>
        </a:spcBef>
        <a:spcAft>
          <a:spcPct val="0"/>
        </a:spcAft>
        <a:buClr>
          <a:schemeClr val="bg1"/>
        </a:buClr>
        <a:defRPr sz="1600">
          <a:solidFill>
            <a:schemeClr val="bg1"/>
          </a:solidFill>
          <a:latin typeface="+mn-lt"/>
        </a:defRPr>
      </a:lvl4pPr>
      <a:lvl5pPr marL="1539875" indent="-163513" algn="l" rtl="0" eaLnBrk="0" fontAlgn="base" hangingPunct="0">
        <a:spcBef>
          <a:spcPct val="20000"/>
        </a:spcBef>
        <a:spcAft>
          <a:spcPct val="0"/>
        </a:spcAft>
        <a:buClr>
          <a:schemeClr val="bg1"/>
        </a:buClr>
        <a:buChar char="»"/>
        <a:defRPr sz="1600">
          <a:solidFill>
            <a:schemeClr val="bg1"/>
          </a:solidFill>
          <a:latin typeface="+mn-lt"/>
        </a:defRPr>
      </a:lvl5pPr>
      <a:lvl6pPr marL="1997075" indent="-163513" algn="l" rtl="0" fontAlgn="base">
        <a:spcBef>
          <a:spcPct val="20000"/>
        </a:spcBef>
        <a:spcAft>
          <a:spcPct val="0"/>
        </a:spcAft>
        <a:buClr>
          <a:schemeClr val="bg1"/>
        </a:buClr>
        <a:buChar char="»"/>
        <a:defRPr sz="1600">
          <a:solidFill>
            <a:schemeClr val="bg1"/>
          </a:solidFill>
          <a:latin typeface="+mn-lt"/>
        </a:defRPr>
      </a:lvl6pPr>
      <a:lvl7pPr marL="2454275" indent="-163513" algn="l" rtl="0" fontAlgn="base">
        <a:spcBef>
          <a:spcPct val="20000"/>
        </a:spcBef>
        <a:spcAft>
          <a:spcPct val="0"/>
        </a:spcAft>
        <a:buClr>
          <a:schemeClr val="bg1"/>
        </a:buClr>
        <a:buChar char="»"/>
        <a:defRPr sz="1600">
          <a:solidFill>
            <a:schemeClr val="bg1"/>
          </a:solidFill>
          <a:latin typeface="+mn-lt"/>
        </a:defRPr>
      </a:lvl7pPr>
      <a:lvl8pPr marL="2911475" indent="-163513" algn="l" rtl="0" fontAlgn="base">
        <a:spcBef>
          <a:spcPct val="20000"/>
        </a:spcBef>
        <a:spcAft>
          <a:spcPct val="0"/>
        </a:spcAft>
        <a:buClr>
          <a:schemeClr val="bg1"/>
        </a:buClr>
        <a:buChar char="»"/>
        <a:defRPr sz="1600">
          <a:solidFill>
            <a:schemeClr val="bg1"/>
          </a:solidFill>
          <a:latin typeface="+mn-lt"/>
        </a:defRPr>
      </a:lvl8pPr>
      <a:lvl9pPr marL="3368675" indent="-163513" algn="l" rtl="0" fontAlgn="base">
        <a:spcBef>
          <a:spcPct val="20000"/>
        </a:spcBef>
        <a:spcAft>
          <a:spcPct val="0"/>
        </a:spcAft>
        <a:buClr>
          <a:schemeClr val="bg1"/>
        </a:buClr>
        <a:buChar char="»"/>
        <a:defRPr sz="1600">
          <a:solidFill>
            <a:schemeClr val="bg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https://github.com/huggingface/transformers" TargetMode="Externa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3"/>
          <p:cNvSpPr>
            <a:spLocks noGrp="1"/>
          </p:cNvSpPr>
          <p:nvPr>
            <p:ph type="ctrTitle"/>
          </p:nvPr>
        </p:nvSpPr>
        <p:spPr>
          <a:xfrm>
            <a:off x="436632" y="1589325"/>
            <a:ext cx="8707368" cy="1131887"/>
          </a:xfrm>
        </p:spPr>
        <p:txBody>
          <a:bodyPr/>
          <a:lstStyle/>
          <a:p>
            <a:pPr eaLnBrk="1" hangingPunct="1"/>
            <a:r>
              <a:rPr lang="en-US" b="1" dirty="0">
                <a:solidFill>
                  <a:srgbClr val="C00000"/>
                </a:solidFill>
              </a:rPr>
              <a:t>Cascaded Fine-Grained </a:t>
            </a:r>
            <a:br>
              <a:rPr lang="en-US" b="1" dirty="0">
                <a:solidFill>
                  <a:srgbClr val="C00000"/>
                </a:solidFill>
              </a:rPr>
            </a:br>
            <a:r>
              <a:rPr lang="en-US" b="1" dirty="0">
                <a:solidFill>
                  <a:srgbClr val="C00000"/>
                </a:solidFill>
              </a:rPr>
              <a:t>			Named Entity Recognition</a:t>
            </a:r>
            <a:endParaRPr lang="en-US" altLang="en-US" b="1" dirty="0">
              <a:solidFill>
                <a:srgbClr val="C00000"/>
              </a:solidFill>
            </a:endParaRP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569913" y="2794000"/>
            <a:ext cx="5791200" cy="295650"/>
          </a:xfrm>
        </p:spPr>
        <p:txBody>
          <a:bodyPr/>
          <a:lstStyle/>
          <a:p>
            <a:pPr eaLnBrk="1" hangingPunct="1"/>
            <a:endParaRPr lang="en-US" altLang="en-US" dirty="0"/>
          </a:p>
        </p:txBody>
      </p:sp>
      <p:sp>
        <p:nvSpPr>
          <p:cNvPr id="13316" name="Rectangle 3"/>
          <p:cNvSpPr txBox="1">
            <a:spLocks noChangeArrowheads="1"/>
          </p:cNvSpPr>
          <p:nvPr/>
        </p:nvSpPr>
        <p:spPr bwMode="auto">
          <a:xfrm>
            <a:off x="396874" y="6426885"/>
            <a:ext cx="7405213" cy="3231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b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buClr>
                <a:schemeClr val="hlink"/>
              </a:buClr>
            </a:pPr>
            <a:r>
              <a:rPr lang="en-US" altLang="en-US" sz="1500" b="0" dirty="0">
                <a:solidFill>
                  <a:schemeClr val="hlin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Parul Awasthy, Taesun Moon, Jian Ni, </a:t>
            </a:r>
            <a:r>
              <a:rPr lang="en-US" altLang="en-US" sz="1500" b="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Radu Florian</a:t>
            </a:r>
          </a:p>
        </p:txBody>
      </p:sp>
      <p:pic>
        <p:nvPicPr>
          <p:cNvPr id="1026" name="Picture 2" descr="Image result for sesame street bert">
            <a:extLst>
              <a:ext uri="{FF2B5EF4-FFF2-40B4-BE49-F238E27FC236}">
                <a16:creationId xmlns:a16="http://schemas.microsoft.com/office/drawing/2014/main" id="{9D5C3D3D-9854-4151-B8A3-E0E47170DE8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30404" y="2721212"/>
            <a:ext cx="938964" cy="9389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166103-5E5D-411B-9DF7-17AE7780C8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1461" y="501"/>
            <a:ext cx="8686800" cy="639763"/>
          </a:xfrm>
        </p:spPr>
        <p:txBody>
          <a:bodyPr/>
          <a:lstStyle/>
          <a:p>
            <a:r>
              <a:rPr lang="en-US" dirty="0"/>
              <a:t>Fine-grained NER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2871204-8C26-4839-A5D4-DD2855AADF2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7ECE2F3-6B17-40F6-A0A8-573D3BFCD3EC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246AD255-345B-49E3-8565-6901BD1FE686}"/>
              </a:ext>
            </a:extLst>
          </p:cNvPr>
          <p:cNvSpPr txBox="1"/>
          <p:nvPr/>
        </p:nvSpPr>
        <p:spPr>
          <a:xfrm>
            <a:off x="1358270" y="513719"/>
            <a:ext cx="11286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           Y</a:t>
            </a:r>
            <a:r>
              <a:rPr lang="en-US" baseline="40000" dirty="0"/>
              <a:t>^</a:t>
            </a:r>
          </a:p>
        </p:txBody>
      </p:sp>
      <p:sp>
        <p:nvSpPr>
          <p:cNvPr id="213" name="Oval 212">
            <a:extLst>
              <a:ext uri="{FF2B5EF4-FFF2-40B4-BE49-F238E27FC236}">
                <a16:creationId xmlns:a16="http://schemas.microsoft.com/office/drawing/2014/main" id="{10BF035E-4C0A-423E-AE4B-7D45C2931995}"/>
              </a:ext>
            </a:extLst>
          </p:cNvPr>
          <p:cNvSpPr/>
          <p:nvPr/>
        </p:nvSpPr>
        <p:spPr>
          <a:xfrm>
            <a:off x="2202141" y="2893177"/>
            <a:ext cx="293014" cy="263979"/>
          </a:xfrm>
          <a:prstGeom prst="ellipse">
            <a:avLst/>
          </a:prstGeom>
          <a:solidFill>
            <a:sysClr val="window" lastClr="FFFFFF"/>
          </a:solidFill>
          <a:ln w="12700" cap="flat" cmpd="sng" algn="ctr">
            <a:solidFill>
              <a:srgbClr val="E7E6E6">
                <a:lumMod val="75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14" name="Oval 213">
            <a:extLst>
              <a:ext uri="{FF2B5EF4-FFF2-40B4-BE49-F238E27FC236}">
                <a16:creationId xmlns:a16="http://schemas.microsoft.com/office/drawing/2014/main" id="{0D7FBFCC-B947-4FF3-B339-1609AE449E35}"/>
              </a:ext>
            </a:extLst>
          </p:cNvPr>
          <p:cNvSpPr/>
          <p:nvPr/>
        </p:nvSpPr>
        <p:spPr>
          <a:xfrm>
            <a:off x="3519374" y="2893175"/>
            <a:ext cx="293014" cy="263979"/>
          </a:xfrm>
          <a:prstGeom prst="ellipse">
            <a:avLst/>
          </a:prstGeom>
          <a:solidFill>
            <a:sysClr val="window" lastClr="FFFFFF"/>
          </a:solidFill>
          <a:ln w="12700" cap="flat" cmpd="sng" algn="ctr">
            <a:solidFill>
              <a:srgbClr val="E7E6E6">
                <a:lumMod val="75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15" name="Oval 214">
            <a:extLst>
              <a:ext uri="{FF2B5EF4-FFF2-40B4-BE49-F238E27FC236}">
                <a16:creationId xmlns:a16="http://schemas.microsoft.com/office/drawing/2014/main" id="{BCC27DF3-7553-4BE4-938B-CE499ABE460E}"/>
              </a:ext>
            </a:extLst>
          </p:cNvPr>
          <p:cNvSpPr/>
          <p:nvPr/>
        </p:nvSpPr>
        <p:spPr>
          <a:xfrm>
            <a:off x="2849492" y="2900053"/>
            <a:ext cx="293014" cy="263979"/>
          </a:xfrm>
          <a:prstGeom prst="ellipse">
            <a:avLst/>
          </a:prstGeom>
          <a:solidFill>
            <a:sysClr val="window" lastClr="FFFFFF"/>
          </a:solidFill>
          <a:ln w="12700" cap="flat" cmpd="sng" algn="ctr">
            <a:solidFill>
              <a:srgbClr val="E7E6E6">
                <a:lumMod val="75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16" name="Oval 215">
            <a:extLst>
              <a:ext uri="{FF2B5EF4-FFF2-40B4-BE49-F238E27FC236}">
                <a16:creationId xmlns:a16="http://schemas.microsoft.com/office/drawing/2014/main" id="{50C87FB4-9E52-4132-8BAB-BCFE7696E383}"/>
              </a:ext>
            </a:extLst>
          </p:cNvPr>
          <p:cNvSpPr/>
          <p:nvPr/>
        </p:nvSpPr>
        <p:spPr>
          <a:xfrm>
            <a:off x="2187876" y="3376383"/>
            <a:ext cx="305112" cy="263979"/>
          </a:xfrm>
          <a:prstGeom prst="ellipse">
            <a:avLst/>
          </a:prstGeom>
          <a:solidFill>
            <a:sysClr val="window" lastClr="FFFFFF"/>
          </a:solidFill>
          <a:ln w="12700" cap="flat" cmpd="sng" algn="ctr">
            <a:solidFill>
              <a:srgbClr val="E7E6E6">
                <a:lumMod val="75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17" name="Oval 216">
            <a:extLst>
              <a:ext uri="{FF2B5EF4-FFF2-40B4-BE49-F238E27FC236}">
                <a16:creationId xmlns:a16="http://schemas.microsoft.com/office/drawing/2014/main" id="{4ED01F4E-6F0B-4106-BA68-316788E86E13}"/>
              </a:ext>
            </a:extLst>
          </p:cNvPr>
          <p:cNvSpPr/>
          <p:nvPr/>
        </p:nvSpPr>
        <p:spPr>
          <a:xfrm>
            <a:off x="3474435" y="3381352"/>
            <a:ext cx="305112" cy="263979"/>
          </a:xfrm>
          <a:prstGeom prst="ellipse">
            <a:avLst/>
          </a:prstGeom>
          <a:solidFill>
            <a:sysClr val="window" lastClr="FFFFFF"/>
          </a:solidFill>
          <a:ln w="12700" cap="flat" cmpd="sng" algn="ctr">
            <a:solidFill>
              <a:srgbClr val="E7E6E6">
                <a:lumMod val="75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18" name="Oval 217">
            <a:extLst>
              <a:ext uri="{FF2B5EF4-FFF2-40B4-BE49-F238E27FC236}">
                <a16:creationId xmlns:a16="http://schemas.microsoft.com/office/drawing/2014/main" id="{A32141DA-EB02-4F34-8A22-05F67CE2392A}"/>
              </a:ext>
            </a:extLst>
          </p:cNvPr>
          <p:cNvSpPr/>
          <p:nvPr/>
        </p:nvSpPr>
        <p:spPr>
          <a:xfrm>
            <a:off x="2835935" y="3386321"/>
            <a:ext cx="305112" cy="263979"/>
          </a:xfrm>
          <a:prstGeom prst="ellipse">
            <a:avLst/>
          </a:prstGeom>
          <a:solidFill>
            <a:sysClr val="window" lastClr="FFFFFF"/>
          </a:solidFill>
          <a:ln w="12700" cap="flat" cmpd="sng" algn="ctr">
            <a:solidFill>
              <a:srgbClr val="E7E6E6">
                <a:lumMod val="75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19" name="Oval 218">
            <a:extLst>
              <a:ext uri="{FF2B5EF4-FFF2-40B4-BE49-F238E27FC236}">
                <a16:creationId xmlns:a16="http://schemas.microsoft.com/office/drawing/2014/main" id="{AF336288-5437-4D22-B794-225F5A77BD65}"/>
              </a:ext>
            </a:extLst>
          </p:cNvPr>
          <p:cNvSpPr/>
          <p:nvPr/>
        </p:nvSpPr>
        <p:spPr>
          <a:xfrm>
            <a:off x="6921443" y="2916576"/>
            <a:ext cx="293014" cy="263979"/>
          </a:xfrm>
          <a:prstGeom prst="ellipse">
            <a:avLst/>
          </a:prstGeom>
          <a:solidFill>
            <a:sysClr val="window" lastClr="FFFFFF"/>
          </a:solidFill>
          <a:ln w="12700" cap="flat" cmpd="sng" algn="ctr">
            <a:solidFill>
              <a:srgbClr val="E7E6E6">
                <a:lumMod val="75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20" name="Oval 219">
            <a:extLst>
              <a:ext uri="{FF2B5EF4-FFF2-40B4-BE49-F238E27FC236}">
                <a16:creationId xmlns:a16="http://schemas.microsoft.com/office/drawing/2014/main" id="{AA86697F-4367-45F6-85AF-00C7E8771FEF}"/>
              </a:ext>
            </a:extLst>
          </p:cNvPr>
          <p:cNvSpPr/>
          <p:nvPr/>
        </p:nvSpPr>
        <p:spPr>
          <a:xfrm>
            <a:off x="6909345" y="3376382"/>
            <a:ext cx="305112" cy="263979"/>
          </a:xfrm>
          <a:prstGeom prst="ellipse">
            <a:avLst/>
          </a:prstGeom>
          <a:solidFill>
            <a:sysClr val="window" lastClr="FFFFFF"/>
          </a:solidFill>
          <a:ln w="12700" cap="flat" cmpd="sng" algn="ctr">
            <a:solidFill>
              <a:srgbClr val="E7E6E6">
                <a:lumMod val="75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221" name="Straight Arrow Connector 220">
            <a:extLst>
              <a:ext uri="{FF2B5EF4-FFF2-40B4-BE49-F238E27FC236}">
                <a16:creationId xmlns:a16="http://schemas.microsoft.com/office/drawing/2014/main" id="{99402509-0B29-443D-BC34-DF12E879ED9E}"/>
              </a:ext>
            </a:extLst>
          </p:cNvPr>
          <p:cNvCxnSpPr>
            <a:cxnSpLocks/>
            <a:stCxn id="216" idx="0"/>
            <a:endCxn id="213" idx="4"/>
          </p:cNvCxnSpPr>
          <p:nvPr/>
        </p:nvCxnSpPr>
        <p:spPr>
          <a:xfrm flipV="1">
            <a:off x="2340431" y="3157156"/>
            <a:ext cx="8217" cy="219227"/>
          </a:xfrm>
          <a:prstGeom prst="straightConnector1">
            <a:avLst/>
          </a:prstGeom>
          <a:noFill/>
          <a:ln w="6350" cap="flat" cmpd="sng" algn="ctr">
            <a:solidFill>
              <a:srgbClr val="E7E6E6">
                <a:lumMod val="75000"/>
              </a:srgbClr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222" name="Straight Arrow Connector 221">
            <a:extLst>
              <a:ext uri="{FF2B5EF4-FFF2-40B4-BE49-F238E27FC236}">
                <a16:creationId xmlns:a16="http://schemas.microsoft.com/office/drawing/2014/main" id="{AAE00D16-32E8-468C-A17C-2C027D004ECA}"/>
              </a:ext>
            </a:extLst>
          </p:cNvPr>
          <p:cNvCxnSpPr>
            <a:cxnSpLocks/>
            <a:stCxn id="218" idx="0"/>
            <a:endCxn id="215" idx="4"/>
          </p:cNvCxnSpPr>
          <p:nvPr/>
        </p:nvCxnSpPr>
        <p:spPr>
          <a:xfrm flipV="1">
            <a:off x="2988491" y="3164032"/>
            <a:ext cx="7508" cy="222289"/>
          </a:xfrm>
          <a:prstGeom prst="straightConnector1">
            <a:avLst/>
          </a:prstGeom>
          <a:noFill/>
          <a:ln w="6350" cap="flat" cmpd="sng" algn="ctr">
            <a:solidFill>
              <a:srgbClr val="E7E6E6">
                <a:lumMod val="75000"/>
              </a:srgbClr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223" name="Straight Arrow Connector 222">
            <a:extLst>
              <a:ext uri="{FF2B5EF4-FFF2-40B4-BE49-F238E27FC236}">
                <a16:creationId xmlns:a16="http://schemas.microsoft.com/office/drawing/2014/main" id="{9D888B70-E95A-451E-AF6D-EB2A15C32CCD}"/>
              </a:ext>
            </a:extLst>
          </p:cNvPr>
          <p:cNvCxnSpPr>
            <a:cxnSpLocks/>
            <a:stCxn id="217" idx="0"/>
            <a:endCxn id="214" idx="4"/>
          </p:cNvCxnSpPr>
          <p:nvPr/>
        </p:nvCxnSpPr>
        <p:spPr>
          <a:xfrm flipV="1">
            <a:off x="3626991" y="3157154"/>
            <a:ext cx="38892" cy="224198"/>
          </a:xfrm>
          <a:prstGeom prst="straightConnector1">
            <a:avLst/>
          </a:prstGeom>
          <a:noFill/>
          <a:ln w="6350" cap="flat" cmpd="sng" algn="ctr">
            <a:solidFill>
              <a:srgbClr val="E7E6E6">
                <a:lumMod val="75000"/>
              </a:srgbClr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224" name="Straight Arrow Connector 223">
            <a:extLst>
              <a:ext uri="{FF2B5EF4-FFF2-40B4-BE49-F238E27FC236}">
                <a16:creationId xmlns:a16="http://schemas.microsoft.com/office/drawing/2014/main" id="{1F4ACE6D-80E4-4BC8-ADE8-D5407EAC1300}"/>
              </a:ext>
            </a:extLst>
          </p:cNvPr>
          <p:cNvCxnSpPr>
            <a:cxnSpLocks/>
            <a:stCxn id="220" idx="0"/>
            <a:endCxn id="219" idx="4"/>
          </p:cNvCxnSpPr>
          <p:nvPr/>
        </p:nvCxnSpPr>
        <p:spPr>
          <a:xfrm flipV="1">
            <a:off x="7061901" y="3180554"/>
            <a:ext cx="6049" cy="195828"/>
          </a:xfrm>
          <a:prstGeom prst="straightConnector1">
            <a:avLst/>
          </a:prstGeom>
          <a:noFill/>
          <a:ln w="6350" cap="flat" cmpd="sng" algn="ctr">
            <a:solidFill>
              <a:srgbClr val="E7E6E6">
                <a:lumMod val="75000"/>
              </a:srgbClr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225" name="Straight Arrow Connector 224">
            <a:extLst>
              <a:ext uri="{FF2B5EF4-FFF2-40B4-BE49-F238E27FC236}">
                <a16:creationId xmlns:a16="http://schemas.microsoft.com/office/drawing/2014/main" id="{BEA10053-F7EA-48B9-8C23-0E0ACD193896}"/>
              </a:ext>
            </a:extLst>
          </p:cNvPr>
          <p:cNvCxnSpPr>
            <a:cxnSpLocks/>
            <a:stCxn id="216" idx="0"/>
            <a:endCxn id="215" idx="4"/>
          </p:cNvCxnSpPr>
          <p:nvPr/>
        </p:nvCxnSpPr>
        <p:spPr>
          <a:xfrm flipV="1">
            <a:off x="2340431" y="3164032"/>
            <a:ext cx="655568" cy="212351"/>
          </a:xfrm>
          <a:prstGeom prst="straightConnector1">
            <a:avLst/>
          </a:prstGeom>
          <a:noFill/>
          <a:ln w="6350" cap="flat" cmpd="sng" algn="ctr">
            <a:solidFill>
              <a:srgbClr val="E7E6E6">
                <a:lumMod val="75000"/>
              </a:srgbClr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226" name="Straight Arrow Connector 225">
            <a:extLst>
              <a:ext uri="{FF2B5EF4-FFF2-40B4-BE49-F238E27FC236}">
                <a16:creationId xmlns:a16="http://schemas.microsoft.com/office/drawing/2014/main" id="{24EF8054-9A39-4952-A21D-44A663C52B0C}"/>
              </a:ext>
            </a:extLst>
          </p:cNvPr>
          <p:cNvCxnSpPr>
            <a:cxnSpLocks/>
            <a:stCxn id="218" idx="0"/>
            <a:endCxn id="214" idx="4"/>
          </p:cNvCxnSpPr>
          <p:nvPr/>
        </p:nvCxnSpPr>
        <p:spPr>
          <a:xfrm flipV="1">
            <a:off x="2988491" y="3157154"/>
            <a:ext cx="677391" cy="229167"/>
          </a:xfrm>
          <a:prstGeom prst="straightConnector1">
            <a:avLst/>
          </a:prstGeom>
          <a:noFill/>
          <a:ln w="6350" cap="flat" cmpd="sng" algn="ctr">
            <a:solidFill>
              <a:srgbClr val="E7E6E6">
                <a:lumMod val="75000"/>
              </a:srgbClr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227" name="Straight Arrow Connector 226">
            <a:extLst>
              <a:ext uri="{FF2B5EF4-FFF2-40B4-BE49-F238E27FC236}">
                <a16:creationId xmlns:a16="http://schemas.microsoft.com/office/drawing/2014/main" id="{8CC81585-D6C5-43B9-93D3-09684706392F}"/>
              </a:ext>
            </a:extLst>
          </p:cNvPr>
          <p:cNvCxnSpPr>
            <a:cxnSpLocks/>
            <a:stCxn id="216" idx="0"/>
            <a:endCxn id="219" idx="4"/>
          </p:cNvCxnSpPr>
          <p:nvPr/>
        </p:nvCxnSpPr>
        <p:spPr>
          <a:xfrm flipV="1">
            <a:off x="2340431" y="3180554"/>
            <a:ext cx="4727519" cy="195829"/>
          </a:xfrm>
          <a:prstGeom prst="straightConnector1">
            <a:avLst/>
          </a:prstGeom>
          <a:noFill/>
          <a:ln w="6350" cap="flat" cmpd="sng" algn="ctr">
            <a:solidFill>
              <a:srgbClr val="E7E6E6">
                <a:lumMod val="75000"/>
              </a:srgbClr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228" name="Straight Arrow Connector 227">
            <a:extLst>
              <a:ext uri="{FF2B5EF4-FFF2-40B4-BE49-F238E27FC236}">
                <a16:creationId xmlns:a16="http://schemas.microsoft.com/office/drawing/2014/main" id="{F8E9B0E8-511E-4E98-838C-B323C8475D0E}"/>
              </a:ext>
            </a:extLst>
          </p:cNvPr>
          <p:cNvCxnSpPr>
            <a:cxnSpLocks/>
            <a:stCxn id="216" idx="0"/>
            <a:endCxn id="214" idx="4"/>
          </p:cNvCxnSpPr>
          <p:nvPr/>
        </p:nvCxnSpPr>
        <p:spPr>
          <a:xfrm flipV="1">
            <a:off x="2340431" y="3157154"/>
            <a:ext cx="1325451" cy="219229"/>
          </a:xfrm>
          <a:prstGeom prst="straightConnector1">
            <a:avLst/>
          </a:prstGeom>
          <a:noFill/>
          <a:ln w="6350" cap="flat" cmpd="sng" algn="ctr">
            <a:solidFill>
              <a:srgbClr val="E7E6E6">
                <a:lumMod val="75000"/>
              </a:srgbClr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229" name="Straight Arrow Connector 228">
            <a:extLst>
              <a:ext uri="{FF2B5EF4-FFF2-40B4-BE49-F238E27FC236}">
                <a16:creationId xmlns:a16="http://schemas.microsoft.com/office/drawing/2014/main" id="{3DE4F116-C4BC-43E4-8AA8-40190059313D}"/>
              </a:ext>
            </a:extLst>
          </p:cNvPr>
          <p:cNvCxnSpPr>
            <a:cxnSpLocks/>
            <a:stCxn id="216" idx="0"/>
            <a:endCxn id="219" idx="4"/>
          </p:cNvCxnSpPr>
          <p:nvPr/>
        </p:nvCxnSpPr>
        <p:spPr>
          <a:xfrm flipV="1">
            <a:off x="2340431" y="3180554"/>
            <a:ext cx="4727519" cy="195829"/>
          </a:xfrm>
          <a:prstGeom prst="straightConnector1">
            <a:avLst/>
          </a:prstGeom>
          <a:noFill/>
          <a:ln w="6350" cap="flat" cmpd="sng" algn="ctr">
            <a:solidFill>
              <a:srgbClr val="E7E6E6">
                <a:lumMod val="75000"/>
              </a:srgbClr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230" name="Straight Arrow Connector 229">
            <a:extLst>
              <a:ext uri="{FF2B5EF4-FFF2-40B4-BE49-F238E27FC236}">
                <a16:creationId xmlns:a16="http://schemas.microsoft.com/office/drawing/2014/main" id="{4F0CB28B-1AA7-41DE-81C8-7C39E8883164}"/>
              </a:ext>
            </a:extLst>
          </p:cNvPr>
          <p:cNvCxnSpPr>
            <a:cxnSpLocks/>
            <a:stCxn id="218" idx="0"/>
            <a:endCxn id="219" idx="4"/>
          </p:cNvCxnSpPr>
          <p:nvPr/>
        </p:nvCxnSpPr>
        <p:spPr>
          <a:xfrm flipV="1">
            <a:off x="2988491" y="3180554"/>
            <a:ext cx="4079459" cy="205766"/>
          </a:xfrm>
          <a:prstGeom prst="straightConnector1">
            <a:avLst/>
          </a:prstGeom>
          <a:noFill/>
          <a:ln w="6350" cap="flat" cmpd="sng" algn="ctr">
            <a:solidFill>
              <a:srgbClr val="E7E6E6">
                <a:lumMod val="75000"/>
              </a:srgbClr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231" name="Straight Arrow Connector 230">
            <a:extLst>
              <a:ext uri="{FF2B5EF4-FFF2-40B4-BE49-F238E27FC236}">
                <a16:creationId xmlns:a16="http://schemas.microsoft.com/office/drawing/2014/main" id="{2F44C102-9841-460A-AB0C-F386352EDF8F}"/>
              </a:ext>
            </a:extLst>
          </p:cNvPr>
          <p:cNvCxnSpPr>
            <a:cxnSpLocks/>
            <a:stCxn id="218" idx="0"/>
            <a:endCxn id="213" idx="4"/>
          </p:cNvCxnSpPr>
          <p:nvPr/>
        </p:nvCxnSpPr>
        <p:spPr>
          <a:xfrm flipH="1" flipV="1">
            <a:off x="2348649" y="3157156"/>
            <a:ext cx="639842" cy="229165"/>
          </a:xfrm>
          <a:prstGeom prst="straightConnector1">
            <a:avLst/>
          </a:prstGeom>
          <a:noFill/>
          <a:ln w="6350" cap="flat" cmpd="sng" algn="ctr">
            <a:solidFill>
              <a:srgbClr val="E7E6E6">
                <a:lumMod val="75000"/>
              </a:srgbClr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232" name="Straight Arrow Connector 231">
            <a:extLst>
              <a:ext uri="{FF2B5EF4-FFF2-40B4-BE49-F238E27FC236}">
                <a16:creationId xmlns:a16="http://schemas.microsoft.com/office/drawing/2014/main" id="{FAD7516A-673C-4530-81E8-8CF0260A054D}"/>
              </a:ext>
            </a:extLst>
          </p:cNvPr>
          <p:cNvCxnSpPr>
            <a:cxnSpLocks/>
            <a:stCxn id="217" idx="0"/>
            <a:endCxn id="213" idx="4"/>
          </p:cNvCxnSpPr>
          <p:nvPr/>
        </p:nvCxnSpPr>
        <p:spPr>
          <a:xfrm flipH="1" flipV="1">
            <a:off x="2348649" y="3157156"/>
            <a:ext cx="1278342" cy="224196"/>
          </a:xfrm>
          <a:prstGeom prst="straightConnector1">
            <a:avLst/>
          </a:prstGeom>
          <a:noFill/>
          <a:ln w="6350" cap="flat" cmpd="sng" algn="ctr">
            <a:solidFill>
              <a:srgbClr val="E7E6E6">
                <a:lumMod val="75000"/>
              </a:srgbClr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233" name="Straight Arrow Connector 232">
            <a:extLst>
              <a:ext uri="{FF2B5EF4-FFF2-40B4-BE49-F238E27FC236}">
                <a16:creationId xmlns:a16="http://schemas.microsoft.com/office/drawing/2014/main" id="{94ABDE3C-44ED-430D-BEC2-A8FEDA19E1D8}"/>
              </a:ext>
            </a:extLst>
          </p:cNvPr>
          <p:cNvCxnSpPr>
            <a:cxnSpLocks/>
            <a:stCxn id="220" idx="0"/>
            <a:endCxn id="214" idx="4"/>
          </p:cNvCxnSpPr>
          <p:nvPr/>
        </p:nvCxnSpPr>
        <p:spPr>
          <a:xfrm flipH="1" flipV="1">
            <a:off x="3665882" y="3157154"/>
            <a:ext cx="3396019" cy="219228"/>
          </a:xfrm>
          <a:prstGeom prst="straightConnector1">
            <a:avLst/>
          </a:prstGeom>
          <a:noFill/>
          <a:ln w="6350" cap="flat" cmpd="sng" algn="ctr">
            <a:solidFill>
              <a:srgbClr val="E7E6E6">
                <a:lumMod val="75000"/>
              </a:srgbClr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234" name="Straight Arrow Connector 233">
            <a:extLst>
              <a:ext uri="{FF2B5EF4-FFF2-40B4-BE49-F238E27FC236}">
                <a16:creationId xmlns:a16="http://schemas.microsoft.com/office/drawing/2014/main" id="{4150A974-B401-4670-BEB2-802BEA9F2033}"/>
              </a:ext>
            </a:extLst>
          </p:cNvPr>
          <p:cNvCxnSpPr>
            <a:cxnSpLocks/>
            <a:stCxn id="220" idx="0"/>
            <a:endCxn id="213" idx="4"/>
          </p:cNvCxnSpPr>
          <p:nvPr/>
        </p:nvCxnSpPr>
        <p:spPr>
          <a:xfrm flipH="1" flipV="1">
            <a:off x="2348649" y="3157156"/>
            <a:ext cx="4713252" cy="219226"/>
          </a:xfrm>
          <a:prstGeom prst="straightConnector1">
            <a:avLst/>
          </a:prstGeom>
          <a:noFill/>
          <a:ln w="6350" cap="flat" cmpd="sng" algn="ctr">
            <a:solidFill>
              <a:srgbClr val="E7E6E6">
                <a:lumMod val="75000"/>
              </a:srgbClr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235" name="Straight Arrow Connector 234">
            <a:extLst>
              <a:ext uri="{FF2B5EF4-FFF2-40B4-BE49-F238E27FC236}">
                <a16:creationId xmlns:a16="http://schemas.microsoft.com/office/drawing/2014/main" id="{DF563456-701A-4C9F-B108-028509A57544}"/>
              </a:ext>
            </a:extLst>
          </p:cNvPr>
          <p:cNvCxnSpPr>
            <a:cxnSpLocks/>
            <a:stCxn id="220" idx="0"/>
            <a:endCxn id="213" idx="4"/>
          </p:cNvCxnSpPr>
          <p:nvPr/>
        </p:nvCxnSpPr>
        <p:spPr>
          <a:xfrm flipH="1" flipV="1">
            <a:off x="2348649" y="3157156"/>
            <a:ext cx="4713252" cy="219226"/>
          </a:xfrm>
          <a:prstGeom prst="straightConnector1">
            <a:avLst/>
          </a:prstGeom>
          <a:noFill/>
          <a:ln w="6350" cap="flat" cmpd="sng" algn="ctr">
            <a:solidFill>
              <a:srgbClr val="E7E6E6">
                <a:lumMod val="75000"/>
              </a:srgbClr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236" name="Straight Arrow Connector 235">
            <a:extLst>
              <a:ext uri="{FF2B5EF4-FFF2-40B4-BE49-F238E27FC236}">
                <a16:creationId xmlns:a16="http://schemas.microsoft.com/office/drawing/2014/main" id="{1FF32ACC-D213-43B7-8E3B-CF7FA18FF345}"/>
              </a:ext>
            </a:extLst>
          </p:cNvPr>
          <p:cNvCxnSpPr>
            <a:cxnSpLocks/>
            <a:stCxn id="266" idx="0"/>
            <a:endCxn id="216" idx="4"/>
          </p:cNvCxnSpPr>
          <p:nvPr/>
        </p:nvCxnSpPr>
        <p:spPr>
          <a:xfrm flipV="1">
            <a:off x="2340431" y="3640362"/>
            <a:ext cx="0" cy="153841"/>
          </a:xfrm>
          <a:prstGeom prst="straightConnector1">
            <a:avLst/>
          </a:prstGeom>
          <a:noFill/>
          <a:ln w="6350" cap="flat" cmpd="sng" algn="ctr">
            <a:solidFill>
              <a:srgbClr val="E7E6E6">
                <a:lumMod val="75000"/>
              </a:srgbClr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237" name="Straight Arrow Connector 236">
            <a:extLst>
              <a:ext uri="{FF2B5EF4-FFF2-40B4-BE49-F238E27FC236}">
                <a16:creationId xmlns:a16="http://schemas.microsoft.com/office/drawing/2014/main" id="{C9E35DA0-AF63-4D46-8E0A-ABA6FFBDEC4A}"/>
              </a:ext>
            </a:extLst>
          </p:cNvPr>
          <p:cNvCxnSpPr>
            <a:cxnSpLocks/>
            <a:stCxn id="213" idx="0"/>
          </p:cNvCxnSpPr>
          <p:nvPr/>
        </p:nvCxnSpPr>
        <p:spPr>
          <a:xfrm flipH="1" flipV="1">
            <a:off x="2340431" y="2731787"/>
            <a:ext cx="8217" cy="161390"/>
          </a:xfrm>
          <a:prstGeom prst="straightConnector1">
            <a:avLst/>
          </a:prstGeom>
          <a:noFill/>
          <a:ln w="6350" cap="flat" cmpd="sng" algn="ctr">
            <a:solidFill>
              <a:srgbClr val="E7E6E6">
                <a:lumMod val="75000"/>
              </a:srgbClr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238" name="Straight Arrow Connector 237">
            <a:extLst>
              <a:ext uri="{FF2B5EF4-FFF2-40B4-BE49-F238E27FC236}">
                <a16:creationId xmlns:a16="http://schemas.microsoft.com/office/drawing/2014/main" id="{689357AB-F068-4BD6-A6F7-DEA418638E1E}"/>
              </a:ext>
            </a:extLst>
          </p:cNvPr>
          <p:cNvCxnSpPr>
            <a:cxnSpLocks/>
            <a:stCxn id="215" idx="0"/>
          </p:cNvCxnSpPr>
          <p:nvPr/>
        </p:nvCxnSpPr>
        <p:spPr>
          <a:xfrm flipV="1">
            <a:off x="2995999" y="2731787"/>
            <a:ext cx="0" cy="168266"/>
          </a:xfrm>
          <a:prstGeom prst="straightConnector1">
            <a:avLst/>
          </a:prstGeom>
          <a:noFill/>
          <a:ln w="6350" cap="flat" cmpd="sng" algn="ctr">
            <a:solidFill>
              <a:srgbClr val="E7E6E6">
                <a:lumMod val="75000"/>
              </a:srgbClr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239" name="Straight Arrow Connector 238">
            <a:extLst>
              <a:ext uri="{FF2B5EF4-FFF2-40B4-BE49-F238E27FC236}">
                <a16:creationId xmlns:a16="http://schemas.microsoft.com/office/drawing/2014/main" id="{4C407E58-F852-46DB-B1D4-9E4FA574A4B6}"/>
              </a:ext>
            </a:extLst>
          </p:cNvPr>
          <p:cNvCxnSpPr>
            <a:cxnSpLocks/>
            <a:stCxn id="214" idx="0"/>
          </p:cNvCxnSpPr>
          <p:nvPr/>
        </p:nvCxnSpPr>
        <p:spPr>
          <a:xfrm flipV="1">
            <a:off x="3665882" y="2731787"/>
            <a:ext cx="0" cy="161388"/>
          </a:xfrm>
          <a:prstGeom prst="straightConnector1">
            <a:avLst/>
          </a:prstGeom>
          <a:noFill/>
          <a:ln w="6350" cap="flat" cmpd="sng" algn="ctr">
            <a:solidFill>
              <a:srgbClr val="E7E6E6">
                <a:lumMod val="75000"/>
              </a:srgbClr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240" name="Straight Arrow Connector 239">
            <a:extLst>
              <a:ext uri="{FF2B5EF4-FFF2-40B4-BE49-F238E27FC236}">
                <a16:creationId xmlns:a16="http://schemas.microsoft.com/office/drawing/2014/main" id="{7DB691E7-20D6-4528-A70D-9123D1590024}"/>
              </a:ext>
            </a:extLst>
          </p:cNvPr>
          <p:cNvCxnSpPr>
            <a:cxnSpLocks/>
            <a:stCxn id="219" idx="0"/>
          </p:cNvCxnSpPr>
          <p:nvPr/>
        </p:nvCxnSpPr>
        <p:spPr>
          <a:xfrm flipH="1" flipV="1">
            <a:off x="7067949" y="2731787"/>
            <a:ext cx="1" cy="184789"/>
          </a:xfrm>
          <a:prstGeom prst="straightConnector1">
            <a:avLst/>
          </a:prstGeom>
          <a:noFill/>
          <a:ln w="6350" cap="flat" cmpd="sng" algn="ctr">
            <a:solidFill>
              <a:srgbClr val="E7E6E6">
                <a:lumMod val="75000"/>
              </a:srgbClr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241" name="Straight Arrow Connector 240">
            <a:extLst>
              <a:ext uri="{FF2B5EF4-FFF2-40B4-BE49-F238E27FC236}">
                <a16:creationId xmlns:a16="http://schemas.microsoft.com/office/drawing/2014/main" id="{673DC659-E3FD-464E-A0C4-CE4B8650D3D1}"/>
              </a:ext>
            </a:extLst>
          </p:cNvPr>
          <p:cNvCxnSpPr>
            <a:cxnSpLocks/>
            <a:stCxn id="265" idx="0"/>
            <a:endCxn id="218" idx="4"/>
          </p:cNvCxnSpPr>
          <p:nvPr/>
        </p:nvCxnSpPr>
        <p:spPr>
          <a:xfrm flipV="1">
            <a:off x="2987257" y="3650300"/>
            <a:ext cx="1234" cy="143902"/>
          </a:xfrm>
          <a:prstGeom prst="straightConnector1">
            <a:avLst/>
          </a:prstGeom>
          <a:noFill/>
          <a:ln w="6350" cap="flat" cmpd="sng" algn="ctr">
            <a:solidFill>
              <a:srgbClr val="E7E6E6">
                <a:lumMod val="75000"/>
              </a:srgbClr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242" name="Straight Arrow Connector 241">
            <a:extLst>
              <a:ext uri="{FF2B5EF4-FFF2-40B4-BE49-F238E27FC236}">
                <a16:creationId xmlns:a16="http://schemas.microsoft.com/office/drawing/2014/main" id="{3FC54C7B-C6C7-4723-8883-118CBC3577D4}"/>
              </a:ext>
            </a:extLst>
          </p:cNvPr>
          <p:cNvCxnSpPr>
            <a:cxnSpLocks/>
            <a:stCxn id="267" idx="0"/>
            <a:endCxn id="217" idx="4"/>
          </p:cNvCxnSpPr>
          <p:nvPr/>
        </p:nvCxnSpPr>
        <p:spPr>
          <a:xfrm flipH="1" flipV="1">
            <a:off x="3626991" y="3645331"/>
            <a:ext cx="2166" cy="148871"/>
          </a:xfrm>
          <a:prstGeom prst="straightConnector1">
            <a:avLst/>
          </a:prstGeom>
          <a:noFill/>
          <a:ln w="6350" cap="flat" cmpd="sng" algn="ctr">
            <a:solidFill>
              <a:srgbClr val="E7E6E6">
                <a:lumMod val="75000"/>
              </a:srgbClr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243" name="Straight Arrow Connector 242">
            <a:extLst>
              <a:ext uri="{FF2B5EF4-FFF2-40B4-BE49-F238E27FC236}">
                <a16:creationId xmlns:a16="http://schemas.microsoft.com/office/drawing/2014/main" id="{1B296863-4394-4A87-A0A3-B288575D5C87}"/>
              </a:ext>
            </a:extLst>
          </p:cNvPr>
          <p:cNvCxnSpPr>
            <a:cxnSpLocks/>
            <a:stCxn id="217" idx="0"/>
            <a:endCxn id="219" idx="4"/>
          </p:cNvCxnSpPr>
          <p:nvPr/>
        </p:nvCxnSpPr>
        <p:spPr>
          <a:xfrm flipV="1">
            <a:off x="3626991" y="3180554"/>
            <a:ext cx="3440960" cy="200797"/>
          </a:xfrm>
          <a:prstGeom prst="straightConnector1">
            <a:avLst/>
          </a:prstGeom>
          <a:noFill/>
          <a:ln w="6350" cap="flat" cmpd="sng" algn="ctr">
            <a:solidFill>
              <a:srgbClr val="E7E6E6">
                <a:lumMod val="75000"/>
              </a:srgbClr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244" name="Straight Arrow Connector 243">
            <a:extLst>
              <a:ext uri="{FF2B5EF4-FFF2-40B4-BE49-F238E27FC236}">
                <a16:creationId xmlns:a16="http://schemas.microsoft.com/office/drawing/2014/main" id="{4287E658-292B-4B5C-AA57-1C8BDC1C5D9E}"/>
              </a:ext>
            </a:extLst>
          </p:cNvPr>
          <p:cNvCxnSpPr>
            <a:cxnSpLocks/>
          </p:cNvCxnSpPr>
          <p:nvPr/>
        </p:nvCxnSpPr>
        <p:spPr>
          <a:xfrm flipH="1" flipV="1">
            <a:off x="7055995" y="3638462"/>
            <a:ext cx="2166" cy="148871"/>
          </a:xfrm>
          <a:prstGeom prst="straightConnector1">
            <a:avLst/>
          </a:prstGeom>
          <a:noFill/>
          <a:ln w="6350" cap="flat" cmpd="sng" algn="ctr">
            <a:solidFill>
              <a:srgbClr val="E7E6E6">
                <a:lumMod val="75000"/>
              </a:srgbClr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245" name="Straight Arrow Connector 244">
            <a:extLst>
              <a:ext uri="{FF2B5EF4-FFF2-40B4-BE49-F238E27FC236}">
                <a16:creationId xmlns:a16="http://schemas.microsoft.com/office/drawing/2014/main" id="{5DD68940-4011-40D7-9233-13022DE827EE}"/>
              </a:ext>
            </a:extLst>
          </p:cNvPr>
          <p:cNvCxnSpPr>
            <a:cxnSpLocks/>
            <a:stCxn id="217" idx="0"/>
            <a:endCxn id="215" idx="4"/>
          </p:cNvCxnSpPr>
          <p:nvPr/>
        </p:nvCxnSpPr>
        <p:spPr>
          <a:xfrm flipH="1" flipV="1">
            <a:off x="2995999" y="3164032"/>
            <a:ext cx="630991" cy="217320"/>
          </a:xfrm>
          <a:prstGeom prst="straightConnector1">
            <a:avLst/>
          </a:prstGeom>
          <a:noFill/>
          <a:ln w="6350" cap="flat" cmpd="sng" algn="ctr">
            <a:solidFill>
              <a:srgbClr val="E7E6E6">
                <a:lumMod val="75000"/>
              </a:srgbClr>
            </a:solidFill>
            <a:prstDash val="solid"/>
            <a:miter lim="800000"/>
            <a:tailEnd type="triangle"/>
          </a:ln>
          <a:effectLst/>
        </p:spPr>
      </p:cxnSp>
      <p:sp>
        <p:nvSpPr>
          <p:cNvPr id="246" name="Oval 245">
            <a:extLst>
              <a:ext uri="{FF2B5EF4-FFF2-40B4-BE49-F238E27FC236}">
                <a16:creationId xmlns:a16="http://schemas.microsoft.com/office/drawing/2014/main" id="{1632F478-32F7-437C-A484-E59B9BA1709B}"/>
              </a:ext>
            </a:extLst>
          </p:cNvPr>
          <p:cNvSpPr/>
          <p:nvPr/>
        </p:nvSpPr>
        <p:spPr>
          <a:xfrm>
            <a:off x="4775586" y="2887759"/>
            <a:ext cx="293014" cy="263979"/>
          </a:xfrm>
          <a:prstGeom prst="ellipse">
            <a:avLst/>
          </a:prstGeom>
          <a:solidFill>
            <a:sysClr val="window" lastClr="FFFFFF"/>
          </a:solidFill>
          <a:ln w="12700" cap="flat" cmpd="sng" algn="ctr">
            <a:solidFill>
              <a:srgbClr val="E7E6E6">
                <a:lumMod val="75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47" name="Oval 246">
            <a:extLst>
              <a:ext uri="{FF2B5EF4-FFF2-40B4-BE49-F238E27FC236}">
                <a16:creationId xmlns:a16="http://schemas.microsoft.com/office/drawing/2014/main" id="{3789F677-5320-4AF9-961F-566430ED8A47}"/>
              </a:ext>
            </a:extLst>
          </p:cNvPr>
          <p:cNvSpPr/>
          <p:nvPr/>
        </p:nvSpPr>
        <p:spPr>
          <a:xfrm>
            <a:off x="4105703" y="2894637"/>
            <a:ext cx="293014" cy="263979"/>
          </a:xfrm>
          <a:prstGeom prst="ellipse">
            <a:avLst/>
          </a:prstGeom>
          <a:solidFill>
            <a:sysClr val="window" lastClr="FFFFFF"/>
          </a:solidFill>
          <a:ln w="12700" cap="flat" cmpd="sng" algn="ctr">
            <a:solidFill>
              <a:srgbClr val="E7E6E6">
                <a:lumMod val="75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48" name="Oval 247">
            <a:extLst>
              <a:ext uri="{FF2B5EF4-FFF2-40B4-BE49-F238E27FC236}">
                <a16:creationId xmlns:a16="http://schemas.microsoft.com/office/drawing/2014/main" id="{98784869-17B7-4F53-8573-200DF098D0A1}"/>
              </a:ext>
            </a:extLst>
          </p:cNvPr>
          <p:cNvSpPr/>
          <p:nvPr/>
        </p:nvSpPr>
        <p:spPr>
          <a:xfrm>
            <a:off x="4730646" y="3375936"/>
            <a:ext cx="305112" cy="263979"/>
          </a:xfrm>
          <a:prstGeom prst="ellipse">
            <a:avLst/>
          </a:prstGeom>
          <a:solidFill>
            <a:sysClr val="window" lastClr="FFFFFF"/>
          </a:solidFill>
          <a:ln w="12700" cap="flat" cmpd="sng" algn="ctr">
            <a:solidFill>
              <a:srgbClr val="E7E6E6">
                <a:lumMod val="75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49" name="Oval 248">
            <a:extLst>
              <a:ext uri="{FF2B5EF4-FFF2-40B4-BE49-F238E27FC236}">
                <a16:creationId xmlns:a16="http://schemas.microsoft.com/office/drawing/2014/main" id="{EAF0DB49-E73C-499B-A960-65962C6446F6}"/>
              </a:ext>
            </a:extLst>
          </p:cNvPr>
          <p:cNvSpPr/>
          <p:nvPr/>
        </p:nvSpPr>
        <p:spPr>
          <a:xfrm>
            <a:off x="4092146" y="3380905"/>
            <a:ext cx="305112" cy="263979"/>
          </a:xfrm>
          <a:prstGeom prst="ellipse">
            <a:avLst/>
          </a:prstGeom>
          <a:solidFill>
            <a:sysClr val="window" lastClr="FFFFFF"/>
          </a:solidFill>
          <a:ln w="12700" cap="flat" cmpd="sng" algn="ctr">
            <a:solidFill>
              <a:srgbClr val="E7E6E6">
                <a:lumMod val="75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250" name="Straight Arrow Connector 249">
            <a:extLst>
              <a:ext uri="{FF2B5EF4-FFF2-40B4-BE49-F238E27FC236}">
                <a16:creationId xmlns:a16="http://schemas.microsoft.com/office/drawing/2014/main" id="{9E7E3037-9DD9-48A3-B16C-B1853277614C}"/>
              </a:ext>
            </a:extLst>
          </p:cNvPr>
          <p:cNvCxnSpPr>
            <a:cxnSpLocks/>
            <a:stCxn id="249" idx="0"/>
            <a:endCxn id="247" idx="4"/>
          </p:cNvCxnSpPr>
          <p:nvPr/>
        </p:nvCxnSpPr>
        <p:spPr>
          <a:xfrm flipV="1">
            <a:off x="4244702" y="3158616"/>
            <a:ext cx="7508" cy="222289"/>
          </a:xfrm>
          <a:prstGeom prst="straightConnector1">
            <a:avLst/>
          </a:prstGeom>
          <a:noFill/>
          <a:ln w="6350" cap="flat" cmpd="sng" algn="ctr">
            <a:solidFill>
              <a:srgbClr val="E7E6E6">
                <a:lumMod val="75000"/>
              </a:srgbClr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251" name="Straight Arrow Connector 250">
            <a:extLst>
              <a:ext uri="{FF2B5EF4-FFF2-40B4-BE49-F238E27FC236}">
                <a16:creationId xmlns:a16="http://schemas.microsoft.com/office/drawing/2014/main" id="{CAD7391C-55DC-473F-B15D-B8BFE033282A}"/>
              </a:ext>
            </a:extLst>
          </p:cNvPr>
          <p:cNvCxnSpPr>
            <a:cxnSpLocks/>
            <a:stCxn id="248" idx="0"/>
            <a:endCxn id="246" idx="4"/>
          </p:cNvCxnSpPr>
          <p:nvPr/>
        </p:nvCxnSpPr>
        <p:spPr>
          <a:xfrm flipV="1">
            <a:off x="4883202" y="3151738"/>
            <a:ext cx="38892" cy="224198"/>
          </a:xfrm>
          <a:prstGeom prst="straightConnector1">
            <a:avLst/>
          </a:prstGeom>
          <a:noFill/>
          <a:ln w="6350" cap="flat" cmpd="sng" algn="ctr">
            <a:solidFill>
              <a:srgbClr val="E7E6E6">
                <a:lumMod val="75000"/>
              </a:srgbClr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252" name="Straight Arrow Connector 251">
            <a:extLst>
              <a:ext uri="{FF2B5EF4-FFF2-40B4-BE49-F238E27FC236}">
                <a16:creationId xmlns:a16="http://schemas.microsoft.com/office/drawing/2014/main" id="{17DFF0A6-F2EA-4E09-950F-00EAC1578369}"/>
              </a:ext>
            </a:extLst>
          </p:cNvPr>
          <p:cNvCxnSpPr>
            <a:cxnSpLocks/>
            <a:stCxn id="249" idx="0"/>
            <a:endCxn id="246" idx="4"/>
          </p:cNvCxnSpPr>
          <p:nvPr/>
        </p:nvCxnSpPr>
        <p:spPr>
          <a:xfrm flipV="1">
            <a:off x="4244702" y="3151738"/>
            <a:ext cx="677391" cy="229167"/>
          </a:xfrm>
          <a:prstGeom prst="straightConnector1">
            <a:avLst/>
          </a:prstGeom>
          <a:noFill/>
          <a:ln w="6350" cap="flat" cmpd="sng" algn="ctr">
            <a:solidFill>
              <a:srgbClr val="E7E6E6">
                <a:lumMod val="75000"/>
              </a:srgbClr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253" name="Straight Arrow Connector 252">
            <a:extLst>
              <a:ext uri="{FF2B5EF4-FFF2-40B4-BE49-F238E27FC236}">
                <a16:creationId xmlns:a16="http://schemas.microsoft.com/office/drawing/2014/main" id="{EC81702E-734F-4183-BE6F-C0B9436B791F}"/>
              </a:ext>
            </a:extLst>
          </p:cNvPr>
          <p:cNvCxnSpPr>
            <a:cxnSpLocks/>
            <a:endCxn id="249" idx="4"/>
          </p:cNvCxnSpPr>
          <p:nvPr/>
        </p:nvCxnSpPr>
        <p:spPr>
          <a:xfrm flipV="1">
            <a:off x="4243468" y="3644883"/>
            <a:ext cx="1234" cy="143902"/>
          </a:xfrm>
          <a:prstGeom prst="straightConnector1">
            <a:avLst/>
          </a:prstGeom>
          <a:noFill/>
          <a:ln w="6350" cap="flat" cmpd="sng" algn="ctr">
            <a:solidFill>
              <a:srgbClr val="E7E6E6">
                <a:lumMod val="75000"/>
              </a:srgbClr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254" name="Straight Arrow Connector 253">
            <a:extLst>
              <a:ext uri="{FF2B5EF4-FFF2-40B4-BE49-F238E27FC236}">
                <a16:creationId xmlns:a16="http://schemas.microsoft.com/office/drawing/2014/main" id="{9472DD5E-AFA0-4956-ACD4-9DEF6DD72E08}"/>
              </a:ext>
            </a:extLst>
          </p:cNvPr>
          <p:cNvCxnSpPr>
            <a:cxnSpLocks/>
            <a:endCxn id="248" idx="4"/>
          </p:cNvCxnSpPr>
          <p:nvPr/>
        </p:nvCxnSpPr>
        <p:spPr>
          <a:xfrm flipH="1" flipV="1">
            <a:off x="4883202" y="3639915"/>
            <a:ext cx="2166" cy="148871"/>
          </a:xfrm>
          <a:prstGeom prst="straightConnector1">
            <a:avLst/>
          </a:prstGeom>
          <a:noFill/>
          <a:ln w="6350" cap="flat" cmpd="sng" algn="ctr">
            <a:solidFill>
              <a:srgbClr val="E7E6E6">
                <a:lumMod val="75000"/>
              </a:srgbClr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255" name="Straight Arrow Connector 254">
            <a:extLst>
              <a:ext uri="{FF2B5EF4-FFF2-40B4-BE49-F238E27FC236}">
                <a16:creationId xmlns:a16="http://schemas.microsoft.com/office/drawing/2014/main" id="{D07A93A4-EF7C-48BB-9F92-4285E7075606}"/>
              </a:ext>
            </a:extLst>
          </p:cNvPr>
          <p:cNvCxnSpPr>
            <a:cxnSpLocks/>
            <a:stCxn id="248" idx="0"/>
            <a:endCxn id="247" idx="4"/>
          </p:cNvCxnSpPr>
          <p:nvPr/>
        </p:nvCxnSpPr>
        <p:spPr>
          <a:xfrm flipH="1" flipV="1">
            <a:off x="4252210" y="3158616"/>
            <a:ext cx="630991" cy="217320"/>
          </a:xfrm>
          <a:prstGeom prst="straightConnector1">
            <a:avLst/>
          </a:prstGeom>
          <a:noFill/>
          <a:ln w="6350" cap="flat" cmpd="sng" algn="ctr">
            <a:solidFill>
              <a:srgbClr val="E7E6E6">
                <a:lumMod val="75000"/>
              </a:srgbClr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256" name="Straight Arrow Connector 255">
            <a:extLst>
              <a:ext uri="{FF2B5EF4-FFF2-40B4-BE49-F238E27FC236}">
                <a16:creationId xmlns:a16="http://schemas.microsoft.com/office/drawing/2014/main" id="{9718B3E5-FBC2-466D-9A01-1DB20892516C}"/>
              </a:ext>
            </a:extLst>
          </p:cNvPr>
          <p:cNvCxnSpPr>
            <a:cxnSpLocks/>
          </p:cNvCxnSpPr>
          <p:nvPr/>
        </p:nvCxnSpPr>
        <p:spPr>
          <a:xfrm flipV="1">
            <a:off x="4269239" y="2755187"/>
            <a:ext cx="0" cy="161388"/>
          </a:xfrm>
          <a:prstGeom prst="straightConnector1">
            <a:avLst/>
          </a:prstGeom>
          <a:noFill/>
          <a:ln w="6350" cap="flat" cmpd="sng" algn="ctr">
            <a:solidFill>
              <a:srgbClr val="E7E6E6">
                <a:lumMod val="75000"/>
              </a:srgbClr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257" name="Straight Arrow Connector 256">
            <a:extLst>
              <a:ext uri="{FF2B5EF4-FFF2-40B4-BE49-F238E27FC236}">
                <a16:creationId xmlns:a16="http://schemas.microsoft.com/office/drawing/2014/main" id="{63835207-F19C-41D4-9C78-DE181F692ED0}"/>
              </a:ext>
            </a:extLst>
          </p:cNvPr>
          <p:cNvCxnSpPr>
            <a:cxnSpLocks/>
          </p:cNvCxnSpPr>
          <p:nvPr/>
        </p:nvCxnSpPr>
        <p:spPr>
          <a:xfrm flipV="1">
            <a:off x="4938575" y="2738665"/>
            <a:ext cx="0" cy="161388"/>
          </a:xfrm>
          <a:prstGeom prst="straightConnector1">
            <a:avLst/>
          </a:prstGeom>
          <a:noFill/>
          <a:ln w="6350" cap="flat" cmpd="sng" algn="ctr">
            <a:solidFill>
              <a:srgbClr val="E7E6E6">
                <a:lumMod val="75000"/>
              </a:srgbClr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258" name="Straight Arrow Connector 257">
            <a:extLst>
              <a:ext uri="{FF2B5EF4-FFF2-40B4-BE49-F238E27FC236}">
                <a16:creationId xmlns:a16="http://schemas.microsoft.com/office/drawing/2014/main" id="{3C3DF1CA-3428-466C-8FF3-AA0E634F629D}"/>
              </a:ext>
            </a:extLst>
          </p:cNvPr>
          <p:cNvCxnSpPr>
            <a:cxnSpLocks/>
          </p:cNvCxnSpPr>
          <p:nvPr/>
        </p:nvCxnSpPr>
        <p:spPr>
          <a:xfrm flipH="1" flipV="1">
            <a:off x="3633235" y="3147550"/>
            <a:ext cx="630991" cy="217320"/>
          </a:xfrm>
          <a:prstGeom prst="straightConnector1">
            <a:avLst/>
          </a:prstGeom>
          <a:noFill/>
          <a:ln w="6350" cap="flat" cmpd="sng" algn="ctr">
            <a:solidFill>
              <a:srgbClr val="E7E6E6">
                <a:lumMod val="75000"/>
              </a:srgbClr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259" name="Straight Arrow Connector 258">
            <a:extLst>
              <a:ext uri="{FF2B5EF4-FFF2-40B4-BE49-F238E27FC236}">
                <a16:creationId xmlns:a16="http://schemas.microsoft.com/office/drawing/2014/main" id="{96918215-1FE5-4850-A66F-1FFFB36A77AC}"/>
              </a:ext>
            </a:extLst>
          </p:cNvPr>
          <p:cNvCxnSpPr>
            <a:cxnSpLocks/>
            <a:stCxn id="217" idx="0"/>
            <a:endCxn id="247" idx="4"/>
          </p:cNvCxnSpPr>
          <p:nvPr/>
        </p:nvCxnSpPr>
        <p:spPr>
          <a:xfrm flipV="1">
            <a:off x="3626991" y="3158616"/>
            <a:ext cx="625220" cy="222736"/>
          </a:xfrm>
          <a:prstGeom prst="straightConnector1">
            <a:avLst/>
          </a:prstGeom>
          <a:noFill/>
          <a:ln w="6350" cap="flat" cmpd="sng" algn="ctr">
            <a:solidFill>
              <a:srgbClr val="E7E6E6">
                <a:lumMod val="75000"/>
              </a:srgbClr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260" name="Straight Arrow Connector 259">
            <a:extLst>
              <a:ext uri="{FF2B5EF4-FFF2-40B4-BE49-F238E27FC236}">
                <a16:creationId xmlns:a16="http://schemas.microsoft.com/office/drawing/2014/main" id="{27C30983-2679-4235-9861-5EEF127BAD23}"/>
              </a:ext>
            </a:extLst>
          </p:cNvPr>
          <p:cNvCxnSpPr>
            <a:cxnSpLocks/>
            <a:stCxn id="248" idx="0"/>
            <a:endCxn id="219" idx="4"/>
          </p:cNvCxnSpPr>
          <p:nvPr/>
        </p:nvCxnSpPr>
        <p:spPr>
          <a:xfrm flipV="1">
            <a:off x="4883202" y="3180554"/>
            <a:ext cx="2184748" cy="195381"/>
          </a:xfrm>
          <a:prstGeom prst="straightConnector1">
            <a:avLst/>
          </a:prstGeom>
          <a:noFill/>
          <a:ln w="6350" cap="flat" cmpd="sng" algn="ctr">
            <a:solidFill>
              <a:srgbClr val="E7E6E6">
                <a:lumMod val="75000"/>
              </a:srgbClr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261" name="Straight Arrow Connector 260">
            <a:extLst>
              <a:ext uri="{FF2B5EF4-FFF2-40B4-BE49-F238E27FC236}">
                <a16:creationId xmlns:a16="http://schemas.microsoft.com/office/drawing/2014/main" id="{EB8069F7-D79D-4FC3-B002-0620DC730E4C}"/>
              </a:ext>
            </a:extLst>
          </p:cNvPr>
          <p:cNvCxnSpPr>
            <a:cxnSpLocks/>
            <a:stCxn id="249" idx="0"/>
            <a:endCxn id="219" idx="4"/>
          </p:cNvCxnSpPr>
          <p:nvPr/>
        </p:nvCxnSpPr>
        <p:spPr>
          <a:xfrm flipV="1">
            <a:off x="4244702" y="3180554"/>
            <a:ext cx="2823248" cy="200350"/>
          </a:xfrm>
          <a:prstGeom prst="straightConnector1">
            <a:avLst/>
          </a:prstGeom>
          <a:noFill/>
          <a:ln w="6350" cap="flat" cmpd="sng" algn="ctr">
            <a:solidFill>
              <a:srgbClr val="E7E6E6">
                <a:lumMod val="75000"/>
              </a:srgbClr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262" name="Straight Arrow Connector 261">
            <a:extLst>
              <a:ext uri="{FF2B5EF4-FFF2-40B4-BE49-F238E27FC236}">
                <a16:creationId xmlns:a16="http://schemas.microsoft.com/office/drawing/2014/main" id="{873547FF-53D6-4428-B0EF-24D1C3468621}"/>
              </a:ext>
            </a:extLst>
          </p:cNvPr>
          <p:cNvCxnSpPr>
            <a:cxnSpLocks/>
            <a:stCxn id="220" idx="0"/>
            <a:endCxn id="247" idx="5"/>
          </p:cNvCxnSpPr>
          <p:nvPr/>
        </p:nvCxnSpPr>
        <p:spPr>
          <a:xfrm flipH="1" flipV="1">
            <a:off x="4355806" y="3119958"/>
            <a:ext cx="2706095" cy="256425"/>
          </a:xfrm>
          <a:prstGeom prst="straightConnector1">
            <a:avLst/>
          </a:prstGeom>
          <a:noFill/>
          <a:ln w="6350" cap="flat" cmpd="sng" algn="ctr">
            <a:solidFill>
              <a:srgbClr val="E7E6E6">
                <a:lumMod val="75000"/>
              </a:srgbClr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263" name="Straight Arrow Connector 262">
            <a:extLst>
              <a:ext uri="{FF2B5EF4-FFF2-40B4-BE49-F238E27FC236}">
                <a16:creationId xmlns:a16="http://schemas.microsoft.com/office/drawing/2014/main" id="{1CEAFFF0-269A-4BF8-82F2-491FBCF5330C}"/>
              </a:ext>
            </a:extLst>
          </p:cNvPr>
          <p:cNvCxnSpPr>
            <a:cxnSpLocks/>
            <a:stCxn id="220" idx="0"/>
            <a:endCxn id="246" idx="4"/>
          </p:cNvCxnSpPr>
          <p:nvPr/>
        </p:nvCxnSpPr>
        <p:spPr>
          <a:xfrm flipH="1" flipV="1">
            <a:off x="4922093" y="3151738"/>
            <a:ext cx="2139808" cy="224644"/>
          </a:xfrm>
          <a:prstGeom prst="straightConnector1">
            <a:avLst/>
          </a:prstGeom>
          <a:noFill/>
          <a:ln w="6350" cap="flat" cmpd="sng" algn="ctr">
            <a:solidFill>
              <a:srgbClr val="E7E6E6">
                <a:lumMod val="75000"/>
              </a:srgbClr>
            </a:solidFill>
            <a:prstDash val="solid"/>
            <a:miter lim="800000"/>
            <a:tailEnd type="triangle"/>
          </a:ln>
          <a:effectLst/>
        </p:spPr>
      </p:cxnSp>
      <p:sp>
        <p:nvSpPr>
          <p:cNvPr id="264" name="Rectangle 263">
            <a:extLst>
              <a:ext uri="{FF2B5EF4-FFF2-40B4-BE49-F238E27FC236}">
                <a16:creationId xmlns:a16="http://schemas.microsoft.com/office/drawing/2014/main" id="{2A4C50F3-BE93-4F30-A7BE-93436F40F2A6}"/>
              </a:ext>
            </a:extLst>
          </p:cNvPr>
          <p:cNvSpPr/>
          <p:nvPr/>
        </p:nvSpPr>
        <p:spPr>
          <a:xfrm>
            <a:off x="1999794" y="2348075"/>
            <a:ext cx="5381555" cy="1886980"/>
          </a:xfrm>
          <a:prstGeom prst="rect">
            <a:avLst/>
          </a:prstGeom>
          <a:solidFill>
            <a:srgbClr val="4472C4">
              <a:alpha val="66000"/>
            </a:srgbClr>
          </a:solidFill>
          <a:ln w="12700" cap="flat" cmpd="sng" algn="ctr">
            <a:solidFill>
              <a:srgbClr val="4472C4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65" name="Rectangle 264">
            <a:extLst>
              <a:ext uri="{FF2B5EF4-FFF2-40B4-BE49-F238E27FC236}">
                <a16:creationId xmlns:a16="http://schemas.microsoft.com/office/drawing/2014/main" id="{4FDEC7D2-2B8F-49B7-86E6-1E6A715DDBDE}"/>
              </a:ext>
            </a:extLst>
          </p:cNvPr>
          <p:cNvSpPr/>
          <p:nvPr/>
        </p:nvSpPr>
        <p:spPr>
          <a:xfrm>
            <a:off x="2705047" y="3794202"/>
            <a:ext cx="564419" cy="299063"/>
          </a:xfrm>
          <a:prstGeom prst="rect">
            <a:avLst/>
          </a:prstGeom>
          <a:solidFill>
            <a:srgbClr val="ED7D31"/>
          </a:solidFill>
          <a:ln w="12700" cap="flat" cmpd="sng" algn="ctr">
            <a:solidFill>
              <a:srgbClr val="ED7D31">
                <a:shade val="50000"/>
              </a:srgbClr>
            </a:solidFill>
            <a:prstDash val="solid"/>
            <a:miter lim="800000"/>
          </a:ln>
          <a:effectLst/>
        </p:spPr>
        <p:txBody>
          <a:bodyPr lIns="0" r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</a:t>
            </a:r>
            <a:r>
              <a:rPr kumimoji="0" lang="en-US" sz="1600" b="0" i="0" u="none" strike="noStrike" kern="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n-ea"/>
                <a:cs typeface="+mn-cs"/>
              </a:rPr>
              <a:t>t1</a:t>
            </a:r>
          </a:p>
        </p:txBody>
      </p:sp>
      <p:sp>
        <p:nvSpPr>
          <p:cNvPr id="266" name="Rectangle 265">
            <a:extLst>
              <a:ext uri="{FF2B5EF4-FFF2-40B4-BE49-F238E27FC236}">
                <a16:creationId xmlns:a16="http://schemas.microsoft.com/office/drawing/2014/main" id="{CB354C24-E205-457B-BABB-A9ADB6448E58}"/>
              </a:ext>
            </a:extLst>
          </p:cNvPr>
          <p:cNvSpPr/>
          <p:nvPr/>
        </p:nvSpPr>
        <p:spPr>
          <a:xfrm>
            <a:off x="2058222" y="3794203"/>
            <a:ext cx="564419" cy="299063"/>
          </a:xfrm>
          <a:prstGeom prst="rect">
            <a:avLst/>
          </a:prstGeom>
          <a:solidFill>
            <a:srgbClr val="ED7D31"/>
          </a:solidFill>
          <a:ln w="12700" cap="flat" cmpd="sng" algn="ctr">
            <a:solidFill>
              <a:srgbClr val="ED7D31">
                <a:shade val="50000"/>
              </a:srgbClr>
            </a:solidFill>
            <a:prstDash val="solid"/>
            <a:miter lim="800000"/>
          </a:ln>
          <a:effectLst/>
        </p:spPr>
        <p:txBody>
          <a:bodyPr lIns="0" r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</a:t>
            </a:r>
            <a:r>
              <a:rPr kumimoji="0" lang="en-US" sz="1600" b="0" i="0" u="none" strike="noStrike" kern="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n-ea"/>
                <a:cs typeface="+mn-cs"/>
              </a:rPr>
              <a:t>CLS</a:t>
            </a:r>
          </a:p>
        </p:txBody>
      </p:sp>
      <p:sp>
        <p:nvSpPr>
          <p:cNvPr id="267" name="Rectangle 266">
            <a:extLst>
              <a:ext uri="{FF2B5EF4-FFF2-40B4-BE49-F238E27FC236}">
                <a16:creationId xmlns:a16="http://schemas.microsoft.com/office/drawing/2014/main" id="{1CC7D014-1C26-4B16-A102-AA12A0614D2A}"/>
              </a:ext>
            </a:extLst>
          </p:cNvPr>
          <p:cNvSpPr/>
          <p:nvPr/>
        </p:nvSpPr>
        <p:spPr>
          <a:xfrm>
            <a:off x="3346947" y="3794202"/>
            <a:ext cx="564419" cy="299063"/>
          </a:xfrm>
          <a:prstGeom prst="rect">
            <a:avLst/>
          </a:prstGeom>
          <a:solidFill>
            <a:srgbClr val="ED7D31"/>
          </a:solidFill>
          <a:ln w="12700" cap="flat" cmpd="sng" algn="ctr">
            <a:solidFill>
              <a:srgbClr val="ED7D31">
                <a:shade val="50000"/>
              </a:srgbClr>
            </a:solidFill>
            <a:prstDash val="solid"/>
            <a:miter lim="800000"/>
          </a:ln>
          <a:effectLst/>
        </p:spPr>
        <p:txBody>
          <a:bodyPr lIns="0" r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</a:t>
            </a:r>
            <a:r>
              <a:rPr kumimoji="0" lang="en-US" sz="1600" b="0" i="0" u="none" strike="noStrike" kern="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n-ea"/>
                <a:cs typeface="+mn-cs"/>
              </a:rPr>
              <a:t>t2</a:t>
            </a:r>
          </a:p>
        </p:txBody>
      </p:sp>
      <p:sp>
        <p:nvSpPr>
          <p:cNvPr id="268" name="Rectangle 267">
            <a:extLst>
              <a:ext uri="{FF2B5EF4-FFF2-40B4-BE49-F238E27FC236}">
                <a16:creationId xmlns:a16="http://schemas.microsoft.com/office/drawing/2014/main" id="{7E03E0AC-9C08-4DFC-AE7B-74A889F86D26}"/>
              </a:ext>
            </a:extLst>
          </p:cNvPr>
          <p:cNvSpPr/>
          <p:nvPr/>
        </p:nvSpPr>
        <p:spPr>
          <a:xfrm>
            <a:off x="4007285" y="3794202"/>
            <a:ext cx="564419" cy="299063"/>
          </a:xfrm>
          <a:prstGeom prst="rect">
            <a:avLst/>
          </a:prstGeom>
          <a:solidFill>
            <a:srgbClr val="ED7D31"/>
          </a:solidFill>
          <a:ln w="12700" cap="flat" cmpd="sng" algn="ctr">
            <a:solidFill>
              <a:srgbClr val="ED7D31">
                <a:shade val="50000"/>
              </a:srgbClr>
            </a:solidFill>
            <a:prstDash val="solid"/>
            <a:miter lim="800000"/>
          </a:ln>
          <a:effectLst/>
        </p:spPr>
        <p:txBody>
          <a:bodyPr lIns="0" r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</a:t>
            </a:r>
            <a:r>
              <a:rPr kumimoji="0" lang="en-US" sz="1600" b="0" i="0" u="none" strike="noStrike" kern="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n-ea"/>
                <a:cs typeface="+mn-cs"/>
              </a:rPr>
              <a:t>t3</a:t>
            </a:r>
          </a:p>
        </p:txBody>
      </p:sp>
      <p:sp>
        <p:nvSpPr>
          <p:cNvPr id="269" name="Rectangle 268">
            <a:extLst>
              <a:ext uri="{FF2B5EF4-FFF2-40B4-BE49-F238E27FC236}">
                <a16:creationId xmlns:a16="http://schemas.microsoft.com/office/drawing/2014/main" id="{F9C8EC48-76F7-49C2-B42B-A190A4E6B369}"/>
              </a:ext>
            </a:extLst>
          </p:cNvPr>
          <p:cNvSpPr/>
          <p:nvPr/>
        </p:nvSpPr>
        <p:spPr>
          <a:xfrm>
            <a:off x="6752714" y="3802871"/>
            <a:ext cx="564419" cy="299063"/>
          </a:xfrm>
          <a:prstGeom prst="rect">
            <a:avLst/>
          </a:prstGeom>
          <a:solidFill>
            <a:srgbClr val="ED7D31"/>
          </a:solidFill>
          <a:ln w="12700" cap="flat" cmpd="sng" algn="ctr">
            <a:solidFill>
              <a:srgbClr val="ED7D31">
                <a:shade val="50000"/>
              </a:srgbClr>
            </a:solidFill>
            <a:prstDash val="solid"/>
            <a:miter lim="800000"/>
          </a:ln>
          <a:effectLst/>
        </p:spPr>
        <p:txBody>
          <a:bodyPr lIns="0" r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</a:t>
            </a:r>
            <a:r>
              <a:rPr kumimoji="0" lang="en-US" sz="1600" b="0" i="0" u="none" strike="noStrike" kern="0" cap="none" spc="0" normalizeH="0" baseline="-2500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n-ea"/>
                <a:cs typeface="+mn-cs"/>
              </a:rPr>
              <a:t>tn</a:t>
            </a:r>
            <a:endParaRPr kumimoji="0" lang="en-US" sz="1600" b="0" i="0" u="none" strike="noStrike" kern="0" cap="none" spc="0" normalizeH="0" baseline="-2500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 Light" panose="020F0302020204030204"/>
              <a:ea typeface="+mn-ea"/>
              <a:cs typeface="+mn-cs"/>
            </a:endParaRPr>
          </a:p>
        </p:txBody>
      </p:sp>
      <p:sp>
        <p:nvSpPr>
          <p:cNvPr id="270" name="Rectangle 269">
            <a:extLst>
              <a:ext uri="{FF2B5EF4-FFF2-40B4-BE49-F238E27FC236}">
                <a16:creationId xmlns:a16="http://schemas.microsoft.com/office/drawing/2014/main" id="{A97C19D4-B37C-44A3-AB3A-79D61E01AD97}"/>
              </a:ext>
            </a:extLst>
          </p:cNvPr>
          <p:cNvSpPr/>
          <p:nvPr/>
        </p:nvSpPr>
        <p:spPr>
          <a:xfrm>
            <a:off x="4656365" y="3794202"/>
            <a:ext cx="564419" cy="299063"/>
          </a:xfrm>
          <a:prstGeom prst="rect">
            <a:avLst/>
          </a:prstGeom>
          <a:solidFill>
            <a:srgbClr val="ED7D31"/>
          </a:solidFill>
          <a:ln w="12700" cap="flat" cmpd="sng" algn="ctr">
            <a:solidFill>
              <a:srgbClr val="ED7D31">
                <a:shade val="50000"/>
              </a:srgbClr>
            </a:solidFill>
            <a:prstDash val="solid"/>
            <a:miter lim="800000"/>
          </a:ln>
          <a:effectLst/>
        </p:spPr>
        <p:txBody>
          <a:bodyPr lIns="0" r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</a:t>
            </a:r>
            <a:r>
              <a:rPr kumimoji="0" lang="en-US" sz="1600" b="0" i="0" u="none" strike="noStrike" kern="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n-ea"/>
                <a:cs typeface="+mn-cs"/>
              </a:rPr>
              <a:t>t4</a:t>
            </a:r>
          </a:p>
        </p:txBody>
      </p:sp>
      <p:sp>
        <p:nvSpPr>
          <p:cNvPr id="271" name="Rectangle 270">
            <a:extLst>
              <a:ext uri="{FF2B5EF4-FFF2-40B4-BE49-F238E27FC236}">
                <a16:creationId xmlns:a16="http://schemas.microsoft.com/office/drawing/2014/main" id="{140295CB-9C7F-44AF-B293-27E9B1170BC1}"/>
              </a:ext>
            </a:extLst>
          </p:cNvPr>
          <p:cNvSpPr/>
          <p:nvPr/>
        </p:nvSpPr>
        <p:spPr>
          <a:xfrm>
            <a:off x="6046139" y="3802871"/>
            <a:ext cx="564419" cy="299063"/>
          </a:xfrm>
          <a:prstGeom prst="rect">
            <a:avLst/>
          </a:prstGeom>
          <a:solidFill>
            <a:srgbClr val="ED7D31"/>
          </a:solidFill>
          <a:ln w="12700" cap="flat" cmpd="sng" algn="ctr">
            <a:solidFill>
              <a:srgbClr val="ED7D31">
                <a:shade val="50000"/>
              </a:srgbClr>
            </a:solidFill>
            <a:prstDash val="solid"/>
            <a:miter lim="800000"/>
          </a:ln>
          <a:effectLst/>
        </p:spPr>
        <p:txBody>
          <a:bodyPr lIns="0" r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</a:t>
            </a:r>
            <a:r>
              <a:rPr kumimoji="0" lang="en-US" sz="1600" b="0" i="0" u="none" strike="noStrike" kern="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n-ea"/>
                <a:cs typeface="+mn-cs"/>
              </a:rPr>
              <a:t>tn-1</a:t>
            </a:r>
          </a:p>
        </p:txBody>
      </p:sp>
      <p:cxnSp>
        <p:nvCxnSpPr>
          <p:cNvPr id="272" name="Straight Arrow Connector 271">
            <a:extLst>
              <a:ext uri="{FF2B5EF4-FFF2-40B4-BE49-F238E27FC236}">
                <a16:creationId xmlns:a16="http://schemas.microsoft.com/office/drawing/2014/main" id="{90C98FB9-E329-498A-8872-6A897201FB45}"/>
              </a:ext>
            </a:extLst>
          </p:cNvPr>
          <p:cNvCxnSpPr>
            <a:cxnSpLocks/>
            <a:endCxn id="266" idx="2"/>
          </p:cNvCxnSpPr>
          <p:nvPr/>
        </p:nvCxnSpPr>
        <p:spPr>
          <a:xfrm flipV="1">
            <a:off x="2340431" y="4093267"/>
            <a:ext cx="0" cy="220037"/>
          </a:xfrm>
          <a:prstGeom prst="straightConnector1">
            <a:avLst/>
          </a:prstGeom>
          <a:noFill/>
          <a:ln w="50800" cap="flat" cmpd="sng" algn="ctr">
            <a:solidFill>
              <a:srgbClr val="4472C4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273" name="Straight Arrow Connector 272">
            <a:extLst>
              <a:ext uri="{FF2B5EF4-FFF2-40B4-BE49-F238E27FC236}">
                <a16:creationId xmlns:a16="http://schemas.microsoft.com/office/drawing/2014/main" id="{998811DD-EB00-4687-8D27-37A958A179A8}"/>
              </a:ext>
            </a:extLst>
          </p:cNvPr>
          <p:cNvCxnSpPr>
            <a:cxnSpLocks/>
            <a:endCxn id="265" idx="2"/>
          </p:cNvCxnSpPr>
          <p:nvPr/>
        </p:nvCxnSpPr>
        <p:spPr>
          <a:xfrm flipV="1">
            <a:off x="2987257" y="4093265"/>
            <a:ext cx="0" cy="220038"/>
          </a:xfrm>
          <a:prstGeom prst="straightConnector1">
            <a:avLst/>
          </a:prstGeom>
          <a:noFill/>
          <a:ln w="50800" cap="flat" cmpd="sng" algn="ctr">
            <a:solidFill>
              <a:srgbClr val="4472C4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274" name="Straight Arrow Connector 273">
            <a:extLst>
              <a:ext uri="{FF2B5EF4-FFF2-40B4-BE49-F238E27FC236}">
                <a16:creationId xmlns:a16="http://schemas.microsoft.com/office/drawing/2014/main" id="{5483F954-099E-4E63-908B-F38AF59E82B2}"/>
              </a:ext>
            </a:extLst>
          </p:cNvPr>
          <p:cNvCxnSpPr>
            <a:cxnSpLocks/>
            <a:endCxn id="267" idx="2"/>
          </p:cNvCxnSpPr>
          <p:nvPr/>
        </p:nvCxnSpPr>
        <p:spPr>
          <a:xfrm flipV="1">
            <a:off x="3629156" y="4093265"/>
            <a:ext cx="0" cy="220038"/>
          </a:xfrm>
          <a:prstGeom prst="straightConnector1">
            <a:avLst/>
          </a:prstGeom>
          <a:noFill/>
          <a:ln w="50800" cap="flat" cmpd="sng" algn="ctr">
            <a:solidFill>
              <a:srgbClr val="4472C4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275" name="Straight Arrow Connector 274">
            <a:extLst>
              <a:ext uri="{FF2B5EF4-FFF2-40B4-BE49-F238E27FC236}">
                <a16:creationId xmlns:a16="http://schemas.microsoft.com/office/drawing/2014/main" id="{D6442BBA-859E-4BC6-B20D-AC113685F2EB}"/>
              </a:ext>
            </a:extLst>
          </p:cNvPr>
          <p:cNvCxnSpPr>
            <a:cxnSpLocks/>
            <a:endCxn id="268" idx="2"/>
          </p:cNvCxnSpPr>
          <p:nvPr/>
        </p:nvCxnSpPr>
        <p:spPr>
          <a:xfrm flipV="1">
            <a:off x="4287433" y="4093265"/>
            <a:ext cx="2062" cy="208850"/>
          </a:xfrm>
          <a:prstGeom prst="straightConnector1">
            <a:avLst/>
          </a:prstGeom>
          <a:noFill/>
          <a:ln w="50800" cap="flat" cmpd="sng" algn="ctr">
            <a:solidFill>
              <a:srgbClr val="4472C4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276" name="Straight Arrow Connector 275">
            <a:extLst>
              <a:ext uri="{FF2B5EF4-FFF2-40B4-BE49-F238E27FC236}">
                <a16:creationId xmlns:a16="http://schemas.microsoft.com/office/drawing/2014/main" id="{08EC48D0-3911-488D-B13F-0F917D28C3EC}"/>
              </a:ext>
            </a:extLst>
          </p:cNvPr>
          <p:cNvCxnSpPr>
            <a:cxnSpLocks/>
          </p:cNvCxnSpPr>
          <p:nvPr/>
        </p:nvCxnSpPr>
        <p:spPr>
          <a:xfrm flipV="1">
            <a:off x="4943045" y="4072373"/>
            <a:ext cx="9657" cy="208850"/>
          </a:xfrm>
          <a:prstGeom prst="straightConnector1">
            <a:avLst/>
          </a:prstGeom>
          <a:noFill/>
          <a:ln w="50800" cap="flat" cmpd="sng" algn="ctr">
            <a:solidFill>
              <a:srgbClr val="4472C4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277" name="Straight Arrow Connector 276">
            <a:extLst>
              <a:ext uri="{FF2B5EF4-FFF2-40B4-BE49-F238E27FC236}">
                <a16:creationId xmlns:a16="http://schemas.microsoft.com/office/drawing/2014/main" id="{C198008D-E3E3-4315-BC50-274017A74055}"/>
              </a:ext>
            </a:extLst>
          </p:cNvPr>
          <p:cNvCxnSpPr>
            <a:cxnSpLocks/>
            <a:endCxn id="271" idx="2"/>
          </p:cNvCxnSpPr>
          <p:nvPr/>
        </p:nvCxnSpPr>
        <p:spPr>
          <a:xfrm flipV="1">
            <a:off x="6328348" y="4101935"/>
            <a:ext cx="0" cy="200180"/>
          </a:xfrm>
          <a:prstGeom prst="straightConnector1">
            <a:avLst/>
          </a:prstGeom>
          <a:noFill/>
          <a:ln w="50800" cap="flat" cmpd="sng" algn="ctr">
            <a:solidFill>
              <a:srgbClr val="4472C4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278" name="Straight Arrow Connector 277">
            <a:extLst>
              <a:ext uri="{FF2B5EF4-FFF2-40B4-BE49-F238E27FC236}">
                <a16:creationId xmlns:a16="http://schemas.microsoft.com/office/drawing/2014/main" id="{C09D16BD-5373-43D5-94BA-D8D30C2968E1}"/>
              </a:ext>
            </a:extLst>
          </p:cNvPr>
          <p:cNvCxnSpPr>
            <a:cxnSpLocks/>
          </p:cNvCxnSpPr>
          <p:nvPr/>
        </p:nvCxnSpPr>
        <p:spPr>
          <a:xfrm flipV="1">
            <a:off x="7016494" y="4101936"/>
            <a:ext cx="0" cy="200178"/>
          </a:xfrm>
          <a:prstGeom prst="straightConnector1">
            <a:avLst/>
          </a:prstGeom>
          <a:noFill/>
          <a:ln w="50800" cap="flat" cmpd="sng" algn="ctr">
            <a:solidFill>
              <a:srgbClr val="4472C4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279" name="Straight Arrow Connector 278">
            <a:extLst>
              <a:ext uri="{FF2B5EF4-FFF2-40B4-BE49-F238E27FC236}">
                <a16:creationId xmlns:a16="http://schemas.microsoft.com/office/drawing/2014/main" id="{FEEA986F-B829-40B4-83A4-327B09E1D869}"/>
              </a:ext>
            </a:extLst>
          </p:cNvPr>
          <p:cNvCxnSpPr>
            <a:cxnSpLocks/>
          </p:cNvCxnSpPr>
          <p:nvPr/>
        </p:nvCxnSpPr>
        <p:spPr>
          <a:xfrm flipH="1">
            <a:off x="7164061" y="2674317"/>
            <a:ext cx="13898" cy="14211"/>
          </a:xfrm>
          <a:prstGeom prst="straightConnector1">
            <a:avLst/>
          </a:prstGeom>
          <a:noFill/>
          <a:ln w="6350" cap="flat" cmpd="sng" algn="ctr">
            <a:solidFill>
              <a:srgbClr val="E7E6E6">
                <a:lumMod val="75000"/>
              </a:srgbClr>
            </a:solidFill>
            <a:prstDash val="solid"/>
            <a:miter lim="800000"/>
            <a:tailEnd type="triangle"/>
          </a:ln>
          <a:effectLst/>
        </p:spPr>
      </p:cxnSp>
      <p:sp>
        <p:nvSpPr>
          <p:cNvPr id="280" name="Rectangle 279">
            <a:extLst>
              <a:ext uri="{FF2B5EF4-FFF2-40B4-BE49-F238E27FC236}">
                <a16:creationId xmlns:a16="http://schemas.microsoft.com/office/drawing/2014/main" id="{78F5FECE-2187-4C98-AF3F-95955FE8AD35}"/>
              </a:ext>
            </a:extLst>
          </p:cNvPr>
          <p:cNvSpPr/>
          <p:nvPr/>
        </p:nvSpPr>
        <p:spPr>
          <a:xfrm>
            <a:off x="2705047" y="2408951"/>
            <a:ext cx="564419" cy="299063"/>
          </a:xfrm>
          <a:prstGeom prst="rect">
            <a:avLst/>
          </a:prstGeom>
          <a:gradFill rotWithShape="1">
            <a:gsLst>
              <a:gs pos="0">
                <a:srgbClr val="70AD47">
                  <a:lumMod val="110000"/>
                  <a:satMod val="105000"/>
                  <a:tint val="67000"/>
                </a:srgbClr>
              </a:gs>
              <a:gs pos="50000">
                <a:srgbClr val="70AD47">
                  <a:lumMod val="105000"/>
                  <a:satMod val="103000"/>
                  <a:tint val="73000"/>
                </a:srgbClr>
              </a:gs>
              <a:gs pos="100000">
                <a:srgbClr val="70AD47">
                  <a:lumMod val="105000"/>
                  <a:satMod val="109000"/>
                  <a:tint val="81000"/>
                </a:srgbClr>
              </a:gs>
            </a:gsLst>
            <a:lin ang="5400000" scaled="0"/>
          </a:gradFill>
          <a:ln w="6350" cap="flat" cmpd="sng" algn="ctr">
            <a:solidFill>
              <a:srgbClr val="70AD47"/>
            </a:solidFill>
            <a:prstDash val="solid"/>
            <a:miter lim="800000"/>
          </a:ln>
          <a:effectLst/>
        </p:spPr>
        <p:txBody>
          <a:bodyPr lIns="0" r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V</a:t>
            </a:r>
            <a:r>
              <a:rPr kumimoji="0" lang="en-US" sz="1600" b="0" i="0" u="none" strike="noStrike" kern="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n-ea"/>
                <a:cs typeface="+mn-cs"/>
              </a:rPr>
              <a:t>t1</a:t>
            </a:r>
          </a:p>
        </p:txBody>
      </p:sp>
      <p:sp>
        <p:nvSpPr>
          <p:cNvPr id="281" name="Rectangle 280">
            <a:extLst>
              <a:ext uri="{FF2B5EF4-FFF2-40B4-BE49-F238E27FC236}">
                <a16:creationId xmlns:a16="http://schemas.microsoft.com/office/drawing/2014/main" id="{ED0511AC-D6D6-4C96-8ABB-C1F60986BC7E}"/>
              </a:ext>
            </a:extLst>
          </p:cNvPr>
          <p:cNvSpPr/>
          <p:nvPr/>
        </p:nvSpPr>
        <p:spPr>
          <a:xfrm>
            <a:off x="2058222" y="2408953"/>
            <a:ext cx="564419" cy="299063"/>
          </a:xfrm>
          <a:prstGeom prst="rect">
            <a:avLst/>
          </a:prstGeom>
          <a:gradFill rotWithShape="1">
            <a:gsLst>
              <a:gs pos="0">
                <a:srgbClr val="70AD47">
                  <a:lumMod val="110000"/>
                  <a:satMod val="105000"/>
                  <a:tint val="67000"/>
                </a:srgbClr>
              </a:gs>
              <a:gs pos="50000">
                <a:srgbClr val="70AD47">
                  <a:lumMod val="105000"/>
                  <a:satMod val="103000"/>
                  <a:tint val="73000"/>
                </a:srgbClr>
              </a:gs>
              <a:gs pos="100000">
                <a:srgbClr val="70AD47">
                  <a:lumMod val="105000"/>
                  <a:satMod val="109000"/>
                  <a:tint val="81000"/>
                </a:srgbClr>
              </a:gs>
            </a:gsLst>
            <a:lin ang="5400000" scaled="0"/>
          </a:gradFill>
          <a:ln w="6350" cap="flat" cmpd="sng" algn="ctr">
            <a:solidFill>
              <a:srgbClr val="70AD47"/>
            </a:solidFill>
            <a:prstDash val="solid"/>
            <a:miter lim="800000"/>
          </a:ln>
          <a:effectLst/>
        </p:spPr>
        <p:txBody>
          <a:bodyPr lIns="0" r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</a:t>
            </a:r>
            <a:endParaRPr kumimoji="0" lang="en-US" sz="1600" b="0" i="0" u="none" strike="noStrike" kern="0" cap="none" spc="0" normalizeH="0" baseline="-2500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 Light" panose="020F0302020204030204"/>
              <a:ea typeface="+mn-ea"/>
              <a:cs typeface="+mn-cs"/>
            </a:endParaRPr>
          </a:p>
        </p:txBody>
      </p:sp>
      <p:sp>
        <p:nvSpPr>
          <p:cNvPr id="282" name="Rectangle 281">
            <a:extLst>
              <a:ext uri="{FF2B5EF4-FFF2-40B4-BE49-F238E27FC236}">
                <a16:creationId xmlns:a16="http://schemas.microsoft.com/office/drawing/2014/main" id="{3FBFAF83-A6A1-4483-A2A1-D93358195E11}"/>
              </a:ext>
            </a:extLst>
          </p:cNvPr>
          <p:cNvSpPr/>
          <p:nvPr/>
        </p:nvSpPr>
        <p:spPr>
          <a:xfrm>
            <a:off x="3346947" y="2408951"/>
            <a:ext cx="564419" cy="299063"/>
          </a:xfrm>
          <a:prstGeom prst="rect">
            <a:avLst/>
          </a:prstGeom>
          <a:gradFill rotWithShape="1">
            <a:gsLst>
              <a:gs pos="0">
                <a:srgbClr val="70AD47">
                  <a:lumMod val="110000"/>
                  <a:satMod val="105000"/>
                  <a:tint val="67000"/>
                </a:srgbClr>
              </a:gs>
              <a:gs pos="50000">
                <a:srgbClr val="70AD47">
                  <a:lumMod val="105000"/>
                  <a:satMod val="103000"/>
                  <a:tint val="73000"/>
                </a:srgbClr>
              </a:gs>
              <a:gs pos="100000">
                <a:srgbClr val="70AD47">
                  <a:lumMod val="105000"/>
                  <a:satMod val="109000"/>
                  <a:tint val="81000"/>
                </a:srgbClr>
              </a:gs>
            </a:gsLst>
            <a:lin ang="5400000" scaled="0"/>
          </a:gradFill>
          <a:ln w="6350" cap="flat" cmpd="sng" algn="ctr">
            <a:solidFill>
              <a:srgbClr val="70AD47"/>
            </a:solidFill>
            <a:prstDash val="solid"/>
            <a:miter lim="800000"/>
          </a:ln>
          <a:effectLst/>
        </p:spPr>
        <p:txBody>
          <a:bodyPr lIns="0" r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V</a:t>
            </a:r>
            <a:r>
              <a:rPr kumimoji="0" lang="en-US" sz="1600" b="0" i="0" u="none" strike="noStrike" kern="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n-ea"/>
                <a:cs typeface="+mn-cs"/>
              </a:rPr>
              <a:t>t2</a:t>
            </a:r>
          </a:p>
        </p:txBody>
      </p:sp>
      <p:sp>
        <p:nvSpPr>
          <p:cNvPr id="283" name="Rectangle 282">
            <a:extLst>
              <a:ext uri="{FF2B5EF4-FFF2-40B4-BE49-F238E27FC236}">
                <a16:creationId xmlns:a16="http://schemas.microsoft.com/office/drawing/2014/main" id="{BBEE416E-BED2-4291-9413-2831C97CEDC7}"/>
              </a:ext>
            </a:extLst>
          </p:cNvPr>
          <p:cNvSpPr/>
          <p:nvPr/>
        </p:nvSpPr>
        <p:spPr>
          <a:xfrm>
            <a:off x="4007285" y="2408951"/>
            <a:ext cx="564419" cy="299063"/>
          </a:xfrm>
          <a:prstGeom prst="rect">
            <a:avLst/>
          </a:prstGeom>
          <a:gradFill rotWithShape="1">
            <a:gsLst>
              <a:gs pos="0">
                <a:srgbClr val="70AD47">
                  <a:lumMod val="110000"/>
                  <a:satMod val="105000"/>
                  <a:tint val="67000"/>
                </a:srgbClr>
              </a:gs>
              <a:gs pos="50000">
                <a:srgbClr val="70AD47">
                  <a:lumMod val="105000"/>
                  <a:satMod val="103000"/>
                  <a:tint val="73000"/>
                </a:srgbClr>
              </a:gs>
              <a:gs pos="100000">
                <a:srgbClr val="70AD47">
                  <a:lumMod val="105000"/>
                  <a:satMod val="109000"/>
                  <a:tint val="81000"/>
                </a:srgbClr>
              </a:gs>
            </a:gsLst>
            <a:lin ang="5400000" scaled="0"/>
          </a:gradFill>
          <a:ln w="6350" cap="flat" cmpd="sng" algn="ctr">
            <a:solidFill>
              <a:srgbClr val="70AD47"/>
            </a:solidFill>
            <a:prstDash val="solid"/>
            <a:miter lim="800000"/>
          </a:ln>
          <a:effectLst/>
        </p:spPr>
        <p:txBody>
          <a:bodyPr lIns="0" r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V</a:t>
            </a:r>
            <a:r>
              <a:rPr kumimoji="0" lang="en-US" sz="1600" b="0" i="0" u="none" strike="noStrike" kern="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n-ea"/>
                <a:cs typeface="+mn-cs"/>
              </a:rPr>
              <a:t>t3</a:t>
            </a:r>
          </a:p>
        </p:txBody>
      </p:sp>
      <p:sp>
        <p:nvSpPr>
          <p:cNvPr id="284" name="Rectangle 283">
            <a:extLst>
              <a:ext uri="{FF2B5EF4-FFF2-40B4-BE49-F238E27FC236}">
                <a16:creationId xmlns:a16="http://schemas.microsoft.com/office/drawing/2014/main" id="{E675E45D-BC4C-4A9D-A771-03C02BB9946E}"/>
              </a:ext>
            </a:extLst>
          </p:cNvPr>
          <p:cNvSpPr/>
          <p:nvPr/>
        </p:nvSpPr>
        <p:spPr>
          <a:xfrm>
            <a:off x="6752714" y="2417621"/>
            <a:ext cx="564419" cy="299063"/>
          </a:xfrm>
          <a:prstGeom prst="rect">
            <a:avLst/>
          </a:prstGeom>
          <a:gradFill rotWithShape="1">
            <a:gsLst>
              <a:gs pos="0">
                <a:srgbClr val="70AD47">
                  <a:lumMod val="110000"/>
                  <a:satMod val="105000"/>
                  <a:tint val="67000"/>
                </a:srgbClr>
              </a:gs>
              <a:gs pos="50000">
                <a:srgbClr val="70AD47">
                  <a:lumMod val="105000"/>
                  <a:satMod val="103000"/>
                  <a:tint val="73000"/>
                </a:srgbClr>
              </a:gs>
              <a:gs pos="100000">
                <a:srgbClr val="70AD47">
                  <a:lumMod val="105000"/>
                  <a:satMod val="109000"/>
                  <a:tint val="81000"/>
                </a:srgbClr>
              </a:gs>
            </a:gsLst>
            <a:lin ang="5400000" scaled="0"/>
          </a:gradFill>
          <a:ln w="6350" cap="flat" cmpd="sng" algn="ctr">
            <a:solidFill>
              <a:srgbClr val="70AD47"/>
            </a:solidFill>
            <a:prstDash val="solid"/>
            <a:miter lim="800000"/>
          </a:ln>
          <a:effectLst/>
        </p:spPr>
        <p:txBody>
          <a:bodyPr lIns="0" r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V</a:t>
            </a:r>
            <a:r>
              <a:rPr kumimoji="0" lang="en-US" sz="1600" b="0" i="0" u="none" strike="noStrike" kern="0" cap="none" spc="0" normalizeH="0" baseline="-2500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n-ea"/>
                <a:cs typeface="+mn-cs"/>
              </a:rPr>
              <a:t>tn</a:t>
            </a:r>
            <a:endParaRPr kumimoji="0" lang="en-US" sz="1600" b="0" i="0" u="none" strike="noStrike" kern="0" cap="none" spc="0" normalizeH="0" baseline="-2500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 Light" panose="020F0302020204030204"/>
              <a:ea typeface="+mn-ea"/>
              <a:cs typeface="+mn-cs"/>
            </a:endParaRPr>
          </a:p>
        </p:txBody>
      </p:sp>
      <p:sp>
        <p:nvSpPr>
          <p:cNvPr id="285" name="Rectangle 284">
            <a:extLst>
              <a:ext uri="{FF2B5EF4-FFF2-40B4-BE49-F238E27FC236}">
                <a16:creationId xmlns:a16="http://schemas.microsoft.com/office/drawing/2014/main" id="{E512DDD1-96A8-4007-9654-87EA2C0BAD97}"/>
              </a:ext>
            </a:extLst>
          </p:cNvPr>
          <p:cNvSpPr/>
          <p:nvPr/>
        </p:nvSpPr>
        <p:spPr>
          <a:xfrm>
            <a:off x="4656365" y="2408951"/>
            <a:ext cx="564419" cy="299063"/>
          </a:xfrm>
          <a:prstGeom prst="rect">
            <a:avLst/>
          </a:prstGeom>
          <a:gradFill rotWithShape="1">
            <a:gsLst>
              <a:gs pos="0">
                <a:srgbClr val="70AD47">
                  <a:lumMod val="110000"/>
                  <a:satMod val="105000"/>
                  <a:tint val="67000"/>
                </a:srgbClr>
              </a:gs>
              <a:gs pos="50000">
                <a:srgbClr val="70AD47">
                  <a:lumMod val="105000"/>
                  <a:satMod val="103000"/>
                  <a:tint val="73000"/>
                </a:srgbClr>
              </a:gs>
              <a:gs pos="100000">
                <a:srgbClr val="70AD47">
                  <a:lumMod val="105000"/>
                  <a:satMod val="109000"/>
                  <a:tint val="81000"/>
                </a:srgbClr>
              </a:gs>
            </a:gsLst>
            <a:lin ang="5400000" scaled="0"/>
          </a:gradFill>
          <a:ln w="6350" cap="flat" cmpd="sng" algn="ctr">
            <a:solidFill>
              <a:srgbClr val="70AD47"/>
            </a:solidFill>
            <a:prstDash val="solid"/>
            <a:miter lim="800000"/>
          </a:ln>
          <a:effectLst/>
        </p:spPr>
        <p:txBody>
          <a:bodyPr lIns="0" r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V</a:t>
            </a:r>
            <a:r>
              <a:rPr kumimoji="0" lang="en-US" sz="1600" b="0" i="0" u="none" strike="noStrike" kern="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n-ea"/>
                <a:cs typeface="+mn-cs"/>
              </a:rPr>
              <a:t>t4</a:t>
            </a:r>
          </a:p>
        </p:txBody>
      </p:sp>
      <p:sp>
        <p:nvSpPr>
          <p:cNvPr id="286" name="Rectangle 285">
            <a:extLst>
              <a:ext uri="{FF2B5EF4-FFF2-40B4-BE49-F238E27FC236}">
                <a16:creationId xmlns:a16="http://schemas.microsoft.com/office/drawing/2014/main" id="{2F5E209D-F665-442A-B1C2-B362DA4811D3}"/>
              </a:ext>
            </a:extLst>
          </p:cNvPr>
          <p:cNvSpPr/>
          <p:nvPr/>
        </p:nvSpPr>
        <p:spPr>
          <a:xfrm>
            <a:off x="6046139" y="2417621"/>
            <a:ext cx="564419" cy="299063"/>
          </a:xfrm>
          <a:prstGeom prst="rect">
            <a:avLst/>
          </a:prstGeom>
          <a:gradFill rotWithShape="1">
            <a:gsLst>
              <a:gs pos="0">
                <a:srgbClr val="70AD47">
                  <a:lumMod val="110000"/>
                  <a:satMod val="105000"/>
                  <a:tint val="67000"/>
                </a:srgbClr>
              </a:gs>
              <a:gs pos="50000">
                <a:srgbClr val="70AD47">
                  <a:lumMod val="105000"/>
                  <a:satMod val="103000"/>
                  <a:tint val="73000"/>
                </a:srgbClr>
              </a:gs>
              <a:gs pos="100000">
                <a:srgbClr val="70AD47">
                  <a:lumMod val="105000"/>
                  <a:satMod val="109000"/>
                  <a:tint val="81000"/>
                </a:srgbClr>
              </a:gs>
            </a:gsLst>
            <a:lin ang="5400000" scaled="0"/>
          </a:gradFill>
          <a:ln w="6350" cap="flat" cmpd="sng" algn="ctr">
            <a:solidFill>
              <a:srgbClr val="70AD47"/>
            </a:solidFill>
            <a:prstDash val="solid"/>
            <a:miter lim="800000"/>
          </a:ln>
          <a:effectLst/>
        </p:spPr>
        <p:txBody>
          <a:bodyPr lIns="0" r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V</a:t>
            </a:r>
            <a:r>
              <a:rPr kumimoji="0" lang="en-US" sz="1600" b="0" i="0" u="none" strike="noStrike" kern="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n-ea"/>
                <a:cs typeface="+mn-cs"/>
              </a:rPr>
              <a:t>tn-1</a:t>
            </a:r>
          </a:p>
        </p:txBody>
      </p:sp>
      <p:sp>
        <p:nvSpPr>
          <p:cNvPr id="287" name="TextBox 286">
            <a:extLst>
              <a:ext uri="{FF2B5EF4-FFF2-40B4-BE49-F238E27FC236}">
                <a16:creationId xmlns:a16="http://schemas.microsoft.com/office/drawing/2014/main" id="{7BC9FA81-ABB2-487D-8A55-1D073D5D19BF}"/>
              </a:ext>
            </a:extLst>
          </p:cNvPr>
          <p:cNvSpPr txBox="1"/>
          <p:nvPr/>
        </p:nvSpPr>
        <p:spPr>
          <a:xfrm>
            <a:off x="2137756" y="4245502"/>
            <a:ext cx="529368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400" b="0" dirty="0">
                <a:solidFill>
                  <a:prstClr val="black"/>
                </a:solidFill>
                <a:latin typeface="Calibri" panose="020F0502020204030204"/>
                <a:cs typeface="+mn-cs"/>
              </a:rPr>
              <a:t>CLS            t1             t2            t3             t4              …..         t</a:t>
            </a:r>
            <a:r>
              <a:rPr lang="en-US" sz="1400" b="0" baseline="-25000" dirty="0">
                <a:solidFill>
                  <a:prstClr val="black"/>
                </a:solidFill>
                <a:latin typeface="Calibri" panose="020F0502020204030204"/>
                <a:cs typeface="+mn-cs"/>
              </a:rPr>
              <a:t>n-1</a:t>
            </a:r>
            <a:r>
              <a:rPr lang="en-US" sz="1400" b="0" dirty="0">
                <a:solidFill>
                  <a:prstClr val="black"/>
                </a:solidFill>
                <a:latin typeface="Calibri" panose="020F0502020204030204"/>
                <a:cs typeface="+mn-cs"/>
              </a:rPr>
              <a:t>              </a:t>
            </a:r>
            <a:r>
              <a:rPr lang="en-US" sz="1400" b="0" dirty="0" err="1">
                <a:solidFill>
                  <a:prstClr val="black"/>
                </a:solidFill>
                <a:latin typeface="Calibri" panose="020F0502020204030204"/>
                <a:cs typeface="+mn-cs"/>
              </a:rPr>
              <a:t>tn</a:t>
            </a:r>
            <a:endParaRPr lang="en-US" sz="1400" b="0" dirty="0">
              <a:solidFill>
                <a:prstClr val="black"/>
              </a:solidFill>
              <a:latin typeface="Calibri" panose="020F0502020204030204"/>
              <a:cs typeface="+mn-cs"/>
            </a:endParaRPr>
          </a:p>
        </p:txBody>
      </p:sp>
      <p:sp>
        <p:nvSpPr>
          <p:cNvPr id="288" name="Rectangle 287">
            <a:extLst>
              <a:ext uri="{FF2B5EF4-FFF2-40B4-BE49-F238E27FC236}">
                <a16:creationId xmlns:a16="http://schemas.microsoft.com/office/drawing/2014/main" id="{0D5399D0-D38E-4995-B76E-3EFFBA0931A2}"/>
              </a:ext>
            </a:extLst>
          </p:cNvPr>
          <p:cNvSpPr/>
          <p:nvPr/>
        </p:nvSpPr>
        <p:spPr>
          <a:xfrm>
            <a:off x="2101233" y="1383493"/>
            <a:ext cx="1525756" cy="259394"/>
          </a:xfrm>
          <a:prstGeom prst="rect">
            <a:avLst/>
          </a:prstGeom>
          <a:gradFill rotWithShape="1">
            <a:gsLst>
              <a:gs pos="0">
                <a:srgbClr val="FFC000">
                  <a:lumMod val="110000"/>
                  <a:satMod val="105000"/>
                  <a:tint val="67000"/>
                </a:srgbClr>
              </a:gs>
              <a:gs pos="50000">
                <a:srgbClr val="FFC000">
                  <a:lumMod val="105000"/>
                  <a:satMod val="103000"/>
                  <a:tint val="73000"/>
                </a:srgbClr>
              </a:gs>
              <a:gs pos="100000">
                <a:srgbClr val="FFC000">
                  <a:lumMod val="105000"/>
                  <a:satMod val="109000"/>
                  <a:tint val="81000"/>
                </a:srgbClr>
              </a:gs>
            </a:gsLst>
            <a:lin ang="5400000" scaled="0"/>
          </a:gradFill>
          <a:ln w="6350" cap="flat" cmpd="sng" algn="ctr">
            <a:solidFill>
              <a:srgbClr val="FFC000"/>
            </a:solidFill>
            <a:prstDash val="solid"/>
            <a:miter lim="800000"/>
          </a:ln>
          <a:effectLst/>
        </p:spPr>
        <p:txBody>
          <a:bodyPr lIns="0" r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Filter Function</a:t>
            </a:r>
            <a:endParaRPr kumimoji="0" lang="en-US" sz="1600" b="0" i="0" u="none" strike="noStrike" kern="0" cap="none" spc="0" normalizeH="0" baseline="-2500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 Light" panose="020F0302020204030204"/>
              <a:ea typeface="+mn-ea"/>
              <a:cs typeface="+mn-cs"/>
            </a:endParaRPr>
          </a:p>
        </p:txBody>
      </p:sp>
      <p:sp>
        <p:nvSpPr>
          <p:cNvPr id="289" name="TextBox 288">
            <a:extLst>
              <a:ext uri="{FF2B5EF4-FFF2-40B4-BE49-F238E27FC236}">
                <a16:creationId xmlns:a16="http://schemas.microsoft.com/office/drawing/2014/main" id="{3D63889A-1859-4EB9-B83E-7A73FD0A3B9D}"/>
              </a:ext>
            </a:extLst>
          </p:cNvPr>
          <p:cNvSpPr txBox="1"/>
          <p:nvPr/>
        </p:nvSpPr>
        <p:spPr>
          <a:xfrm>
            <a:off x="5354407" y="2915613"/>
            <a:ext cx="19812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2000" dirty="0">
                <a:solidFill>
                  <a:prstClr val="black"/>
                </a:solidFill>
                <a:latin typeface="Calibri" panose="020F0502020204030204"/>
                <a:cs typeface="+mn-cs"/>
              </a:rPr>
              <a:t>BERT/</a:t>
            </a:r>
            <a:r>
              <a:rPr lang="en-US" sz="2000" dirty="0" err="1">
                <a:solidFill>
                  <a:prstClr val="black"/>
                </a:solidFill>
                <a:latin typeface="Calibri" panose="020F0502020204030204"/>
                <a:cs typeface="+mn-cs"/>
              </a:rPr>
              <a:t>RoBERTa</a:t>
            </a:r>
            <a:endParaRPr lang="en-US" sz="2000" dirty="0">
              <a:solidFill>
                <a:prstClr val="black"/>
              </a:solidFill>
              <a:latin typeface="Calibri" panose="020F0502020204030204"/>
              <a:cs typeface="+mn-cs"/>
            </a:endParaRPr>
          </a:p>
        </p:txBody>
      </p:sp>
      <p:sp>
        <p:nvSpPr>
          <p:cNvPr id="290" name="TextBox 289">
            <a:extLst>
              <a:ext uri="{FF2B5EF4-FFF2-40B4-BE49-F238E27FC236}">
                <a16:creationId xmlns:a16="http://schemas.microsoft.com/office/drawing/2014/main" id="{DCE8CB4D-CE9C-4364-B5BB-A909CA32DC07}"/>
              </a:ext>
            </a:extLst>
          </p:cNvPr>
          <p:cNvSpPr txBox="1"/>
          <p:nvPr/>
        </p:nvSpPr>
        <p:spPr>
          <a:xfrm>
            <a:off x="5477665" y="2459094"/>
            <a:ext cx="231189" cy="301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b="0" dirty="0">
                <a:solidFill>
                  <a:prstClr val="black"/>
                </a:solidFill>
                <a:latin typeface="Calibri" panose="020F0502020204030204"/>
                <a:cs typeface="+mn-cs"/>
              </a:rPr>
              <a:t>…</a:t>
            </a:r>
          </a:p>
        </p:txBody>
      </p:sp>
      <p:sp>
        <p:nvSpPr>
          <p:cNvPr id="291" name="TextBox 290">
            <a:extLst>
              <a:ext uri="{FF2B5EF4-FFF2-40B4-BE49-F238E27FC236}">
                <a16:creationId xmlns:a16="http://schemas.microsoft.com/office/drawing/2014/main" id="{7B4AC8BE-1666-4DED-B28F-D7F0739E2F0A}"/>
              </a:ext>
            </a:extLst>
          </p:cNvPr>
          <p:cNvSpPr txBox="1"/>
          <p:nvPr/>
        </p:nvSpPr>
        <p:spPr>
          <a:xfrm>
            <a:off x="5518566" y="3753950"/>
            <a:ext cx="231189" cy="301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b="0" dirty="0">
                <a:solidFill>
                  <a:prstClr val="black"/>
                </a:solidFill>
                <a:latin typeface="Calibri" panose="020F0502020204030204"/>
                <a:cs typeface="+mn-cs"/>
              </a:rPr>
              <a:t>…</a:t>
            </a:r>
          </a:p>
        </p:txBody>
      </p:sp>
      <p:cxnSp>
        <p:nvCxnSpPr>
          <p:cNvPr id="292" name="Straight Arrow Connector 291">
            <a:extLst>
              <a:ext uri="{FF2B5EF4-FFF2-40B4-BE49-F238E27FC236}">
                <a16:creationId xmlns:a16="http://schemas.microsoft.com/office/drawing/2014/main" id="{FC0B165B-C5F6-404F-8BA5-C85661786CE8}"/>
              </a:ext>
            </a:extLst>
          </p:cNvPr>
          <p:cNvCxnSpPr>
            <a:cxnSpLocks/>
          </p:cNvCxnSpPr>
          <p:nvPr/>
        </p:nvCxnSpPr>
        <p:spPr>
          <a:xfrm flipV="1">
            <a:off x="2334347" y="2122625"/>
            <a:ext cx="0" cy="275360"/>
          </a:xfrm>
          <a:prstGeom prst="straightConnector1">
            <a:avLst/>
          </a:prstGeom>
          <a:noFill/>
          <a:ln w="50800" cap="flat" cmpd="sng" algn="ctr">
            <a:solidFill>
              <a:srgbClr val="ED7D31">
                <a:lumMod val="75000"/>
              </a:srgbClr>
            </a:solidFill>
            <a:prstDash val="solid"/>
            <a:miter lim="800000"/>
            <a:tailEnd type="triangle"/>
          </a:ln>
          <a:effectLst/>
        </p:spPr>
      </p:cxnSp>
      <p:sp>
        <p:nvSpPr>
          <p:cNvPr id="293" name="Rectangle 292">
            <a:extLst>
              <a:ext uri="{FF2B5EF4-FFF2-40B4-BE49-F238E27FC236}">
                <a16:creationId xmlns:a16="http://schemas.microsoft.com/office/drawing/2014/main" id="{3092E0B8-30C4-43D1-8E89-2F7C7455F02D}"/>
              </a:ext>
            </a:extLst>
          </p:cNvPr>
          <p:cNvSpPr/>
          <p:nvPr/>
        </p:nvSpPr>
        <p:spPr>
          <a:xfrm>
            <a:off x="2101231" y="1857201"/>
            <a:ext cx="5138120" cy="299063"/>
          </a:xfrm>
          <a:prstGeom prst="rect">
            <a:avLst/>
          </a:prstGeom>
          <a:gradFill rotWithShape="1">
            <a:gsLst>
              <a:gs pos="0">
                <a:srgbClr val="70AD47">
                  <a:lumMod val="110000"/>
                  <a:satMod val="105000"/>
                  <a:tint val="67000"/>
                </a:srgbClr>
              </a:gs>
              <a:gs pos="50000">
                <a:srgbClr val="70AD47">
                  <a:lumMod val="105000"/>
                  <a:satMod val="103000"/>
                  <a:tint val="73000"/>
                </a:srgbClr>
              </a:gs>
              <a:gs pos="100000">
                <a:srgbClr val="70AD47">
                  <a:lumMod val="105000"/>
                  <a:satMod val="109000"/>
                  <a:tint val="81000"/>
                </a:srgbClr>
              </a:gs>
            </a:gsLst>
            <a:lin ang="5400000" scaled="0"/>
          </a:gradFill>
          <a:ln w="6350" cap="flat" cmpd="sng" algn="ctr">
            <a:solidFill>
              <a:srgbClr val="70AD47"/>
            </a:solidFill>
            <a:prstDash val="solid"/>
            <a:miter lim="800000"/>
          </a:ln>
          <a:effectLst/>
        </p:spPr>
        <p:txBody>
          <a:bodyPr lIns="0" r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Linear Classifier</a:t>
            </a:r>
            <a:endParaRPr kumimoji="0" lang="en-US" sz="1600" b="0" i="0" u="none" strike="noStrike" kern="0" cap="none" spc="0" normalizeH="0" baseline="-2500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 Light" panose="020F0302020204030204"/>
              <a:ea typeface="+mn-ea"/>
              <a:cs typeface="+mn-cs"/>
            </a:endParaRPr>
          </a:p>
        </p:txBody>
      </p:sp>
      <p:cxnSp>
        <p:nvCxnSpPr>
          <p:cNvPr id="294" name="Straight Arrow Connector 293">
            <a:extLst>
              <a:ext uri="{FF2B5EF4-FFF2-40B4-BE49-F238E27FC236}">
                <a16:creationId xmlns:a16="http://schemas.microsoft.com/office/drawing/2014/main" id="{2B35FEF1-27E5-4B3A-A582-BB2292D3BD10}"/>
              </a:ext>
            </a:extLst>
          </p:cNvPr>
          <p:cNvCxnSpPr>
            <a:cxnSpLocks/>
          </p:cNvCxnSpPr>
          <p:nvPr/>
        </p:nvCxnSpPr>
        <p:spPr>
          <a:xfrm flipV="1">
            <a:off x="2330812" y="1147044"/>
            <a:ext cx="0" cy="216329"/>
          </a:xfrm>
          <a:prstGeom prst="straightConnector1">
            <a:avLst/>
          </a:prstGeom>
          <a:noFill/>
          <a:ln w="6350" cap="flat" cmpd="sng" algn="ctr">
            <a:solidFill>
              <a:srgbClr val="E7E6E6">
                <a:lumMod val="50000"/>
              </a:srgbClr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295" name="Straight Arrow Connector 294">
            <a:extLst>
              <a:ext uri="{FF2B5EF4-FFF2-40B4-BE49-F238E27FC236}">
                <a16:creationId xmlns:a16="http://schemas.microsoft.com/office/drawing/2014/main" id="{802D63A7-B249-4513-8611-DD9782A91ECE}"/>
              </a:ext>
            </a:extLst>
          </p:cNvPr>
          <p:cNvCxnSpPr>
            <a:cxnSpLocks/>
          </p:cNvCxnSpPr>
          <p:nvPr/>
        </p:nvCxnSpPr>
        <p:spPr>
          <a:xfrm flipV="1">
            <a:off x="2324195" y="1652862"/>
            <a:ext cx="0" cy="204339"/>
          </a:xfrm>
          <a:prstGeom prst="straightConnector1">
            <a:avLst/>
          </a:prstGeom>
          <a:noFill/>
          <a:ln w="6350" cap="flat" cmpd="sng" algn="ctr">
            <a:solidFill>
              <a:srgbClr val="E7E6E6">
                <a:lumMod val="50000"/>
              </a:srgbClr>
            </a:solidFill>
            <a:prstDash val="solid"/>
            <a:miter lim="800000"/>
            <a:tailEnd type="triangle"/>
          </a:ln>
          <a:effectLst/>
        </p:spPr>
      </p:cxnSp>
      <p:sp>
        <p:nvSpPr>
          <p:cNvPr id="296" name="Rectangle 295">
            <a:extLst>
              <a:ext uri="{FF2B5EF4-FFF2-40B4-BE49-F238E27FC236}">
                <a16:creationId xmlns:a16="http://schemas.microsoft.com/office/drawing/2014/main" id="{4AEB78BD-5C56-4A9E-B83B-A063BB5D0150}"/>
              </a:ext>
            </a:extLst>
          </p:cNvPr>
          <p:cNvSpPr/>
          <p:nvPr/>
        </p:nvSpPr>
        <p:spPr>
          <a:xfrm>
            <a:off x="1970073" y="5939174"/>
            <a:ext cx="5271613" cy="486481"/>
          </a:xfrm>
          <a:prstGeom prst="rect">
            <a:avLst/>
          </a:prstGeom>
          <a:gradFill rotWithShape="1">
            <a:gsLst>
              <a:gs pos="0">
                <a:sysClr val="windowText" lastClr="000000">
                  <a:lumMod val="110000"/>
                  <a:satMod val="105000"/>
                  <a:tint val="67000"/>
                </a:sysClr>
              </a:gs>
              <a:gs pos="50000">
                <a:sysClr val="windowText" lastClr="000000">
                  <a:lumMod val="105000"/>
                  <a:satMod val="103000"/>
                  <a:tint val="73000"/>
                </a:sysClr>
              </a:gs>
              <a:gs pos="100000">
                <a:sysClr val="windowText" lastClr="000000">
                  <a:lumMod val="105000"/>
                  <a:satMod val="109000"/>
                  <a:tint val="81000"/>
                </a:sysClr>
              </a:gs>
            </a:gsLst>
            <a:lin ang="5400000" scaled="0"/>
          </a:gradFill>
          <a:ln w="635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Coarse-Grained Classifier</a:t>
            </a:r>
          </a:p>
        </p:txBody>
      </p:sp>
      <p:sp>
        <p:nvSpPr>
          <p:cNvPr id="299" name="Rectangle 298">
            <a:extLst>
              <a:ext uri="{FF2B5EF4-FFF2-40B4-BE49-F238E27FC236}">
                <a16:creationId xmlns:a16="http://schemas.microsoft.com/office/drawing/2014/main" id="{A2F2ECA9-5348-4CD6-846C-72B2B843D36B}"/>
              </a:ext>
            </a:extLst>
          </p:cNvPr>
          <p:cNvSpPr/>
          <p:nvPr/>
        </p:nvSpPr>
        <p:spPr>
          <a:xfrm>
            <a:off x="1999884" y="4733677"/>
            <a:ext cx="5381466" cy="955577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solidFill>
              <a:srgbClr val="A5A5A5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                                                                                </a:t>
            </a:r>
            <a:endParaRPr kumimoji="0" lang="en-US" sz="1800" b="0" i="0" u="none" strike="noStrike" kern="0" cap="none" spc="0" normalizeH="0" baseline="-2500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                                                                                </a:t>
            </a:r>
            <a:endParaRPr kumimoji="0" lang="en-US" sz="1800" b="0" i="0" u="none" strike="noStrike" kern="0" cap="none" spc="0" normalizeH="0" baseline="-2500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02" name="Rectangle 301">
                <a:extLst>
                  <a:ext uri="{FF2B5EF4-FFF2-40B4-BE49-F238E27FC236}">
                    <a16:creationId xmlns:a16="http://schemas.microsoft.com/office/drawing/2014/main" id="{170CD9E9-2B6E-401F-94D9-FE70707F2FDB}"/>
                  </a:ext>
                </a:extLst>
              </p:cNvPr>
              <p:cNvSpPr/>
              <p:nvPr/>
            </p:nvSpPr>
            <p:spPr>
              <a:xfrm>
                <a:off x="2830254" y="4753762"/>
                <a:ext cx="4551088" cy="326243"/>
              </a:xfrm>
              <a:prstGeom prst="rect">
                <a:avLst/>
              </a:prstGeom>
              <a:solidFill>
                <a:srgbClr val="4472C4">
                  <a:lumMod val="20000"/>
                  <a:lumOff val="80000"/>
                </a:srgbClr>
              </a:solidFill>
            </p:spPr>
            <p:txBody>
              <a:bodyPr wrap="square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 xmlns:m="http://schemas.openxmlformats.org/officeDocument/2006/math">
                    <m:sSub>
                      <m:sSubPr>
                        <m:ctrlPr>
                          <a:rPr kumimoji="0" lang="en-US" sz="14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srgbClr val="4472C4">
                                <a:lumMod val="50000"/>
                              </a:srgbClr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</m:ctrlPr>
                      </m:sSubPr>
                      <m:e>
                        <m:r>
                          <a:rPr kumimoji="0" lang="en-US" sz="14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srgbClr val="4472C4">
                                <a:lumMod val="50000"/>
                              </a:srgbClr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𝑤</m:t>
                        </m:r>
                      </m:e>
                      <m:sub>
                        <m:r>
                          <a:rPr kumimoji="0" lang="en-US" sz="14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srgbClr val="4472C4">
                                <a:lumMod val="50000"/>
                              </a:srgbClr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1</m:t>
                        </m:r>
                      </m:sub>
                    </m:sSub>
                    <m:r>
                      <a:rPr kumimoji="0" lang="en-US" sz="1400" b="0" i="1" u="none" strike="noStrike" kern="0" cap="none" spc="0" normalizeH="0" baseline="0" noProof="0" smtClean="0">
                        <a:ln>
                          <a:noFill/>
                        </a:ln>
                        <a:solidFill>
                          <a:srgbClr val="4472C4">
                            <a:lumMod val="50000"/>
                          </a:srgbClr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+mn-cs"/>
                      </a:rPr>
                      <m:t> </m:t>
                    </m:r>
                    <m:sSub>
                      <m:sSubPr>
                        <m:ctrlPr>
                          <a:rPr kumimoji="0" lang="en-US" sz="14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srgbClr val="4472C4">
                                <a:lumMod val="50000"/>
                              </a:srgbClr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</m:ctrlPr>
                      </m:sSubPr>
                      <m:e>
                        <m:r>
                          <a:rPr kumimoji="0" lang="en-US" sz="14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srgbClr val="4472C4">
                                <a:lumMod val="50000"/>
                              </a:srgbClr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          </m:t>
                        </m:r>
                        <m:r>
                          <a:rPr kumimoji="0" lang="en-US" sz="14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srgbClr val="4472C4">
                                <a:lumMod val="50000"/>
                              </a:srgbClr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𝑤</m:t>
                        </m:r>
                      </m:e>
                      <m:sub>
                        <m:r>
                          <a:rPr kumimoji="0" lang="en-US" sz="14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srgbClr val="4472C4">
                                <a:lumMod val="50000"/>
                              </a:srgbClr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2</m:t>
                        </m:r>
                      </m:sub>
                    </m:sSub>
                    <m:r>
                      <a:rPr kumimoji="0" lang="en-US" sz="1400" b="0" i="1" u="none" strike="noStrike" kern="0" cap="none" spc="0" normalizeH="0" baseline="0" noProof="0" smtClean="0">
                        <a:ln>
                          <a:noFill/>
                        </a:ln>
                        <a:solidFill>
                          <a:srgbClr val="4472C4">
                            <a:lumMod val="50000"/>
                          </a:srgbClr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+mn-cs"/>
                      </a:rPr>
                      <m:t>  …</m:t>
                    </m:r>
                    <m:sSub>
                      <m:sSubPr>
                        <m:ctrlPr>
                          <a:rPr kumimoji="0" lang="en-US" sz="14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srgbClr val="4472C4">
                                <a:lumMod val="50000"/>
                              </a:srgbClr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</m:ctrlPr>
                      </m:sSubPr>
                      <m:e>
                        <m:r>
                          <a:rPr kumimoji="0" lang="en-US" sz="14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srgbClr val="4472C4">
                                <a:lumMod val="50000"/>
                              </a:srgbClr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            </m:t>
                        </m:r>
                        <m:r>
                          <a:rPr kumimoji="0" lang="en-US" sz="14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srgbClr val="4472C4">
                                <a:lumMod val="50000"/>
                              </a:srgbClr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𝑤</m:t>
                        </m:r>
                      </m:e>
                      <m:sub>
                        <m:sSub>
                          <m:sSubPr>
                            <m:ctrlPr>
                              <a:rPr kumimoji="0" lang="en-US" sz="14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4472C4">
                                    <a:lumMod val="50000"/>
                                  </a:srgbClr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</m:ctrlPr>
                          </m:sSubPr>
                          <m:e>
                            <m:r>
                              <a:rPr kumimoji="0" lang="en-US" sz="14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4472C4">
                                    <a:lumMod val="50000"/>
                                  </a:srgbClr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𝑖</m:t>
                            </m:r>
                          </m:e>
                          <m:sub>
                            <m:r>
                              <a:rPr kumimoji="0" lang="en-US" sz="14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4472C4">
                                    <a:lumMod val="50000"/>
                                  </a:srgbClr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1</m:t>
                            </m:r>
                          </m:sub>
                        </m:sSub>
                      </m:sub>
                    </m:sSub>
                    <m:r>
                      <a:rPr kumimoji="0" lang="en-US" sz="1400" b="0" i="1" u="none" strike="noStrike" kern="0" cap="none" spc="0" normalizeH="0" baseline="0" noProof="0" smtClean="0">
                        <a:ln>
                          <a:noFill/>
                        </a:ln>
                        <a:solidFill>
                          <a:srgbClr val="4472C4">
                            <a:lumMod val="50000"/>
                          </a:srgbClr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+mn-cs"/>
                      </a:rPr>
                      <m:t> </m:t>
                    </m:r>
                    <m:sSub>
                      <m:sSubPr>
                        <m:ctrlPr>
                          <a:rPr kumimoji="0" lang="en-US" sz="14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srgbClr val="4472C4">
                                <a:lumMod val="50000"/>
                              </a:srgbClr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</m:ctrlPr>
                      </m:sSubPr>
                      <m:e>
                        <m:r>
                          <a:rPr kumimoji="0" lang="en-US" sz="14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srgbClr val="4472C4">
                                <a:lumMod val="50000"/>
                              </a:srgbClr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𝑀</m:t>
                        </m:r>
                      </m:e>
                      <m:sub>
                        <m:r>
                          <a:rPr kumimoji="0" lang="en-US" sz="14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srgbClr val="4472C4">
                                <a:lumMod val="50000"/>
                              </a:srgbClr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1</m:t>
                        </m:r>
                      </m:sub>
                    </m:sSub>
                    <m:r>
                      <a:rPr kumimoji="0" lang="en-US" sz="1400" b="0" i="1" u="none" strike="noStrike" kern="0" cap="none" spc="0" normalizeH="0" baseline="0" noProof="0" smtClean="0">
                        <a:ln>
                          <a:noFill/>
                        </a:ln>
                        <a:solidFill>
                          <a:srgbClr val="4472C4">
                            <a:lumMod val="50000"/>
                          </a:srgbClr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+mn-cs"/>
                      </a:rPr>
                      <m:t>  </m:t>
                    </m:r>
                    <m:sSub>
                      <m:sSubPr>
                        <m:ctrlPr>
                          <a:rPr kumimoji="0" lang="en-US" sz="14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srgbClr val="4472C4">
                                <a:lumMod val="50000"/>
                              </a:srgbClr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</m:ctrlPr>
                      </m:sSubPr>
                      <m:e>
                        <m:r>
                          <a:rPr kumimoji="0" lang="en-US" sz="14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srgbClr val="4472C4">
                                <a:lumMod val="50000"/>
                              </a:srgbClr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𝑤</m:t>
                        </m:r>
                      </m:e>
                      <m:sub>
                        <m:sSub>
                          <m:sSubPr>
                            <m:ctrlPr>
                              <a:rPr kumimoji="0" lang="en-US" sz="14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4472C4">
                                    <a:lumMod val="50000"/>
                                  </a:srgbClr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</m:ctrlPr>
                          </m:sSubPr>
                          <m:e>
                            <m:r>
                              <a:rPr kumimoji="0" lang="en-US" sz="14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4472C4">
                                    <a:lumMod val="50000"/>
                                  </a:srgbClr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𝑗</m:t>
                            </m:r>
                          </m:e>
                          <m:sub>
                            <m:r>
                              <a:rPr kumimoji="0" lang="en-US" sz="14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4472C4">
                                    <a:lumMod val="50000"/>
                                  </a:srgbClr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1</m:t>
                            </m:r>
                          </m:sub>
                        </m:sSub>
                      </m:sub>
                    </m:sSub>
                    <m:r>
                      <a:rPr kumimoji="0" lang="en-US" sz="1400" b="0" i="1" u="none" strike="noStrike" kern="0" cap="none" spc="0" normalizeH="0" baseline="0" noProof="0" smtClean="0">
                        <a:ln>
                          <a:noFill/>
                        </a:ln>
                        <a:solidFill>
                          <a:srgbClr val="4472C4">
                            <a:lumMod val="50000"/>
                          </a:srgbClr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+mn-cs"/>
                      </a:rPr>
                      <m:t> </m:t>
                    </m:r>
                    <m:sSub>
                      <m:sSubPr>
                        <m:ctrlPr>
                          <a:rPr kumimoji="0" lang="en-US" sz="14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srgbClr val="4472C4">
                                <a:lumMod val="50000"/>
                              </a:srgbClr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</m:ctrlPr>
                      </m:sSubPr>
                      <m:e>
                        <m:r>
                          <a:rPr kumimoji="0" lang="en-US" sz="14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srgbClr val="4472C4">
                                <a:lumMod val="50000"/>
                              </a:srgbClr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𝑤</m:t>
                        </m:r>
                      </m:e>
                      <m:sub>
                        <m:sSub>
                          <m:sSubPr>
                            <m:ctrlPr>
                              <a:rPr kumimoji="0" lang="en-US" sz="14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4472C4">
                                    <a:lumMod val="50000"/>
                                  </a:srgbClr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</m:ctrlPr>
                          </m:sSubPr>
                          <m:e>
                            <m:r>
                              <a:rPr kumimoji="0" lang="en-US" sz="14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4472C4">
                                    <a:lumMod val="50000"/>
                                  </a:srgbClr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𝑗</m:t>
                            </m:r>
                          </m:e>
                          <m:sub>
                            <m:r>
                              <a:rPr kumimoji="0" lang="en-US" sz="14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4472C4">
                                    <a:lumMod val="50000"/>
                                  </a:srgbClr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1</m:t>
                            </m:r>
                          </m:sub>
                        </m:sSub>
                        <m:r>
                          <a:rPr kumimoji="0" lang="en-US" sz="14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srgbClr val="4472C4">
                                <a:lumMod val="50000"/>
                              </a:srgbClr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+1</m:t>
                        </m:r>
                      </m:sub>
                    </m:sSub>
                    <m:r>
                      <a:rPr kumimoji="0" lang="en-US" sz="1400" b="0" i="1" u="none" strike="noStrike" kern="0" cap="none" spc="0" normalizeH="0" baseline="0" noProof="0" smtClean="0">
                        <a:ln>
                          <a:noFill/>
                        </a:ln>
                        <a:solidFill>
                          <a:srgbClr val="4472C4">
                            <a:lumMod val="50000"/>
                          </a:srgbClr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+mn-cs"/>
                      </a:rPr>
                      <m:t>  …   </m:t>
                    </m:r>
                    <m:sSub>
                      <m:sSubPr>
                        <m:ctrlPr>
                          <a:rPr kumimoji="0" lang="en-US" sz="14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srgbClr val="4472C4">
                                <a:lumMod val="50000"/>
                              </a:srgbClr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</m:ctrlPr>
                      </m:sSubPr>
                      <m:e>
                        <m:r>
                          <a:rPr kumimoji="0" lang="en-US" sz="14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srgbClr val="4472C4">
                                <a:lumMod val="50000"/>
                              </a:srgbClr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𝑤</m:t>
                        </m:r>
                      </m:e>
                      <m:sub>
                        <m:r>
                          <a:rPr kumimoji="0" lang="en-US" sz="14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srgbClr val="4472C4">
                                <a:lumMod val="50000"/>
                              </a:srgbClr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𝑛</m:t>
                        </m:r>
                        <m:r>
                          <a:rPr kumimoji="0" lang="en-US" sz="14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srgbClr val="4472C4">
                                <a:lumMod val="50000"/>
                              </a:srgbClr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−1</m:t>
                        </m:r>
                      </m:sub>
                    </m:sSub>
                    <m:r>
                      <a:rPr kumimoji="0" lang="en-US" sz="1400" b="0" i="1" u="none" strike="noStrike" kern="0" cap="none" spc="0" normalizeH="0" baseline="0" noProof="0" smtClean="0">
                        <a:ln>
                          <a:noFill/>
                        </a:ln>
                        <a:solidFill>
                          <a:srgbClr val="4472C4">
                            <a:lumMod val="50000"/>
                          </a:srgbClr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+mn-cs"/>
                      </a:rPr>
                      <m:t>  </m:t>
                    </m:r>
                    <m:sSub>
                      <m:sSubPr>
                        <m:ctrlPr>
                          <a:rPr kumimoji="0" lang="en-US" sz="14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srgbClr val="4472C4">
                                <a:lumMod val="50000"/>
                              </a:srgbClr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</m:ctrlPr>
                      </m:sSubPr>
                      <m:e>
                        <m:r>
                          <a:rPr kumimoji="0" lang="en-US" sz="14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srgbClr val="4472C4">
                                <a:lumMod val="50000"/>
                              </a:srgbClr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        </m:t>
                        </m:r>
                        <m:r>
                          <a:rPr kumimoji="0" lang="en-US" sz="14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srgbClr val="4472C4">
                                <a:lumMod val="50000"/>
                              </a:srgbClr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𝑤</m:t>
                        </m:r>
                      </m:e>
                      <m:sub>
                        <m:r>
                          <a:rPr kumimoji="0" lang="en-US" sz="14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srgbClr val="4472C4">
                                <a:lumMod val="50000"/>
                              </a:srgbClr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𝑛</m:t>
                        </m:r>
                      </m:sub>
                    </m:sSub>
                  </m:oMath>
                </a14:m>
                <a:r>
                  <a:rPr kumimoji="0" lang="en-US" sz="14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4472C4">
                        <a:lumMod val="50000"/>
                      </a:srgbClr>
                    </a:solidFill>
                    <a:effectLst/>
                    <a:uLnTx/>
                    <a:uFillTx/>
                    <a:cs typeface="+mn-cs"/>
                  </a:rPr>
                  <a:t>              </a:t>
                </a:r>
              </a:p>
            </p:txBody>
          </p:sp>
        </mc:Choice>
        <mc:Fallback xmlns="">
          <p:sp>
            <p:nvSpPr>
              <p:cNvPr id="302" name="Rectangle 301">
                <a:extLst>
                  <a:ext uri="{FF2B5EF4-FFF2-40B4-BE49-F238E27FC236}">
                    <a16:creationId xmlns:a16="http://schemas.microsoft.com/office/drawing/2014/main" id="{170CD9E9-2B6E-401F-94D9-FE70707F2FD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30254" y="4753762"/>
                <a:ext cx="4551088" cy="326243"/>
              </a:xfrm>
              <a:prstGeom prst="rect">
                <a:avLst/>
              </a:prstGeom>
              <a:blipFill>
                <a:blip r:embed="rId2"/>
                <a:stretch>
                  <a:fillRect b="-377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03" name="TextBox 302">
            <a:extLst>
              <a:ext uri="{FF2B5EF4-FFF2-40B4-BE49-F238E27FC236}">
                <a16:creationId xmlns:a16="http://schemas.microsoft.com/office/drawing/2014/main" id="{924B70F8-590F-4D04-BA07-E54977A796F9}"/>
              </a:ext>
            </a:extLst>
          </p:cNvPr>
          <p:cNvSpPr txBox="1"/>
          <p:nvPr/>
        </p:nvSpPr>
        <p:spPr>
          <a:xfrm>
            <a:off x="2006003" y="4733677"/>
            <a:ext cx="489152" cy="369332"/>
          </a:xfrm>
          <a:prstGeom prst="rect">
            <a:avLst/>
          </a:prstGeom>
          <a:solidFill>
            <a:srgbClr val="FFC000">
              <a:lumMod val="20000"/>
              <a:lumOff val="80000"/>
            </a:srgbClr>
          </a:solidFill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ED7D31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cs typeface="+mn-cs"/>
              </a:rPr>
              <a:t>T</a:t>
            </a:r>
            <a:r>
              <a:rPr kumimoji="0" lang="en-US" sz="1800" b="0" i="0" u="none" strike="noStrike" kern="0" cap="none" spc="0" normalizeH="0" baseline="-25000" noProof="0" dirty="0">
                <a:ln>
                  <a:noFill/>
                </a:ln>
                <a:solidFill>
                  <a:srgbClr val="ED7D31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cs typeface="+mn-cs"/>
              </a:rPr>
              <a:t>1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ED7D31">
                  <a:lumMod val="75000"/>
                </a:srgbClr>
              </a:solidFill>
              <a:effectLst/>
              <a:uLnTx/>
              <a:uFillTx/>
              <a:latin typeface="Calibri" panose="020F0502020204030204"/>
              <a:cs typeface="+mn-cs"/>
            </a:endParaRPr>
          </a:p>
        </p:txBody>
      </p:sp>
      <p:sp>
        <p:nvSpPr>
          <p:cNvPr id="304" name="TextBox 303">
            <a:extLst>
              <a:ext uri="{FF2B5EF4-FFF2-40B4-BE49-F238E27FC236}">
                <a16:creationId xmlns:a16="http://schemas.microsoft.com/office/drawing/2014/main" id="{82053E1B-B693-4584-80F7-B1480DE65AF8}"/>
              </a:ext>
            </a:extLst>
          </p:cNvPr>
          <p:cNvSpPr txBox="1"/>
          <p:nvPr/>
        </p:nvSpPr>
        <p:spPr>
          <a:xfrm>
            <a:off x="1863369" y="5038877"/>
            <a:ext cx="5341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cs typeface="+mn-cs"/>
              </a:rPr>
              <a:t>   </a:t>
            </a: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ED7D31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cs typeface="+mn-cs"/>
              </a:rPr>
              <a:t>T</a:t>
            </a:r>
            <a:r>
              <a:rPr kumimoji="0" lang="en-US" sz="1800" b="0" i="0" u="none" strike="noStrike" kern="0" cap="none" spc="0" normalizeH="0" baseline="-25000" noProof="0" dirty="0">
                <a:ln>
                  <a:noFill/>
                </a:ln>
                <a:solidFill>
                  <a:srgbClr val="ED7D31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cs typeface="+mn-cs"/>
              </a:rPr>
              <a:t>2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ED7D31">
                  <a:lumMod val="50000"/>
                </a:srgbClr>
              </a:solidFill>
              <a:effectLst/>
              <a:uLnTx/>
              <a:uFillTx/>
              <a:latin typeface="Calibri" panose="020F0502020204030204"/>
              <a:cs typeface="+mn-cs"/>
            </a:endParaRPr>
          </a:p>
        </p:txBody>
      </p:sp>
      <p:sp>
        <p:nvSpPr>
          <p:cNvPr id="305" name="TextBox 304">
            <a:extLst>
              <a:ext uri="{FF2B5EF4-FFF2-40B4-BE49-F238E27FC236}">
                <a16:creationId xmlns:a16="http://schemas.microsoft.com/office/drawing/2014/main" id="{D1ED0CA5-B805-4C1C-AC7F-95A3D9972BD8}"/>
              </a:ext>
            </a:extLst>
          </p:cNvPr>
          <p:cNvSpPr txBox="1"/>
          <p:nvPr/>
        </p:nvSpPr>
        <p:spPr>
          <a:xfrm>
            <a:off x="4208953" y="5091848"/>
            <a:ext cx="39692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cs typeface="+mn-cs"/>
              </a:rPr>
              <a:t>..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cs typeface="+mn-cs"/>
              </a:rPr>
              <a:t>..</a:t>
            </a:r>
          </a:p>
        </p:txBody>
      </p:sp>
      <p:cxnSp>
        <p:nvCxnSpPr>
          <p:cNvPr id="306" name="Straight Arrow Connector 305">
            <a:extLst>
              <a:ext uri="{FF2B5EF4-FFF2-40B4-BE49-F238E27FC236}">
                <a16:creationId xmlns:a16="http://schemas.microsoft.com/office/drawing/2014/main" id="{510DF2DA-F0A4-4FD4-A117-BEA1FD447BAC}"/>
              </a:ext>
            </a:extLst>
          </p:cNvPr>
          <p:cNvCxnSpPr>
            <a:cxnSpLocks/>
          </p:cNvCxnSpPr>
          <p:nvPr/>
        </p:nvCxnSpPr>
        <p:spPr>
          <a:xfrm flipH="1" flipV="1">
            <a:off x="4179532" y="4500288"/>
            <a:ext cx="1" cy="239336"/>
          </a:xfrm>
          <a:prstGeom prst="straightConnector1">
            <a:avLst/>
          </a:prstGeom>
          <a:noFill/>
          <a:ln w="41275" cap="flat" cmpd="sng" algn="ctr">
            <a:solidFill>
              <a:srgbClr val="4472C4"/>
            </a:solidFill>
            <a:prstDash val="solid"/>
            <a:miter lim="800000"/>
            <a:tailEnd type="triangle"/>
          </a:ln>
          <a:effectLst/>
        </p:spPr>
      </p:cxnSp>
      <p:sp>
        <p:nvSpPr>
          <p:cNvPr id="308" name="Rounded Rectangle 156">
            <a:extLst>
              <a:ext uri="{FF2B5EF4-FFF2-40B4-BE49-F238E27FC236}">
                <a16:creationId xmlns:a16="http://schemas.microsoft.com/office/drawing/2014/main" id="{F231BAAA-612E-40C5-90A8-BE8800FE9294}"/>
              </a:ext>
            </a:extLst>
          </p:cNvPr>
          <p:cNvSpPr/>
          <p:nvPr/>
        </p:nvSpPr>
        <p:spPr>
          <a:xfrm>
            <a:off x="2137756" y="4301479"/>
            <a:ext cx="5006991" cy="236078"/>
          </a:xfrm>
          <a:prstGeom prst="roundRect">
            <a:avLst/>
          </a:prstGeom>
          <a:solidFill>
            <a:srgbClr val="70AD47">
              <a:lumMod val="20000"/>
              <a:lumOff val="80000"/>
              <a:alpha val="34000"/>
            </a:srgbClr>
          </a:solidFill>
          <a:ln w="12700" cap="flat" cmpd="sng" algn="ctr">
            <a:solidFill>
              <a:srgbClr val="44546A">
                <a:lumMod val="20000"/>
                <a:lumOff val="8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310" name="Straight Arrow Connector 309">
            <a:extLst>
              <a:ext uri="{FF2B5EF4-FFF2-40B4-BE49-F238E27FC236}">
                <a16:creationId xmlns:a16="http://schemas.microsoft.com/office/drawing/2014/main" id="{E32CA991-A7DF-4EB8-8637-A0C7FB5AE473}"/>
              </a:ext>
            </a:extLst>
          </p:cNvPr>
          <p:cNvCxnSpPr>
            <a:cxnSpLocks/>
          </p:cNvCxnSpPr>
          <p:nvPr/>
        </p:nvCxnSpPr>
        <p:spPr>
          <a:xfrm flipH="1" flipV="1">
            <a:off x="4162602" y="5709915"/>
            <a:ext cx="1" cy="239336"/>
          </a:xfrm>
          <a:prstGeom prst="straightConnector1">
            <a:avLst/>
          </a:prstGeom>
          <a:noFill/>
          <a:ln w="41275" cap="flat" cmpd="sng" algn="ctr">
            <a:solidFill>
              <a:srgbClr val="4472C4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311" name="Straight Arrow Connector 310">
            <a:extLst>
              <a:ext uri="{FF2B5EF4-FFF2-40B4-BE49-F238E27FC236}">
                <a16:creationId xmlns:a16="http://schemas.microsoft.com/office/drawing/2014/main" id="{D4154926-5AD5-4580-84CC-2E138B597085}"/>
              </a:ext>
            </a:extLst>
          </p:cNvPr>
          <p:cNvCxnSpPr>
            <a:cxnSpLocks/>
          </p:cNvCxnSpPr>
          <p:nvPr/>
        </p:nvCxnSpPr>
        <p:spPr>
          <a:xfrm flipH="1" flipV="1">
            <a:off x="4179538" y="6438056"/>
            <a:ext cx="1" cy="239336"/>
          </a:xfrm>
          <a:prstGeom prst="straightConnector1">
            <a:avLst/>
          </a:prstGeom>
          <a:noFill/>
          <a:ln w="41275" cap="flat" cmpd="sng" algn="ctr">
            <a:solidFill>
              <a:srgbClr val="4472C4"/>
            </a:solidFill>
            <a:prstDash val="solid"/>
            <a:miter lim="800000"/>
            <a:tailEnd type="triangle"/>
          </a:ln>
          <a:effectLst/>
        </p:spPr>
      </p:cxnSp>
      <p:sp>
        <p:nvSpPr>
          <p:cNvPr id="312" name="Rectangle 311">
            <a:extLst>
              <a:ext uri="{FF2B5EF4-FFF2-40B4-BE49-F238E27FC236}">
                <a16:creationId xmlns:a16="http://schemas.microsoft.com/office/drawing/2014/main" id="{510EE032-FE34-4282-84D9-2F22A727C7C4}"/>
              </a:ext>
            </a:extLst>
          </p:cNvPr>
          <p:cNvSpPr/>
          <p:nvPr/>
        </p:nvSpPr>
        <p:spPr>
          <a:xfrm>
            <a:off x="2110605" y="884272"/>
            <a:ext cx="1432520" cy="259393"/>
          </a:xfrm>
          <a:prstGeom prst="rect">
            <a:avLst/>
          </a:prstGeom>
          <a:gradFill rotWithShape="1">
            <a:gsLst>
              <a:gs pos="0">
                <a:srgbClr val="ED7D31">
                  <a:lumMod val="110000"/>
                  <a:satMod val="105000"/>
                  <a:tint val="67000"/>
                </a:srgbClr>
              </a:gs>
              <a:gs pos="50000">
                <a:srgbClr val="ED7D31">
                  <a:lumMod val="105000"/>
                  <a:satMod val="103000"/>
                  <a:tint val="73000"/>
                </a:srgbClr>
              </a:gs>
              <a:gs pos="100000">
                <a:srgbClr val="ED7D31">
                  <a:lumMod val="105000"/>
                  <a:satMod val="109000"/>
                  <a:tint val="81000"/>
                </a:srgbClr>
              </a:gs>
            </a:gsLst>
            <a:lin ang="5400000" scaled="0"/>
          </a:gradFill>
          <a:ln w="6350" cap="flat" cmpd="sng" algn="ctr">
            <a:solidFill>
              <a:srgbClr val="ED7D31"/>
            </a:solidFill>
            <a:prstDash val="solid"/>
            <a:miter lim="800000"/>
          </a:ln>
          <a:effectLst/>
        </p:spPr>
        <p:txBody>
          <a:bodyPr lIns="0" r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ArgMax</a:t>
            </a:r>
            <a:endParaRPr kumimoji="0" lang="en-US" sz="1600" b="0" i="0" u="none" strike="noStrike" kern="0" cap="none" spc="0" normalizeH="0" baseline="-2500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 Light" panose="020F0302020204030204"/>
              <a:ea typeface="+mn-ea"/>
              <a:cs typeface="+mn-cs"/>
            </a:endParaRPr>
          </a:p>
        </p:txBody>
      </p:sp>
      <p:cxnSp>
        <p:nvCxnSpPr>
          <p:cNvPr id="313" name="Straight Arrow Connector 312">
            <a:extLst>
              <a:ext uri="{FF2B5EF4-FFF2-40B4-BE49-F238E27FC236}">
                <a16:creationId xmlns:a16="http://schemas.microsoft.com/office/drawing/2014/main" id="{F2C2AB08-2923-417C-BB6C-AEE77D9F8A8A}"/>
              </a:ext>
            </a:extLst>
          </p:cNvPr>
          <p:cNvCxnSpPr>
            <a:cxnSpLocks/>
          </p:cNvCxnSpPr>
          <p:nvPr/>
        </p:nvCxnSpPr>
        <p:spPr>
          <a:xfrm flipH="1" flipV="1">
            <a:off x="2324194" y="605268"/>
            <a:ext cx="1" cy="239336"/>
          </a:xfrm>
          <a:prstGeom prst="straightConnector1">
            <a:avLst/>
          </a:prstGeom>
          <a:noFill/>
          <a:ln w="41275" cap="flat" cmpd="sng" algn="ctr">
            <a:solidFill>
              <a:srgbClr val="4472C4"/>
            </a:solidFill>
            <a:prstDash val="solid"/>
            <a:miter lim="800000"/>
            <a:tailEnd type="triangle"/>
          </a:ln>
          <a:effectLst/>
        </p:spPr>
      </p:cxnSp>
      <p:sp>
        <p:nvSpPr>
          <p:cNvPr id="314" name="TextBox 313">
            <a:extLst>
              <a:ext uri="{FF2B5EF4-FFF2-40B4-BE49-F238E27FC236}">
                <a16:creationId xmlns:a16="http://schemas.microsoft.com/office/drawing/2014/main" id="{00C649D0-40A2-4476-92AA-AC7B73B3BD34}"/>
              </a:ext>
            </a:extLst>
          </p:cNvPr>
          <p:cNvSpPr txBox="1"/>
          <p:nvPr/>
        </p:nvSpPr>
        <p:spPr>
          <a:xfrm>
            <a:off x="1358270" y="513719"/>
            <a:ext cx="11286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b="0" dirty="0">
                <a:solidFill>
                  <a:prstClr val="black"/>
                </a:solidFill>
                <a:latin typeface="Calibri" panose="020F0502020204030204"/>
                <a:cs typeface="+mn-cs"/>
              </a:rPr>
              <a:t>            Y</a:t>
            </a:r>
            <a:r>
              <a:rPr lang="en-US" b="0" baseline="40000" dirty="0">
                <a:solidFill>
                  <a:prstClr val="black"/>
                </a:solidFill>
                <a:latin typeface="Calibri" panose="020F0502020204030204"/>
                <a:cs typeface="+mn-cs"/>
              </a:rPr>
              <a:t>^</a:t>
            </a:r>
          </a:p>
        </p:txBody>
      </p:sp>
      <p:sp>
        <p:nvSpPr>
          <p:cNvPr id="315" name="TextBox 314">
            <a:extLst>
              <a:ext uri="{FF2B5EF4-FFF2-40B4-BE49-F238E27FC236}">
                <a16:creationId xmlns:a16="http://schemas.microsoft.com/office/drawing/2014/main" id="{D39C3BEB-FD9E-4B8D-ABA1-143CE2E40C50}"/>
              </a:ext>
            </a:extLst>
          </p:cNvPr>
          <p:cNvSpPr txBox="1"/>
          <p:nvPr/>
        </p:nvSpPr>
        <p:spPr>
          <a:xfrm>
            <a:off x="1873262" y="5310027"/>
            <a:ext cx="5613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b="0" dirty="0">
                <a:solidFill>
                  <a:prstClr val="black"/>
                </a:solidFill>
                <a:latin typeface="Calibri" panose="020F0502020204030204"/>
                <a:cs typeface="+mn-cs"/>
              </a:rPr>
              <a:t>   </a:t>
            </a:r>
            <a:r>
              <a:rPr lang="en-US" b="0" dirty="0">
                <a:solidFill>
                  <a:srgbClr val="ED7D31">
                    <a:lumMod val="50000"/>
                  </a:srgbClr>
                </a:solidFill>
                <a:latin typeface="Calibri" panose="020F0502020204030204"/>
                <a:cs typeface="+mn-cs"/>
              </a:rPr>
              <a:t>T</a:t>
            </a:r>
            <a:r>
              <a:rPr lang="en-US" b="0" baseline="-25000" dirty="0">
                <a:solidFill>
                  <a:srgbClr val="ED7D31">
                    <a:lumMod val="50000"/>
                  </a:srgbClr>
                </a:solidFill>
                <a:latin typeface="Calibri" panose="020F0502020204030204"/>
                <a:cs typeface="+mn-cs"/>
              </a:rPr>
              <a:t>k </a:t>
            </a:r>
            <a:endParaRPr lang="en-US" b="0" dirty="0">
              <a:solidFill>
                <a:srgbClr val="ED7D31">
                  <a:lumMod val="50000"/>
                </a:srgbClr>
              </a:solidFill>
              <a:latin typeface="Calibri" panose="020F0502020204030204"/>
              <a:cs typeface="+mn-cs"/>
            </a:endParaRPr>
          </a:p>
        </p:txBody>
      </p:sp>
      <p:cxnSp>
        <p:nvCxnSpPr>
          <p:cNvPr id="316" name="Elbow Connector 2">
            <a:extLst>
              <a:ext uri="{FF2B5EF4-FFF2-40B4-BE49-F238E27FC236}">
                <a16:creationId xmlns:a16="http://schemas.microsoft.com/office/drawing/2014/main" id="{6C0C15AD-0B25-48EF-99C4-475735E7A027}"/>
              </a:ext>
            </a:extLst>
          </p:cNvPr>
          <p:cNvCxnSpPr>
            <a:stCxn id="303" idx="1"/>
            <a:endCxn id="288" idx="1"/>
          </p:cNvCxnSpPr>
          <p:nvPr/>
        </p:nvCxnSpPr>
        <p:spPr>
          <a:xfrm rot="10800000" flipH="1">
            <a:off x="2006003" y="1513191"/>
            <a:ext cx="95230" cy="3405153"/>
          </a:xfrm>
          <a:prstGeom prst="bentConnector3">
            <a:avLst>
              <a:gd name="adj1" fmla="val -240050"/>
            </a:avLst>
          </a:prstGeom>
          <a:noFill/>
          <a:ln w="6350" cap="flat" cmpd="sng" algn="ctr">
            <a:solidFill>
              <a:srgbClr val="4472C4"/>
            </a:solidFill>
            <a:prstDash val="solid"/>
            <a:miter lim="800000"/>
            <a:tailEnd type="triangle"/>
          </a:ln>
          <a:effectLst/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17" name="Rectangle 316">
                <a:extLst>
                  <a:ext uri="{FF2B5EF4-FFF2-40B4-BE49-F238E27FC236}">
                    <a16:creationId xmlns:a16="http://schemas.microsoft.com/office/drawing/2014/main" id="{5167599B-C4DE-4518-90EB-C05CF07A5190}"/>
                  </a:ext>
                </a:extLst>
              </p:cNvPr>
              <p:cNvSpPr/>
              <p:nvPr/>
            </p:nvSpPr>
            <p:spPr>
              <a:xfrm>
                <a:off x="2830254" y="5058599"/>
                <a:ext cx="4551092" cy="334835"/>
              </a:xfrm>
              <a:prstGeom prst="rect">
                <a:avLst/>
              </a:prstGeom>
              <a:solidFill>
                <a:srgbClr val="4472C4">
                  <a:lumMod val="20000"/>
                  <a:lumOff val="80000"/>
                </a:srgbClr>
              </a:solidFill>
            </p:spPr>
            <p:txBody>
              <a:bodyPr wrap="square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 xmlns:m="http://schemas.openxmlformats.org/officeDocument/2006/math">
                    <m:sSub>
                      <m:sSubPr>
                        <m:ctrlPr>
                          <a:rPr kumimoji="0" lang="en-US" sz="14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srgbClr val="4472C4">
                                <a:lumMod val="50000"/>
                              </a:srgbClr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</m:ctrlPr>
                      </m:sSubPr>
                      <m:e>
                        <m:r>
                          <a:rPr kumimoji="0" lang="en-US" sz="14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srgbClr val="4472C4">
                                <a:lumMod val="50000"/>
                              </a:srgbClr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𝑤</m:t>
                        </m:r>
                      </m:e>
                      <m:sub>
                        <m:r>
                          <a:rPr kumimoji="0" lang="en-US" sz="14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srgbClr val="4472C4">
                                <a:lumMod val="50000"/>
                              </a:srgbClr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1</m:t>
                        </m:r>
                      </m:sub>
                    </m:sSub>
                    <m:r>
                      <a:rPr kumimoji="0" lang="en-US" sz="1400" b="0" i="1" u="none" strike="noStrike" kern="0" cap="none" spc="0" normalizeH="0" baseline="0" noProof="0" smtClean="0">
                        <a:ln>
                          <a:noFill/>
                        </a:ln>
                        <a:solidFill>
                          <a:srgbClr val="4472C4">
                            <a:lumMod val="50000"/>
                          </a:srgbClr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+mn-cs"/>
                      </a:rPr>
                      <m:t> </m:t>
                    </m:r>
                    <m:sSub>
                      <m:sSubPr>
                        <m:ctrlPr>
                          <a:rPr kumimoji="0" lang="en-US" sz="14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srgbClr val="4472C4">
                                <a:lumMod val="50000"/>
                              </a:srgbClr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</m:ctrlPr>
                      </m:sSubPr>
                      <m:e>
                        <m:r>
                          <a:rPr kumimoji="0" lang="en-US" sz="14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srgbClr val="4472C4">
                                <a:lumMod val="50000"/>
                              </a:srgbClr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          </m:t>
                        </m:r>
                        <m:r>
                          <a:rPr kumimoji="0" lang="en-US" sz="14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srgbClr val="4472C4">
                                <a:lumMod val="50000"/>
                              </a:srgbClr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𝑤</m:t>
                        </m:r>
                      </m:e>
                      <m:sub>
                        <m:r>
                          <a:rPr kumimoji="0" lang="en-US" sz="14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srgbClr val="4472C4">
                                <a:lumMod val="50000"/>
                              </a:srgbClr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2</m:t>
                        </m:r>
                      </m:sub>
                    </m:sSub>
                    <m:r>
                      <a:rPr kumimoji="0" lang="en-US" sz="1400" b="0" i="1" u="none" strike="noStrike" kern="0" cap="none" spc="0" normalizeH="0" baseline="0" noProof="0" smtClean="0">
                        <a:ln>
                          <a:noFill/>
                        </a:ln>
                        <a:solidFill>
                          <a:srgbClr val="4472C4">
                            <a:lumMod val="50000"/>
                          </a:srgbClr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+mn-cs"/>
                      </a:rPr>
                      <m:t>  …</m:t>
                    </m:r>
                    <m:sSub>
                      <m:sSubPr>
                        <m:ctrlPr>
                          <a:rPr kumimoji="0" lang="en-US" sz="14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srgbClr val="4472C4">
                                <a:lumMod val="50000"/>
                              </a:srgbClr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</m:ctrlPr>
                      </m:sSubPr>
                      <m:e>
                        <m:r>
                          <a:rPr kumimoji="0" lang="en-US" sz="14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srgbClr val="4472C4">
                                <a:lumMod val="50000"/>
                              </a:srgbClr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            </m:t>
                        </m:r>
                        <m:r>
                          <a:rPr kumimoji="0" lang="en-US" sz="14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srgbClr val="4472C4">
                                <a:lumMod val="50000"/>
                              </a:srgbClr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𝑤</m:t>
                        </m:r>
                      </m:e>
                      <m:sub>
                        <m:sSub>
                          <m:sSubPr>
                            <m:ctrlPr>
                              <a:rPr kumimoji="0" lang="en-US" sz="14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4472C4">
                                    <a:lumMod val="50000"/>
                                  </a:srgbClr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</m:ctrlPr>
                          </m:sSubPr>
                          <m:e>
                            <m:r>
                              <a:rPr kumimoji="0" lang="en-US" sz="14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4472C4">
                                    <a:lumMod val="50000"/>
                                  </a:srgbClr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𝑖</m:t>
                            </m:r>
                          </m:e>
                          <m:sub>
                            <m:r>
                              <a:rPr kumimoji="0" lang="en-US" sz="14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4472C4">
                                    <a:lumMod val="50000"/>
                                  </a:srgbClr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2</m:t>
                            </m:r>
                          </m:sub>
                        </m:sSub>
                      </m:sub>
                    </m:sSub>
                    <m:r>
                      <a:rPr kumimoji="0" lang="en-US" sz="1400" b="0" i="1" u="none" strike="noStrike" kern="0" cap="none" spc="0" normalizeH="0" baseline="0" noProof="0" smtClean="0">
                        <a:ln>
                          <a:noFill/>
                        </a:ln>
                        <a:solidFill>
                          <a:srgbClr val="4472C4">
                            <a:lumMod val="50000"/>
                          </a:srgbClr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+mn-cs"/>
                      </a:rPr>
                      <m:t> </m:t>
                    </m:r>
                    <m:sSub>
                      <m:sSubPr>
                        <m:ctrlPr>
                          <a:rPr kumimoji="0" lang="en-US" sz="14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srgbClr val="4472C4">
                                <a:lumMod val="50000"/>
                              </a:srgbClr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</m:ctrlPr>
                      </m:sSubPr>
                      <m:e>
                        <m:r>
                          <a:rPr kumimoji="0" lang="en-US" sz="14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srgbClr val="4472C4">
                                <a:lumMod val="50000"/>
                              </a:srgbClr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𝑀</m:t>
                        </m:r>
                      </m:e>
                      <m:sub>
                        <m:r>
                          <a:rPr kumimoji="0" lang="en-US" sz="14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srgbClr val="4472C4">
                                <a:lumMod val="50000"/>
                              </a:srgbClr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2</m:t>
                        </m:r>
                      </m:sub>
                    </m:sSub>
                    <m:r>
                      <a:rPr kumimoji="0" lang="en-US" sz="1400" b="0" i="1" u="none" strike="noStrike" kern="0" cap="none" spc="0" normalizeH="0" baseline="0" noProof="0" smtClean="0">
                        <a:ln>
                          <a:noFill/>
                        </a:ln>
                        <a:solidFill>
                          <a:srgbClr val="4472C4">
                            <a:lumMod val="50000"/>
                          </a:srgbClr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+mn-cs"/>
                      </a:rPr>
                      <m:t>  </m:t>
                    </m:r>
                    <m:sSub>
                      <m:sSubPr>
                        <m:ctrlPr>
                          <a:rPr kumimoji="0" lang="en-US" sz="14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srgbClr val="4472C4">
                                <a:lumMod val="50000"/>
                              </a:srgbClr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</m:ctrlPr>
                      </m:sSubPr>
                      <m:e>
                        <m:r>
                          <a:rPr kumimoji="0" lang="en-US" sz="14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srgbClr val="4472C4">
                                <a:lumMod val="50000"/>
                              </a:srgbClr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𝑤</m:t>
                        </m:r>
                      </m:e>
                      <m:sub>
                        <m:sSub>
                          <m:sSubPr>
                            <m:ctrlPr>
                              <a:rPr kumimoji="0" lang="en-US" sz="14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4472C4">
                                    <a:lumMod val="50000"/>
                                  </a:srgbClr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</m:ctrlPr>
                          </m:sSubPr>
                          <m:e>
                            <m:r>
                              <a:rPr kumimoji="0" lang="en-US" sz="14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4472C4">
                                    <a:lumMod val="50000"/>
                                  </a:srgbClr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𝑗</m:t>
                            </m:r>
                          </m:e>
                          <m:sub>
                            <m:r>
                              <a:rPr kumimoji="0" lang="en-US" sz="14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4472C4">
                                    <a:lumMod val="50000"/>
                                  </a:srgbClr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2</m:t>
                            </m:r>
                          </m:sub>
                        </m:sSub>
                      </m:sub>
                    </m:sSub>
                    <m:r>
                      <a:rPr kumimoji="0" lang="en-US" sz="1400" b="0" i="1" u="none" strike="noStrike" kern="0" cap="none" spc="0" normalizeH="0" baseline="0" noProof="0" smtClean="0">
                        <a:ln>
                          <a:noFill/>
                        </a:ln>
                        <a:solidFill>
                          <a:srgbClr val="4472C4">
                            <a:lumMod val="50000"/>
                          </a:srgbClr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+mn-cs"/>
                      </a:rPr>
                      <m:t> </m:t>
                    </m:r>
                    <m:sSub>
                      <m:sSubPr>
                        <m:ctrlPr>
                          <a:rPr kumimoji="0" lang="en-US" sz="14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srgbClr val="4472C4">
                                <a:lumMod val="50000"/>
                              </a:srgbClr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</m:ctrlPr>
                      </m:sSubPr>
                      <m:e>
                        <m:r>
                          <a:rPr kumimoji="0" lang="en-US" sz="14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srgbClr val="4472C4">
                                <a:lumMod val="50000"/>
                              </a:srgbClr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𝑤</m:t>
                        </m:r>
                      </m:e>
                      <m:sub>
                        <m:sSub>
                          <m:sSubPr>
                            <m:ctrlPr>
                              <a:rPr kumimoji="0" lang="en-US" sz="14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4472C4">
                                    <a:lumMod val="50000"/>
                                  </a:srgbClr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</m:ctrlPr>
                          </m:sSubPr>
                          <m:e>
                            <m:r>
                              <a:rPr kumimoji="0" lang="en-US" sz="14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4472C4">
                                    <a:lumMod val="50000"/>
                                  </a:srgbClr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𝑗</m:t>
                            </m:r>
                          </m:e>
                          <m:sub>
                            <m:r>
                              <a:rPr kumimoji="0" lang="en-US" sz="14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4472C4">
                                    <a:lumMod val="50000"/>
                                  </a:srgbClr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2</m:t>
                            </m:r>
                          </m:sub>
                        </m:sSub>
                        <m:r>
                          <a:rPr kumimoji="0" lang="en-US" sz="14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srgbClr val="4472C4">
                                <a:lumMod val="50000"/>
                              </a:srgbClr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+1</m:t>
                        </m:r>
                      </m:sub>
                    </m:sSub>
                    <m:r>
                      <a:rPr kumimoji="0" lang="en-US" sz="1400" b="0" i="1" u="none" strike="noStrike" kern="0" cap="none" spc="0" normalizeH="0" baseline="0" noProof="0" smtClean="0">
                        <a:ln>
                          <a:noFill/>
                        </a:ln>
                        <a:solidFill>
                          <a:srgbClr val="4472C4">
                            <a:lumMod val="50000"/>
                          </a:srgbClr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+mn-cs"/>
                      </a:rPr>
                      <m:t>  …   </m:t>
                    </m:r>
                    <m:sSub>
                      <m:sSubPr>
                        <m:ctrlPr>
                          <a:rPr kumimoji="0" lang="en-US" sz="14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srgbClr val="4472C4">
                                <a:lumMod val="50000"/>
                              </a:srgbClr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</m:ctrlPr>
                      </m:sSubPr>
                      <m:e>
                        <m:r>
                          <a:rPr kumimoji="0" lang="en-US" sz="14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srgbClr val="4472C4">
                                <a:lumMod val="50000"/>
                              </a:srgbClr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𝑤</m:t>
                        </m:r>
                      </m:e>
                      <m:sub>
                        <m:r>
                          <a:rPr kumimoji="0" lang="en-US" sz="14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srgbClr val="4472C4">
                                <a:lumMod val="50000"/>
                              </a:srgbClr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𝑛</m:t>
                        </m:r>
                        <m:r>
                          <a:rPr kumimoji="0" lang="en-US" sz="14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srgbClr val="4472C4">
                                <a:lumMod val="50000"/>
                              </a:srgbClr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−1</m:t>
                        </m:r>
                      </m:sub>
                    </m:sSub>
                    <m:r>
                      <a:rPr kumimoji="0" lang="en-US" sz="1400" b="0" i="1" u="none" strike="noStrike" kern="0" cap="none" spc="0" normalizeH="0" baseline="0" noProof="0" smtClean="0">
                        <a:ln>
                          <a:noFill/>
                        </a:ln>
                        <a:solidFill>
                          <a:srgbClr val="4472C4">
                            <a:lumMod val="50000"/>
                          </a:srgbClr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+mn-cs"/>
                      </a:rPr>
                      <m:t>  </m:t>
                    </m:r>
                    <m:sSub>
                      <m:sSubPr>
                        <m:ctrlPr>
                          <a:rPr kumimoji="0" lang="en-US" sz="14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srgbClr val="4472C4">
                                <a:lumMod val="50000"/>
                              </a:srgbClr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</m:ctrlPr>
                      </m:sSubPr>
                      <m:e>
                        <m:r>
                          <a:rPr kumimoji="0" lang="en-US" sz="14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srgbClr val="4472C4">
                                <a:lumMod val="50000"/>
                              </a:srgbClr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        </m:t>
                        </m:r>
                        <m:r>
                          <a:rPr kumimoji="0" lang="en-US" sz="14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srgbClr val="4472C4">
                                <a:lumMod val="50000"/>
                              </a:srgbClr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𝑤</m:t>
                        </m:r>
                      </m:e>
                      <m:sub>
                        <m:r>
                          <a:rPr kumimoji="0" lang="en-US" sz="14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srgbClr val="4472C4">
                                <a:lumMod val="50000"/>
                              </a:srgbClr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𝑛</m:t>
                        </m:r>
                      </m:sub>
                    </m:sSub>
                  </m:oMath>
                </a14:m>
                <a:r>
                  <a:rPr kumimoji="0" lang="en-US" sz="14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4472C4">
                        <a:lumMod val="50000"/>
                      </a:srgbClr>
                    </a:solidFill>
                    <a:effectLst/>
                    <a:uLnTx/>
                    <a:uFillTx/>
                    <a:cs typeface="+mn-cs"/>
                  </a:rPr>
                  <a:t>              </a:t>
                </a:r>
              </a:p>
            </p:txBody>
          </p:sp>
        </mc:Choice>
        <mc:Fallback xmlns="">
          <p:sp>
            <p:nvSpPr>
              <p:cNvPr id="317" name="Rectangle 316">
                <a:extLst>
                  <a:ext uri="{FF2B5EF4-FFF2-40B4-BE49-F238E27FC236}">
                    <a16:creationId xmlns:a16="http://schemas.microsoft.com/office/drawing/2014/main" id="{5167599B-C4DE-4518-90EB-C05CF07A519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30254" y="5058599"/>
                <a:ext cx="4551092" cy="334835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18" name="Rectangle 317">
                <a:extLst>
                  <a:ext uri="{FF2B5EF4-FFF2-40B4-BE49-F238E27FC236}">
                    <a16:creationId xmlns:a16="http://schemas.microsoft.com/office/drawing/2014/main" id="{631025CB-83D2-40C8-9FD9-325EAAD8FA87}"/>
                  </a:ext>
                </a:extLst>
              </p:cNvPr>
              <p:cNvSpPr/>
              <p:nvPr/>
            </p:nvSpPr>
            <p:spPr>
              <a:xfrm>
                <a:off x="2830254" y="5354419"/>
                <a:ext cx="4551092" cy="334835"/>
              </a:xfrm>
              <a:prstGeom prst="rect">
                <a:avLst/>
              </a:prstGeom>
              <a:solidFill>
                <a:srgbClr val="4472C4">
                  <a:lumMod val="20000"/>
                  <a:lumOff val="80000"/>
                </a:srgbClr>
              </a:solidFill>
            </p:spPr>
            <p:txBody>
              <a:bodyPr wrap="square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 xmlns:m="http://schemas.openxmlformats.org/officeDocument/2006/math">
                    <m:sSub>
                      <m:sSubPr>
                        <m:ctrlPr>
                          <a:rPr kumimoji="0" lang="en-US" sz="14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srgbClr val="4472C4">
                                <a:lumMod val="50000"/>
                              </a:srgbClr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</m:ctrlPr>
                      </m:sSubPr>
                      <m:e>
                        <m:r>
                          <a:rPr kumimoji="0" lang="en-US" sz="14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srgbClr val="4472C4">
                                <a:lumMod val="50000"/>
                              </a:srgbClr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𝑤</m:t>
                        </m:r>
                      </m:e>
                      <m:sub>
                        <m:r>
                          <a:rPr kumimoji="0" lang="en-US" sz="14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srgbClr val="4472C4">
                                <a:lumMod val="50000"/>
                              </a:srgbClr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1</m:t>
                        </m:r>
                      </m:sub>
                    </m:sSub>
                    <m:r>
                      <a:rPr kumimoji="0" lang="en-US" sz="1400" b="0" i="1" u="none" strike="noStrike" kern="0" cap="none" spc="0" normalizeH="0" baseline="0" noProof="0" smtClean="0">
                        <a:ln>
                          <a:noFill/>
                        </a:ln>
                        <a:solidFill>
                          <a:srgbClr val="4472C4">
                            <a:lumMod val="50000"/>
                          </a:srgbClr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+mn-cs"/>
                      </a:rPr>
                      <m:t> </m:t>
                    </m:r>
                    <m:sSub>
                      <m:sSubPr>
                        <m:ctrlPr>
                          <a:rPr kumimoji="0" lang="en-US" sz="14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srgbClr val="4472C4">
                                <a:lumMod val="50000"/>
                              </a:srgbClr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</m:ctrlPr>
                      </m:sSubPr>
                      <m:e>
                        <m:r>
                          <a:rPr kumimoji="0" lang="en-US" sz="14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srgbClr val="4472C4">
                                <a:lumMod val="50000"/>
                              </a:srgbClr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          </m:t>
                        </m:r>
                        <m:r>
                          <a:rPr kumimoji="0" lang="en-US" sz="14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srgbClr val="4472C4">
                                <a:lumMod val="50000"/>
                              </a:srgbClr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𝑤</m:t>
                        </m:r>
                      </m:e>
                      <m:sub>
                        <m:r>
                          <a:rPr kumimoji="0" lang="en-US" sz="14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srgbClr val="4472C4">
                                <a:lumMod val="50000"/>
                              </a:srgbClr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2</m:t>
                        </m:r>
                      </m:sub>
                    </m:sSub>
                    <m:r>
                      <a:rPr kumimoji="0" lang="en-US" sz="1400" b="0" i="1" u="none" strike="noStrike" kern="0" cap="none" spc="0" normalizeH="0" baseline="0" noProof="0" smtClean="0">
                        <a:ln>
                          <a:noFill/>
                        </a:ln>
                        <a:solidFill>
                          <a:srgbClr val="4472C4">
                            <a:lumMod val="50000"/>
                          </a:srgbClr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+mn-cs"/>
                      </a:rPr>
                      <m:t>  …</m:t>
                    </m:r>
                    <m:sSub>
                      <m:sSubPr>
                        <m:ctrlPr>
                          <a:rPr kumimoji="0" lang="en-US" sz="14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srgbClr val="4472C4">
                                <a:lumMod val="50000"/>
                              </a:srgbClr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</m:ctrlPr>
                      </m:sSubPr>
                      <m:e>
                        <m:r>
                          <a:rPr kumimoji="0" lang="en-US" sz="14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srgbClr val="4472C4">
                                <a:lumMod val="50000"/>
                              </a:srgbClr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            </m:t>
                        </m:r>
                        <m:r>
                          <a:rPr kumimoji="0" lang="en-US" sz="14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srgbClr val="4472C4">
                                <a:lumMod val="50000"/>
                              </a:srgbClr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𝑤</m:t>
                        </m:r>
                      </m:e>
                      <m:sub>
                        <m:sSub>
                          <m:sSubPr>
                            <m:ctrlPr>
                              <a:rPr kumimoji="0" lang="en-US" sz="14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4472C4">
                                    <a:lumMod val="50000"/>
                                  </a:srgbClr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</m:ctrlPr>
                          </m:sSubPr>
                          <m:e>
                            <m:r>
                              <a:rPr kumimoji="0" lang="en-US" sz="14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4472C4">
                                    <a:lumMod val="50000"/>
                                  </a:srgbClr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𝑖</m:t>
                            </m:r>
                          </m:e>
                          <m:sub>
                            <m:r>
                              <a:rPr kumimoji="0" lang="en-US" sz="14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4472C4">
                                    <a:lumMod val="50000"/>
                                  </a:srgbClr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3</m:t>
                            </m:r>
                          </m:sub>
                        </m:sSub>
                      </m:sub>
                    </m:sSub>
                    <m:r>
                      <a:rPr kumimoji="0" lang="en-US" sz="1400" b="0" i="1" u="none" strike="noStrike" kern="0" cap="none" spc="0" normalizeH="0" baseline="0" noProof="0" smtClean="0">
                        <a:ln>
                          <a:noFill/>
                        </a:ln>
                        <a:solidFill>
                          <a:srgbClr val="4472C4">
                            <a:lumMod val="50000"/>
                          </a:srgbClr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+mn-cs"/>
                      </a:rPr>
                      <m:t> </m:t>
                    </m:r>
                    <m:sSub>
                      <m:sSubPr>
                        <m:ctrlPr>
                          <a:rPr kumimoji="0" lang="en-US" sz="14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srgbClr val="4472C4">
                                <a:lumMod val="50000"/>
                              </a:srgbClr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</m:ctrlPr>
                      </m:sSubPr>
                      <m:e>
                        <m:r>
                          <a:rPr kumimoji="0" lang="en-US" sz="14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srgbClr val="4472C4">
                                <a:lumMod val="50000"/>
                              </a:srgbClr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𝑀</m:t>
                        </m:r>
                      </m:e>
                      <m:sub>
                        <m:r>
                          <a:rPr kumimoji="0" lang="en-US" sz="14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srgbClr val="4472C4">
                                <a:lumMod val="50000"/>
                              </a:srgbClr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3</m:t>
                        </m:r>
                      </m:sub>
                    </m:sSub>
                    <m:r>
                      <a:rPr kumimoji="0" lang="en-US" sz="1400" b="0" i="1" u="none" strike="noStrike" kern="0" cap="none" spc="0" normalizeH="0" baseline="0" noProof="0" smtClean="0">
                        <a:ln>
                          <a:noFill/>
                        </a:ln>
                        <a:solidFill>
                          <a:srgbClr val="4472C4">
                            <a:lumMod val="50000"/>
                          </a:srgbClr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+mn-cs"/>
                      </a:rPr>
                      <m:t>  </m:t>
                    </m:r>
                    <m:sSub>
                      <m:sSubPr>
                        <m:ctrlPr>
                          <a:rPr kumimoji="0" lang="en-US" sz="14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srgbClr val="4472C4">
                                <a:lumMod val="50000"/>
                              </a:srgbClr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</m:ctrlPr>
                      </m:sSubPr>
                      <m:e>
                        <m:r>
                          <a:rPr kumimoji="0" lang="en-US" sz="14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srgbClr val="4472C4">
                                <a:lumMod val="50000"/>
                              </a:srgbClr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𝑤</m:t>
                        </m:r>
                      </m:e>
                      <m:sub>
                        <m:sSub>
                          <m:sSubPr>
                            <m:ctrlPr>
                              <a:rPr kumimoji="0" lang="en-US" sz="14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4472C4">
                                    <a:lumMod val="50000"/>
                                  </a:srgbClr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</m:ctrlPr>
                          </m:sSubPr>
                          <m:e>
                            <m:r>
                              <a:rPr kumimoji="0" lang="en-US" sz="14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4472C4">
                                    <a:lumMod val="50000"/>
                                  </a:srgbClr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𝑗</m:t>
                            </m:r>
                          </m:e>
                          <m:sub>
                            <m:r>
                              <a:rPr kumimoji="0" lang="en-US" sz="14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4472C4">
                                    <a:lumMod val="50000"/>
                                  </a:srgbClr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3</m:t>
                            </m:r>
                          </m:sub>
                        </m:sSub>
                      </m:sub>
                    </m:sSub>
                    <m:r>
                      <a:rPr kumimoji="0" lang="en-US" sz="1400" b="0" i="1" u="none" strike="noStrike" kern="0" cap="none" spc="0" normalizeH="0" baseline="0" noProof="0" smtClean="0">
                        <a:ln>
                          <a:noFill/>
                        </a:ln>
                        <a:solidFill>
                          <a:srgbClr val="4472C4">
                            <a:lumMod val="50000"/>
                          </a:srgbClr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+mn-cs"/>
                      </a:rPr>
                      <m:t> </m:t>
                    </m:r>
                    <m:sSub>
                      <m:sSubPr>
                        <m:ctrlPr>
                          <a:rPr kumimoji="0" lang="en-US" sz="14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srgbClr val="4472C4">
                                <a:lumMod val="50000"/>
                              </a:srgbClr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</m:ctrlPr>
                      </m:sSubPr>
                      <m:e>
                        <m:r>
                          <a:rPr kumimoji="0" lang="en-US" sz="14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srgbClr val="4472C4">
                                <a:lumMod val="50000"/>
                              </a:srgbClr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𝑤</m:t>
                        </m:r>
                      </m:e>
                      <m:sub>
                        <m:sSub>
                          <m:sSubPr>
                            <m:ctrlPr>
                              <a:rPr kumimoji="0" lang="en-US" sz="14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4472C4">
                                    <a:lumMod val="50000"/>
                                  </a:srgbClr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</m:ctrlPr>
                          </m:sSubPr>
                          <m:e>
                            <m:r>
                              <a:rPr kumimoji="0" lang="en-US" sz="14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4472C4">
                                    <a:lumMod val="50000"/>
                                  </a:srgbClr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𝑗</m:t>
                            </m:r>
                          </m:e>
                          <m:sub>
                            <m:r>
                              <a:rPr kumimoji="0" lang="en-US" sz="14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4472C4">
                                    <a:lumMod val="50000"/>
                                  </a:srgbClr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3</m:t>
                            </m:r>
                          </m:sub>
                        </m:sSub>
                        <m:r>
                          <a:rPr kumimoji="0" lang="en-US" sz="14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srgbClr val="4472C4">
                                <a:lumMod val="50000"/>
                              </a:srgbClr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+1</m:t>
                        </m:r>
                      </m:sub>
                    </m:sSub>
                    <m:r>
                      <a:rPr kumimoji="0" lang="en-US" sz="1400" b="0" i="1" u="none" strike="noStrike" kern="0" cap="none" spc="0" normalizeH="0" baseline="0" noProof="0" smtClean="0">
                        <a:ln>
                          <a:noFill/>
                        </a:ln>
                        <a:solidFill>
                          <a:srgbClr val="4472C4">
                            <a:lumMod val="50000"/>
                          </a:srgbClr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+mn-cs"/>
                      </a:rPr>
                      <m:t>  …   </m:t>
                    </m:r>
                    <m:sSub>
                      <m:sSubPr>
                        <m:ctrlPr>
                          <a:rPr kumimoji="0" lang="en-US" sz="14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srgbClr val="4472C4">
                                <a:lumMod val="50000"/>
                              </a:srgbClr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</m:ctrlPr>
                      </m:sSubPr>
                      <m:e>
                        <m:r>
                          <a:rPr kumimoji="0" lang="en-US" sz="14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srgbClr val="4472C4">
                                <a:lumMod val="50000"/>
                              </a:srgbClr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𝑤</m:t>
                        </m:r>
                      </m:e>
                      <m:sub>
                        <m:r>
                          <a:rPr kumimoji="0" lang="en-US" sz="14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srgbClr val="4472C4">
                                <a:lumMod val="50000"/>
                              </a:srgbClr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𝑛</m:t>
                        </m:r>
                        <m:r>
                          <a:rPr kumimoji="0" lang="en-US" sz="14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srgbClr val="4472C4">
                                <a:lumMod val="50000"/>
                              </a:srgbClr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−1</m:t>
                        </m:r>
                      </m:sub>
                    </m:sSub>
                    <m:r>
                      <a:rPr kumimoji="0" lang="en-US" sz="1400" b="0" i="1" u="none" strike="noStrike" kern="0" cap="none" spc="0" normalizeH="0" baseline="0" noProof="0" smtClean="0">
                        <a:ln>
                          <a:noFill/>
                        </a:ln>
                        <a:solidFill>
                          <a:srgbClr val="4472C4">
                            <a:lumMod val="50000"/>
                          </a:srgbClr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+mn-cs"/>
                      </a:rPr>
                      <m:t>  </m:t>
                    </m:r>
                    <m:sSub>
                      <m:sSubPr>
                        <m:ctrlPr>
                          <a:rPr kumimoji="0" lang="en-US" sz="14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srgbClr val="4472C4">
                                <a:lumMod val="50000"/>
                              </a:srgbClr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</m:ctrlPr>
                      </m:sSubPr>
                      <m:e>
                        <m:r>
                          <a:rPr kumimoji="0" lang="en-US" sz="14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srgbClr val="4472C4">
                                <a:lumMod val="50000"/>
                              </a:srgbClr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        </m:t>
                        </m:r>
                        <m:r>
                          <a:rPr kumimoji="0" lang="en-US" sz="14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srgbClr val="4472C4">
                                <a:lumMod val="50000"/>
                              </a:srgbClr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𝑤</m:t>
                        </m:r>
                      </m:e>
                      <m:sub>
                        <m:r>
                          <a:rPr kumimoji="0" lang="en-US" sz="14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srgbClr val="4472C4">
                                <a:lumMod val="50000"/>
                              </a:srgbClr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𝑛</m:t>
                        </m:r>
                      </m:sub>
                    </m:sSub>
                  </m:oMath>
                </a14:m>
                <a:r>
                  <a:rPr kumimoji="0" lang="en-US" sz="14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4472C4">
                        <a:lumMod val="50000"/>
                      </a:srgbClr>
                    </a:solidFill>
                    <a:effectLst/>
                    <a:uLnTx/>
                    <a:uFillTx/>
                    <a:cs typeface="+mn-cs"/>
                  </a:rPr>
                  <a:t>              </a:t>
                </a:r>
              </a:p>
            </p:txBody>
          </p:sp>
        </mc:Choice>
        <mc:Fallback xmlns="">
          <p:sp>
            <p:nvSpPr>
              <p:cNvPr id="318" name="Rectangle 317">
                <a:extLst>
                  <a:ext uri="{FF2B5EF4-FFF2-40B4-BE49-F238E27FC236}">
                    <a16:creationId xmlns:a16="http://schemas.microsoft.com/office/drawing/2014/main" id="{631025CB-83D2-40C8-9FD9-325EAAD8FA87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30254" y="5354419"/>
                <a:ext cx="4551092" cy="334835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19" name="Rectangle 318">
                <a:extLst>
                  <a:ext uri="{FF2B5EF4-FFF2-40B4-BE49-F238E27FC236}">
                    <a16:creationId xmlns:a16="http://schemas.microsoft.com/office/drawing/2014/main" id="{890BD697-4862-4BF7-844E-B8D1573C6683}"/>
                  </a:ext>
                </a:extLst>
              </p:cNvPr>
              <p:cNvSpPr/>
              <p:nvPr/>
            </p:nvSpPr>
            <p:spPr>
              <a:xfrm>
                <a:off x="2797126" y="6498413"/>
                <a:ext cx="4367711" cy="33483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 xmlns:m="http://schemas.openxmlformats.org/officeDocument/2006/math">
                    <m:sSub>
                      <m:sSubPr>
                        <m:ctrlPr>
                          <a:rPr kumimoji="0" lang="en-US" sz="14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srgbClr val="4472C4">
                                <a:lumMod val="50000"/>
                              </a:srgbClr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</m:ctrlPr>
                      </m:sSubPr>
                      <m:e>
                        <m:r>
                          <a:rPr kumimoji="0" lang="en-US" sz="14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srgbClr val="4472C4">
                                <a:lumMod val="50000"/>
                              </a:srgbClr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𝑤</m:t>
                        </m:r>
                      </m:e>
                      <m:sub>
                        <m:r>
                          <a:rPr kumimoji="0" lang="en-US" sz="14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srgbClr val="4472C4">
                                <a:lumMod val="50000"/>
                              </a:srgbClr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1</m:t>
                        </m:r>
                      </m:sub>
                    </m:sSub>
                    <m:r>
                      <a:rPr kumimoji="0" lang="en-US" sz="1400" b="0" i="1" u="none" strike="noStrike" kern="0" cap="none" spc="0" normalizeH="0" baseline="0" noProof="0" smtClean="0">
                        <a:ln>
                          <a:noFill/>
                        </a:ln>
                        <a:solidFill>
                          <a:srgbClr val="4472C4">
                            <a:lumMod val="50000"/>
                          </a:srgbClr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+mn-cs"/>
                      </a:rPr>
                      <m:t> </m:t>
                    </m:r>
                    <m:sSub>
                      <m:sSubPr>
                        <m:ctrlPr>
                          <a:rPr kumimoji="0" lang="en-US" sz="14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srgbClr val="4472C4">
                                <a:lumMod val="50000"/>
                              </a:srgbClr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</m:ctrlPr>
                      </m:sSubPr>
                      <m:e>
                        <m:r>
                          <a:rPr kumimoji="0" lang="en-US" sz="14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srgbClr val="4472C4">
                                <a:lumMod val="50000"/>
                              </a:srgbClr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          </m:t>
                        </m:r>
                        <m:r>
                          <a:rPr kumimoji="0" lang="en-US" sz="14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srgbClr val="4472C4">
                                <a:lumMod val="50000"/>
                              </a:srgbClr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𝑤</m:t>
                        </m:r>
                      </m:e>
                      <m:sub>
                        <m:r>
                          <a:rPr kumimoji="0" lang="en-US" sz="14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srgbClr val="4472C4">
                                <a:lumMod val="50000"/>
                              </a:srgbClr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2</m:t>
                        </m:r>
                      </m:sub>
                    </m:sSub>
                    <m:r>
                      <a:rPr kumimoji="0" lang="en-US" sz="1400" b="0" i="1" u="none" strike="noStrike" kern="0" cap="none" spc="0" normalizeH="0" baseline="0" noProof="0" smtClean="0">
                        <a:ln>
                          <a:noFill/>
                        </a:ln>
                        <a:solidFill>
                          <a:srgbClr val="4472C4">
                            <a:lumMod val="50000"/>
                          </a:srgbClr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+mn-cs"/>
                      </a:rPr>
                      <m:t>  …</m:t>
                    </m:r>
                    <m:sSub>
                      <m:sSubPr>
                        <m:ctrlPr>
                          <a:rPr kumimoji="0" lang="en-US" sz="14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srgbClr val="4472C4">
                                <a:lumMod val="50000"/>
                              </a:srgbClr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</m:ctrlPr>
                      </m:sSubPr>
                      <m:e>
                        <m:r>
                          <a:rPr kumimoji="0" lang="en-US" sz="14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srgbClr val="4472C4">
                                <a:lumMod val="50000"/>
                              </a:srgbClr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            </m:t>
                        </m:r>
                        <m:r>
                          <a:rPr kumimoji="0" lang="en-US" sz="14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srgbClr val="4472C4">
                                <a:lumMod val="50000"/>
                              </a:srgbClr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𝑤</m:t>
                        </m:r>
                      </m:e>
                      <m:sub>
                        <m:sSub>
                          <m:sSubPr>
                            <m:ctrlPr>
                              <a:rPr kumimoji="0" lang="en-US" sz="14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4472C4">
                                    <a:lumMod val="50000"/>
                                  </a:srgbClr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</m:ctrlPr>
                          </m:sSubPr>
                          <m:e>
                            <m:r>
                              <a:rPr kumimoji="0" lang="en-US" sz="14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4472C4">
                                    <a:lumMod val="50000"/>
                                  </a:srgbClr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𝑖</m:t>
                            </m:r>
                          </m:e>
                          <m:sub>
                            <m:r>
                              <a:rPr kumimoji="0" lang="en-US" sz="14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4472C4">
                                    <a:lumMod val="50000"/>
                                  </a:srgbClr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1</m:t>
                            </m:r>
                          </m:sub>
                        </m:sSub>
                      </m:sub>
                    </m:sSub>
                    <m:r>
                      <a:rPr kumimoji="0" lang="en-US" sz="1400" b="0" i="1" u="none" strike="noStrike" kern="0" cap="none" spc="0" normalizeH="0" baseline="0" noProof="0" smtClean="0">
                        <a:ln>
                          <a:noFill/>
                        </a:ln>
                        <a:solidFill>
                          <a:srgbClr val="4472C4">
                            <a:lumMod val="50000"/>
                          </a:srgbClr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+mn-cs"/>
                      </a:rPr>
                      <m:t>…</m:t>
                    </m:r>
                    <m:sSub>
                      <m:sSubPr>
                        <m:ctrlPr>
                          <a:rPr kumimoji="0" lang="en-US" sz="14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srgbClr val="4472C4">
                                <a:lumMod val="50000"/>
                              </a:srgbClr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</m:ctrlPr>
                      </m:sSubPr>
                      <m:e>
                        <m:r>
                          <a:rPr kumimoji="0" lang="en-US" sz="14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srgbClr val="4472C4">
                                <a:lumMod val="50000"/>
                              </a:srgbClr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𝑤</m:t>
                        </m:r>
                      </m:e>
                      <m:sub>
                        <m:sSub>
                          <m:sSubPr>
                            <m:ctrlPr>
                              <a:rPr kumimoji="0" lang="en-US" sz="14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4472C4">
                                    <a:lumMod val="50000"/>
                                  </a:srgbClr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</m:ctrlPr>
                          </m:sSubPr>
                          <m:e>
                            <m:r>
                              <a:rPr kumimoji="0" lang="en-US" sz="14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4472C4">
                                    <a:lumMod val="50000"/>
                                  </a:srgbClr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𝑗</m:t>
                            </m:r>
                          </m:e>
                          <m:sub>
                            <m:r>
                              <a:rPr kumimoji="0" lang="en-US" sz="14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4472C4">
                                    <a:lumMod val="50000"/>
                                  </a:srgbClr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2</m:t>
                            </m:r>
                          </m:sub>
                        </m:sSub>
                      </m:sub>
                    </m:sSub>
                    <m:r>
                      <a:rPr kumimoji="0" lang="en-US" sz="1400" b="0" i="1" u="none" strike="noStrike" kern="0" cap="none" spc="0" normalizeH="0" baseline="0" noProof="0" smtClean="0">
                        <a:ln>
                          <a:noFill/>
                        </a:ln>
                        <a:solidFill>
                          <a:srgbClr val="4472C4">
                            <a:lumMod val="50000"/>
                          </a:srgbClr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+mn-cs"/>
                      </a:rPr>
                      <m:t> </m:t>
                    </m:r>
                    <m:sSub>
                      <m:sSubPr>
                        <m:ctrlPr>
                          <a:rPr kumimoji="0" lang="en-US" sz="14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srgbClr val="4472C4">
                                <a:lumMod val="50000"/>
                              </a:srgbClr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</m:ctrlPr>
                      </m:sSubPr>
                      <m:e>
                        <m:r>
                          <a:rPr kumimoji="0" lang="en-US" sz="14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srgbClr val="4472C4">
                                <a:lumMod val="50000"/>
                              </a:srgbClr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𝑤</m:t>
                        </m:r>
                      </m:e>
                      <m:sub>
                        <m:sSub>
                          <m:sSubPr>
                            <m:ctrlPr>
                              <a:rPr kumimoji="0" lang="en-US" sz="14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4472C4">
                                    <a:lumMod val="50000"/>
                                  </a:srgbClr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</m:ctrlPr>
                          </m:sSubPr>
                          <m:e>
                            <m:r>
                              <a:rPr kumimoji="0" lang="en-US" sz="14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4472C4">
                                    <a:lumMod val="50000"/>
                                  </a:srgbClr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𝑗</m:t>
                            </m:r>
                          </m:e>
                          <m:sub>
                            <m:r>
                              <a:rPr kumimoji="0" lang="en-US" sz="14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4472C4">
                                    <a:lumMod val="50000"/>
                                  </a:srgbClr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2</m:t>
                            </m:r>
                          </m:sub>
                        </m:sSub>
                        <m:r>
                          <a:rPr kumimoji="0" lang="en-US" sz="14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srgbClr val="4472C4">
                                <a:lumMod val="50000"/>
                              </a:srgbClr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+1</m:t>
                        </m:r>
                      </m:sub>
                    </m:sSub>
                    <m:r>
                      <a:rPr kumimoji="0" lang="en-US" sz="1400" b="0" i="1" u="none" strike="noStrike" kern="0" cap="none" spc="0" normalizeH="0" baseline="0" noProof="0" smtClean="0">
                        <a:ln>
                          <a:noFill/>
                        </a:ln>
                        <a:solidFill>
                          <a:srgbClr val="4472C4">
                            <a:lumMod val="50000"/>
                          </a:srgbClr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+mn-cs"/>
                      </a:rPr>
                      <m:t>  …   </m:t>
                    </m:r>
                    <m:sSub>
                      <m:sSubPr>
                        <m:ctrlPr>
                          <a:rPr kumimoji="0" lang="en-US" sz="14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srgbClr val="4472C4">
                                <a:lumMod val="50000"/>
                              </a:srgbClr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</m:ctrlPr>
                      </m:sSubPr>
                      <m:e>
                        <m:r>
                          <a:rPr kumimoji="0" lang="en-US" sz="14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srgbClr val="4472C4">
                                <a:lumMod val="50000"/>
                              </a:srgbClr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𝑤</m:t>
                        </m:r>
                      </m:e>
                      <m:sub>
                        <m:r>
                          <a:rPr kumimoji="0" lang="en-US" sz="14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srgbClr val="4472C4">
                                <a:lumMod val="50000"/>
                              </a:srgbClr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𝑛</m:t>
                        </m:r>
                        <m:r>
                          <a:rPr kumimoji="0" lang="en-US" sz="14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srgbClr val="4472C4">
                                <a:lumMod val="50000"/>
                              </a:srgbClr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−1</m:t>
                        </m:r>
                      </m:sub>
                    </m:sSub>
                    <m:r>
                      <a:rPr kumimoji="0" lang="en-US" sz="1400" b="0" i="1" u="none" strike="noStrike" kern="0" cap="none" spc="0" normalizeH="0" baseline="0" noProof="0" smtClean="0">
                        <a:ln>
                          <a:noFill/>
                        </a:ln>
                        <a:solidFill>
                          <a:srgbClr val="4472C4">
                            <a:lumMod val="50000"/>
                          </a:srgbClr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+mn-cs"/>
                      </a:rPr>
                      <m:t>  </m:t>
                    </m:r>
                    <m:sSub>
                      <m:sSubPr>
                        <m:ctrlPr>
                          <a:rPr kumimoji="0" lang="en-US" sz="14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srgbClr val="4472C4">
                                <a:lumMod val="50000"/>
                              </a:srgbClr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</m:ctrlPr>
                      </m:sSubPr>
                      <m:e>
                        <m:r>
                          <a:rPr kumimoji="0" lang="en-US" sz="14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srgbClr val="4472C4">
                                <a:lumMod val="50000"/>
                              </a:srgbClr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        </m:t>
                        </m:r>
                        <m:r>
                          <a:rPr kumimoji="0" lang="en-US" sz="14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srgbClr val="4472C4">
                                <a:lumMod val="50000"/>
                              </a:srgbClr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𝑤</m:t>
                        </m:r>
                      </m:e>
                      <m:sub>
                        <m:r>
                          <a:rPr kumimoji="0" lang="en-US" sz="14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srgbClr val="4472C4">
                                <a:lumMod val="50000"/>
                              </a:srgbClr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𝑛</m:t>
                        </m:r>
                      </m:sub>
                    </m:sSub>
                  </m:oMath>
                </a14:m>
                <a:r>
                  <a:rPr kumimoji="0" lang="en-US" sz="14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4472C4">
                        <a:lumMod val="50000"/>
                      </a:srgbClr>
                    </a:solidFill>
                    <a:effectLst/>
                    <a:uLnTx/>
                    <a:uFillTx/>
                    <a:cs typeface="+mn-cs"/>
                  </a:rPr>
                  <a:t>              </a:t>
                </a:r>
              </a:p>
            </p:txBody>
          </p:sp>
        </mc:Choice>
        <mc:Fallback xmlns="">
          <p:sp>
            <p:nvSpPr>
              <p:cNvPr id="319" name="Rectangle 318">
                <a:extLst>
                  <a:ext uri="{FF2B5EF4-FFF2-40B4-BE49-F238E27FC236}">
                    <a16:creationId xmlns:a16="http://schemas.microsoft.com/office/drawing/2014/main" id="{890BD697-4862-4BF7-844E-B8D1573C6683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97126" y="6498413"/>
                <a:ext cx="4367711" cy="334835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Box 3">
            <a:extLst>
              <a:ext uri="{FF2B5EF4-FFF2-40B4-BE49-F238E27FC236}">
                <a16:creationId xmlns:a16="http://schemas.microsoft.com/office/drawing/2014/main" id="{CE8C8EA5-7241-4185-9B30-90E820FA617A}"/>
              </a:ext>
            </a:extLst>
          </p:cNvPr>
          <p:cNvSpPr txBox="1"/>
          <p:nvPr/>
        </p:nvSpPr>
        <p:spPr>
          <a:xfrm>
            <a:off x="7562249" y="1857201"/>
            <a:ext cx="117852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bg1">
                    <a:lumMod val="65000"/>
                  </a:schemeClr>
                </a:solidFill>
              </a:rPr>
              <a:t>122 classes</a:t>
            </a:r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C888F3FD-1316-4A2A-9AA4-1C382129A263}"/>
              </a:ext>
            </a:extLst>
          </p:cNvPr>
          <p:cNvSpPr txBox="1"/>
          <p:nvPr/>
        </p:nvSpPr>
        <p:spPr>
          <a:xfrm>
            <a:off x="3961266" y="1341148"/>
            <a:ext cx="334578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bg1">
                    <a:lumMod val="65000"/>
                  </a:schemeClr>
                </a:solidFill>
              </a:rPr>
              <a:t>Filters based on the coarse NER type</a:t>
            </a:r>
          </a:p>
        </p:txBody>
      </p:sp>
    </p:spTree>
    <p:extLst>
      <p:ext uri="{BB962C8B-B14F-4D97-AF65-F5344CB8AC3E}">
        <p14:creationId xmlns:p14="http://schemas.microsoft.com/office/powerpoint/2010/main" val="323875419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519E1D0-1ECD-44DE-9772-CEE016657B3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We experimented with several ways of encoding mentions:</a:t>
            </a:r>
          </a:p>
          <a:p>
            <a:pPr lvl="1"/>
            <a:r>
              <a:rPr lang="en-US" dirty="0"/>
              <a:t> Masking the mention: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r>
              <a:rPr lang="en-US" dirty="0"/>
              <a:t>Flanking with the entity type</a:t>
            </a:r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82DE1148-A85D-45CD-8BFC-12F9664AFCCD}"/>
              </a:ext>
            </a:extLst>
          </p:cNvPr>
          <p:cNvSpPr/>
          <p:nvPr/>
        </p:nvSpPr>
        <p:spPr bwMode="auto">
          <a:xfrm>
            <a:off x="274637" y="4845520"/>
            <a:ext cx="1965860" cy="562874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bg1">
                <a:lumMod val="8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b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dirty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ORG</a:t>
            </a: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A964864C-2C84-4F6F-9FDA-F2805EBDBA1B}"/>
              </a:ext>
            </a:extLst>
          </p:cNvPr>
          <p:cNvSpPr/>
          <p:nvPr/>
        </p:nvSpPr>
        <p:spPr bwMode="auto">
          <a:xfrm>
            <a:off x="274637" y="2917507"/>
            <a:ext cx="1965860" cy="551454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bg1">
                <a:lumMod val="8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b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dirty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ORG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1D80CE5-687F-4FE3-B5D4-3FE8B661A8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Mention Encoding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7977F3A-1D36-4E2F-A2A2-BA63ACF0C0F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7ECE2F3-6B17-40F6-A0A8-573D3BFCD3EC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C9F31CB0-9276-471F-BD39-639A3BFD338E}"/>
              </a:ext>
            </a:extLst>
          </p:cNvPr>
          <p:cNvSpPr/>
          <p:nvPr/>
        </p:nvSpPr>
        <p:spPr>
          <a:xfrm>
            <a:off x="218850" y="2877731"/>
            <a:ext cx="880597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Manchester United threw away a  3-0 lead against Everton …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2C8A840-6B3C-443E-BBA6-BC201D3DCBCF}"/>
              </a:ext>
            </a:extLst>
          </p:cNvPr>
          <p:cNvSpPr/>
          <p:nvPr/>
        </p:nvSpPr>
        <p:spPr>
          <a:xfrm>
            <a:off x="338025" y="3426375"/>
            <a:ext cx="880597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&lt;MASK&gt; threw away a  3-0 lead against Everton … &lt;SEP&gt; Manchester United </a:t>
            </a:r>
          </a:p>
        </p:txBody>
      </p:sp>
      <p:sp>
        <p:nvSpPr>
          <p:cNvPr id="7" name="Arrow: Down 6">
            <a:extLst>
              <a:ext uri="{FF2B5EF4-FFF2-40B4-BE49-F238E27FC236}">
                <a16:creationId xmlns:a16="http://schemas.microsoft.com/office/drawing/2014/main" id="{AED8D411-3BD3-44EB-A929-8E4C25222CF9}"/>
              </a:ext>
            </a:extLst>
          </p:cNvPr>
          <p:cNvSpPr/>
          <p:nvPr/>
        </p:nvSpPr>
        <p:spPr bwMode="auto">
          <a:xfrm>
            <a:off x="4255644" y="3199281"/>
            <a:ext cx="277353" cy="329358"/>
          </a:xfrm>
          <a:prstGeom prst="downArrow">
            <a:avLst/>
          </a:prstGeom>
          <a:solidFill>
            <a:srgbClr val="7030A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200" b="0" i="0" u="none" strike="noStrike" cap="none" normalizeH="0" baseline="0">
              <a:ln>
                <a:noFill/>
              </a:ln>
              <a:solidFill>
                <a:schemeClr val="hlink"/>
              </a:solidFill>
              <a:effectLst/>
              <a:latin typeface="Arial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952A88D-85EA-4F97-A32E-C80CB546AFB5}"/>
              </a:ext>
            </a:extLst>
          </p:cNvPr>
          <p:cNvSpPr/>
          <p:nvPr/>
        </p:nvSpPr>
        <p:spPr>
          <a:xfrm>
            <a:off x="218850" y="4798600"/>
            <a:ext cx="880597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Manchester United threw away a  3-0 lead against Everton …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AC18726B-CBB3-4288-B220-27D4742419F1}"/>
              </a:ext>
            </a:extLst>
          </p:cNvPr>
          <p:cNvSpPr/>
          <p:nvPr/>
        </p:nvSpPr>
        <p:spPr>
          <a:xfrm>
            <a:off x="117009" y="5482536"/>
            <a:ext cx="902699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&lt;ORG&gt; Manchester United &lt;ORG&gt; threw away a  3-0 lead against Everton … &lt;SEP&gt;</a:t>
            </a:r>
          </a:p>
        </p:txBody>
      </p:sp>
      <p:sp>
        <p:nvSpPr>
          <p:cNvPr id="10" name="Arrow: Down 9">
            <a:extLst>
              <a:ext uri="{FF2B5EF4-FFF2-40B4-BE49-F238E27FC236}">
                <a16:creationId xmlns:a16="http://schemas.microsoft.com/office/drawing/2014/main" id="{BE4D0F0E-F39F-4597-9BD2-E2741E51A65B}"/>
              </a:ext>
            </a:extLst>
          </p:cNvPr>
          <p:cNvSpPr/>
          <p:nvPr/>
        </p:nvSpPr>
        <p:spPr bwMode="auto">
          <a:xfrm>
            <a:off x="4255644" y="5167932"/>
            <a:ext cx="277353" cy="329358"/>
          </a:xfrm>
          <a:prstGeom prst="downArrow">
            <a:avLst/>
          </a:prstGeom>
          <a:solidFill>
            <a:srgbClr val="7030A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200" b="0" i="0" u="none" strike="noStrike" cap="none" normalizeH="0" baseline="0">
              <a:ln>
                <a:noFill/>
              </a:ln>
              <a:solidFill>
                <a:schemeClr val="hlink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7957812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7C0A6F-41EF-46DD-A1E6-1B524CCA21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Considerations for Fine-Grained Named Entity Classification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4D34B38-8960-4EC4-A0BE-ECD0E4A8C9F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Training data</a:t>
            </a:r>
          </a:p>
          <a:p>
            <a:pPr lvl="1"/>
            <a:r>
              <a:rPr lang="en-US" dirty="0"/>
              <a:t>RPI community annotated data</a:t>
            </a:r>
          </a:p>
          <a:p>
            <a:r>
              <a:rPr lang="en-US" dirty="0"/>
              <a:t>Development data</a:t>
            </a:r>
          </a:p>
          <a:p>
            <a:pPr lvl="1"/>
            <a:r>
              <a:rPr lang="en-US" dirty="0"/>
              <a:t>The feedback data, once available</a:t>
            </a:r>
          </a:p>
          <a:p>
            <a:pPr lvl="1"/>
            <a:r>
              <a:rPr lang="en-US" dirty="0"/>
              <a:t>Split of the RPI community data before that</a:t>
            </a:r>
          </a:p>
          <a:p>
            <a:r>
              <a:rPr lang="en-US" dirty="0"/>
              <a:t>If model is confident, override the Coarse NER</a:t>
            </a:r>
          </a:p>
          <a:p>
            <a:pPr lvl="1"/>
            <a:r>
              <a:rPr lang="en-US" dirty="0"/>
              <a:t>Helps a little bit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A9D6E2B-DBAE-4551-8133-8C77543DACF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7504E3C-AD1A-43B7-A4C1-0361E0BDFBD8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772844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E7A79C-DAF9-414F-BAF9-9C12D07C72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Coarse NER Results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5" name="Table 5">
                <a:extLst>
                  <a:ext uri="{FF2B5EF4-FFF2-40B4-BE49-F238E27FC236}">
                    <a16:creationId xmlns:a16="http://schemas.microsoft.com/office/drawing/2014/main" id="{7D2AB5C9-3017-4F0B-BBBA-97D05675F0F0}"/>
                  </a:ext>
                </a:extLst>
              </p:cNvPr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1638304579"/>
                  </p:ext>
                </p:extLst>
              </p:nvPr>
            </p:nvGraphicFramePr>
            <p:xfrm>
              <a:off x="228600" y="1816970"/>
              <a:ext cx="8686800" cy="1483360"/>
            </p:xfrm>
            <a:graphic>
              <a:graphicData uri="http://schemas.openxmlformats.org/drawingml/2006/table">
                <a:tbl>
                  <a:tblPr firstRow="1" bandRow="1">
                    <a:effectLst>
                      <a:outerShdw blurRad="50800" dist="38100" dir="2700000" algn="tl" rotWithShape="0">
                        <a:prstClr val="black">
                          <a:alpha val="40000"/>
                        </a:prstClr>
                      </a:outerShdw>
                    </a:effectLst>
                    <a:tableStyleId>{6E25E649-3F16-4E02-A733-19D2CDBF48F0}</a:tableStyleId>
                  </a:tblPr>
                  <a:tblGrid>
                    <a:gridCol w="2863992">
                      <a:extLst>
                        <a:ext uri="{9D8B030D-6E8A-4147-A177-3AD203B41FA5}">
                          <a16:colId xmlns:a16="http://schemas.microsoft.com/office/drawing/2014/main" val="646489960"/>
                        </a:ext>
                      </a:extLst>
                    </a:gridCol>
                    <a:gridCol w="1469107">
                      <a:extLst>
                        <a:ext uri="{9D8B030D-6E8A-4147-A177-3AD203B41FA5}">
                          <a16:colId xmlns:a16="http://schemas.microsoft.com/office/drawing/2014/main" val="577041949"/>
                        </a:ext>
                      </a:extLst>
                    </a:gridCol>
                    <a:gridCol w="1118082">
                      <a:extLst>
                        <a:ext uri="{9D8B030D-6E8A-4147-A177-3AD203B41FA5}">
                          <a16:colId xmlns:a16="http://schemas.microsoft.com/office/drawing/2014/main" val="4257950321"/>
                        </a:ext>
                      </a:extLst>
                    </a:gridCol>
                    <a:gridCol w="1646787">
                      <a:extLst>
                        <a:ext uri="{9D8B030D-6E8A-4147-A177-3AD203B41FA5}">
                          <a16:colId xmlns:a16="http://schemas.microsoft.com/office/drawing/2014/main" val="2082490167"/>
                        </a:ext>
                      </a:extLst>
                    </a:gridCol>
                    <a:gridCol w="1588832">
                      <a:extLst>
                        <a:ext uri="{9D8B030D-6E8A-4147-A177-3AD203B41FA5}">
                          <a16:colId xmlns:a16="http://schemas.microsoft.com/office/drawing/2014/main" val="1050331014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</a:rPr>
                            <a:t>Model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</a:rPr>
                            <a:t>Mean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i="1" smtClean="0">
                                      <a:effectLst>
                                        <a:outerShdw blurRad="38100" dist="38100" dir="2700000" algn="tl">
                                          <a:srgbClr val="000000">
                                            <a:alpha val="43137"/>
                                          </a:srgbClr>
                                        </a:outerShdw>
                                      </a:effectLst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mtClean="0">
                                      <a:effectLst>
                                        <a:outerShdw blurRad="38100" dist="38100" dir="2700000" algn="tl">
                                          <a:srgbClr val="000000">
                                            <a:alpha val="43137"/>
                                          </a:srgbClr>
                                        </a:outerShdw>
                                      </a:effectLst>
                                      <a:latin typeface="Cambria Math" panose="02040503050406030204" pitchFamily="18" charset="0"/>
                                    </a:rPr>
                                    <m:t>𝑭</m:t>
                                  </m:r>
                                </m:e>
                                <m:sub>
                                  <m:r>
                                    <a:rPr lang="en-US" smtClean="0">
                                      <a:effectLst>
                                        <a:outerShdw blurRad="38100" dist="38100" dir="2700000" algn="tl">
                                          <a:srgbClr val="000000">
                                            <a:alpha val="43137"/>
                                          </a:srgbClr>
                                        </a:outerShdw>
                                      </a:effectLst>
                                      <a:latin typeface="Cambria Math" panose="02040503050406030204" pitchFamily="18" charset="0"/>
                                    </a:rPr>
                                    <m:t>𝟏</m:t>
                                  </m:r>
                                </m:sub>
                              </m:sSub>
                            </m:oMath>
                          </a14:m>
                          <a:endParaRPr lang="en-US" dirty="0"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</a:rPr>
                            <a:t>Max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i="1" smtClean="0">
                                      <a:effectLst>
                                        <a:outerShdw blurRad="38100" dist="38100" dir="2700000" algn="tl">
                                          <a:srgbClr val="000000">
                                            <a:alpha val="43137"/>
                                          </a:srgbClr>
                                        </a:outerShdw>
                                      </a:effectLst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mtClean="0">
                                      <a:effectLst>
                                        <a:outerShdw blurRad="38100" dist="38100" dir="2700000" algn="tl">
                                          <a:srgbClr val="000000">
                                            <a:alpha val="43137"/>
                                          </a:srgbClr>
                                        </a:outerShdw>
                                      </a:effectLst>
                                      <a:latin typeface="Cambria Math" panose="02040503050406030204" pitchFamily="18" charset="0"/>
                                    </a:rPr>
                                    <m:t>𝑭</m:t>
                                  </m:r>
                                </m:e>
                                <m:sub>
                                  <m:r>
                                    <a:rPr lang="en-US" smtClean="0">
                                      <a:effectLst>
                                        <a:outerShdw blurRad="38100" dist="38100" dir="2700000" algn="tl">
                                          <a:srgbClr val="000000">
                                            <a:alpha val="43137"/>
                                          </a:srgbClr>
                                        </a:outerShdw>
                                      </a:effectLst>
                                      <a:latin typeface="Cambria Math" panose="02040503050406030204" pitchFamily="18" charset="0"/>
                                    </a:rPr>
                                    <m:t>𝟏</m:t>
                                  </m:r>
                                </m:sub>
                              </m:sSub>
                            </m:oMath>
                          </a14:m>
                          <a:endParaRPr lang="en-US" dirty="0"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</a:rPr>
                            <a:t>Mean Eval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i="1" smtClean="0">
                                      <a:effectLst>
                                        <a:outerShdw blurRad="38100" dist="38100" dir="2700000" algn="tl">
                                          <a:srgbClr val="000000">
                                            <a:alpha val="43137"/>
                                          </a:srgbClr>
                                        </a:outerShdw>
                                      </a:effectLst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mtClean="0">
                                      <a:effectLst>
                                        <a:outerShdw blurRad="38100" dist="38100" dir="2700000" algn="tl">
                                          <a:srgbClr val="000000">
                                            <a:alpha val="43137"/>
                                          </a:srgbClr>
                                        </a:outerShdw>
                                      </a:effectLst>
                                      <a:latin typeface="Cambria Math" panose="02040503050406030204" pitchFamily="18" charset="0"/>
                                    </a:rPr>
                                    <m:t>𝑭</m:t>
                                  </m:r>
                                </m:e>
                                <m:sub>
                                  <m:r>
                                    <a:rPr lang="en-US" smtClean="0">
                                      <a:effectLst>
                                        <a:outerShdw blurRad="38100" dist="38100" dir="2700000" algn="tl">
                                          <a:srgbClr val="000000">
                                            <a:alpha val="43137"/>
                                          </a:srgbClr>
                                        </a:outerShdw>
                                      </a:effectLst>
                                      <a:latin typeface="Cambria Math" panose="02040503050406030204" pitchFamily="18" charset="0"/>
                                    </a:rPr>
                                    <m:t>𝟏</m:t>
                                  </m:r>
                                </m:sub>
                              </m:sSub>
                            </m:oMath>
                          </a14:m>
                          <a:endParaRPr lang="en-US" dirty="0"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</a:rPr>
                            <a:t>Eval @Max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i="1" smtClean="0">
                                      <a:effectLst>
                                        <a:outerShdw blurRad="38100" dist="38100" dir="2700000" algn="tl">
                                          <a:srgbClr val="000000">
                                            <a:alpha val="43137"/>
                                          </a:srgbClr>
                                        </a:outerShdw>
                                      </a:effectLst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mtClean="0">
                                      <a:effectLst>
                                        <a:outerShdw blurRad="38100" dist="38100" dir="2700000" algn="tl">
                                          <a:srgbClr val="000000">
                                            <a:alpha val="43137"/>
                                          </a:srgbClr>
                                        </a:outerShdw>
                                      </a:effectLst>
                                      <a:latin typeface="Cambria Math" panose="02040503050406030204" pitchFamily="18" charset="0"/>
                                    </a:rPr>
                                    <m:t>𝑭</m:t>
                                  </m:r>
                                </m:e>
                                <m:sub>
                                  <m:r>
                                    <a:rPr lang="en-US" smtClean="0">
                                      <a:effectLst>
                                        <a:outerShdw blurRad="38100" dist="38100" dir="2700000" algn="tl">
                                          <a:srgbClr val="000000">
                                            <a:alpha val="43137"/>
                                          </a:srgbClr>
                                        </a:outerShdw>
                                      </a:effectLst>
                                      <a:latin typeface="Cambria Math" panose="02040503050406030204" pitchFamily="18" charset="0"/>
                                    </a:rPr>
                                    <m:t>𝟏</m:t>
                                  </m:r>
                                </m:sub>
                              </m:sSub>
                            </m:oMath>
                          </a14:m>
                          <a:endParaRPr lang="en-US" dirty="0"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487572421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 err="1"/>
                            <a:t>bert</a:t>
                          </a:r>
                          <a:r>
                            <a:rPr lang="en-US" dirty="0"/>
                            <a:t>-large-uncased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mtClean="0">
                                    <a:latin typeface="Cambria Math" panose="02040503050406030204" pitchFamily="18" charset="0"/>
                                  </a:rPr>
                                  <m:t>76.0±2.6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mtClean="0">
                                    <a:latin typeface="Cambria Math" panose="02040503050406030204" pitchFamily="18" charset="0"/>
                                  </a:rPr>
                                  <m:t>78.4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mtClean="0">
                                    <a:latin typeface="Cambria Math" panose="02040503050406030204" pitchFamily="18" charset="0"/>
                                  </a:rPr>
                                  <m:t>77.3±1.0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mtClean="0">
                                    <a:latin typeface="Cambria Math" panose="02040503050406030204" pitchFamily="18" charset="0"/>
                                  </a:rPr>
                                  <m:t>79.4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83061021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 err="1"/>
                            <a:t>bert</a:t>
                          </a:r>
                          <a:r>
                            <a:rPr lang="en-US" dirty="0"/>
                            <a:t>-large-cased-</a:t>
                          </a:r>
                          <a:r>
                            <a:rPr lang="en-US" dirty="0" err="1"/>
                            <a:t>wwm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mtClean="0">
                                    <a:latin typeface="Cambria Math" panose="02040503050406030204" pitchFamily="18" charset="0"/>
                                  </a:rPr>
                                  <m:t>76.0±1.0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mtClean="0">
                                    <a:latin typeface="Cambria Math" panose="02040503050406030204" pitchFamily="18" charset="0"/>
                                  </a:rPr>
                                  <m:t>78.3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mtClean="0">
                                    <a:latin typeface="Cambria Math" panose="02040503050406030204" pitchFamily="18" charset="0"/>
                                  </a:rPr>
                                  <m:t>78.5±1.3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mtClean="0">
                                    <a:latin typeface="Cambria Math" panose="02040503050406030204" pitchFamily="18" charset="0"/>
                                  </a:rPr>
                                  <m:t>80.0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380965765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 err="1"/>
                            <a:t>bert</a:t>
                          </a:r>
                          <a:r>
                            <a:rPr lang="en-US" dirty="0"/>
                            <a:t>-base-multilingual-cased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dirty="0"/>
                            <a:t>-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-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mtClean="0">
                                    <a:latin typeface="Cambria Math" panose="02040503050406030204" pitchFamily="18" charset="0"/>
                                  </a:rPr>
                                  <m:t>79.9±0.2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mtClean="0">
                                    <a:latin typeface="Cambria Math" panose="02040503050406030204" pitchFamily="18" charset="0"/>
                                  </a:rPr>
                                  <m:t>80.1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663480731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5" name="Table 5">
                <a:extLst>
                  <a:ext uri="{FF2B5EF4-FFF2-40B4-BE49-F238E27FC236}">
                    <a16:creationId xmlns:a16="http://schemas.microsoft.com/office/drawing/2014/main" id="{7D2AB5C9-3017-4F0B-BBBA-97D05675F0F0}"/>
                  </a:ext>
                </a:extLst>
              </p:cNvPr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1638304579"/>
                  </p:ext>
                </p:extLst>
              </p:nvPr>
            </p:nvGraphicFramePr>
            <p:xfrm>
              <a:off x="228600" y="1816970"/>
              <a:ext cx="8686800" cy="1483360"/>
            </p:xfrm>
            <a:graphic>
              <a:graphicData uri="http://schemas.openxmlformats.org/drawingml/2006/table">
                <a:tbl>
                  <a:tblPr firstRow="1" bandRow="1">
                    <a:effectLst>
                      <a:outerShdw blurRad="50800" dist="38100" dir="2700000" algn="tl" rotWithShape="0">
                        <a:prstClr val="black">
                          <a:alpha val="40000"/>
                        </a:prstClr>
                      </a:outerShdw>
                    </a:effectLst>
                    <a:tableStyleId>{6E25E649-3F16-4E02-A733-19D2CDBF48F0}</a:tableStyleId>
                  </a:tblPr>
                  <a:tblGrid>
                    <a:gridCol w="2863992">
                      <a:extLst>
                        <a:ext uri="{9D8B030D-6E8A-4147-A177-3AD203B41FA5}">
                          <a16:colId xmlns:a16="http://schemas.microsoft.com/office/drawing/2014/main" val="646489960"/>
                        </a:ext>
                      </a:extLst>
                    </a:gridCol>
                    <a:gridCol w="1469107">
                      <a:extLst>
                        <a:ext uri="{9D8B030D-6E8A-4147-A177-3AD203B41FA5}">
                          <a16:colId xmlns:a16="http://schemas.microsoft.com/office/drawing/2014/main" val="577041949"/>
                        </a:ext>
                      </a:extLst>
                    </a:gridCol>
                    <a:gridCol w="1118082">
                      <a:extLst>
                        <a:ext uri="{9D8B030D-6E8A-4147-A177-3AD203B41FA5}">
                          <a16:colId xmlns:a16="http://schemas.microsoft.com/office/drawing/2014/main" val="4257950321"/>
                        </a:ext>
                      </a:extLst>
                    </a:gridCol>
                    <a:gridCol w="1646787">
                      <a:extLst>
                        <a:ext uri="{9D8B030D-6E8A-4147-A177-3AD203B41FA5}">
                          <a16:colId xmlns:a16="http://schemas.microsoft.com/office/drawing/2014/main" val="2082490167"/>
                        </a:ext>
                      </a:extLst>
                    </a:gridCol>
                    <a:gridCol w="1588832">
                      <a:extLst>
                        <a:ext uri="{9D8B030D-6E8A-4147-A177-3AD203B41FA5}">
                          <a16:colId xmlns:a16="http://schemas.microsoft.com/office/drawing/2014/main" val="1050331014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</a:rPr>
                            <a:t>Model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196680" t="-9836" r="-302905" b="-3245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388587" t="-9836" r="-296739" b="-3245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332963" t="-9836" r="-102222" b="-3245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447893" t="-9836" r="-5747" b="-32459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487572421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 err="1"/>
                            <a:t>bert</a:t>
                          </a:r>
                          <a:r>
                            <a:rPr lang="en-US" dirty="0"/>
                            <a:t>-large-uncased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196680" t="-109836" r="-302905" b="-2245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388587" t="-109836" r="-296739" b="-2245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332963" t="-109836" r="-102222" b="-2245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447893" t="-109836" r="-5747" b="-22459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83061021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 err="1"/>
                            <a:t>bert</a:t>
                          </a:r>
                          <a:r>
                            <a:rPr lang="en-US" dirty="0"/>
                            <a:t>-large-cased-</a:t>
                          </a:r>
                          <a:r>
                            <a:rPr lang="en-US" dirty="0" err="1"/>
                            <a:t>wwm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196680" t="-209836" r="-302905" b="-1245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388587" t="-209836" r="-296739" b="-1245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332963" t="-209836" r="-102222" b="-1245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447893" t="-209836" r="-5747" b="-12459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380965765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 err="1"/>
                            <a:t>bert</a:t>
                          </a:r>
                          <a:r>
                            <a:rPr lang="en-US" dirty="0"/>
                            <a:t>-base-multilingual-cased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dirty="0"/>
                            <a:t>-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-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332963" t="-309836" r="-102222" b="-245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447893" t="-309836" r="-5747" b="-2459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663480731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88E2F89-1E49-440E-B4E3-0C6F61C382C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7504E3C-AD1A-43B7-A4C1-0361E0BDFBD8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  <p:graphicFrame>
        <p:nvGraphicFramePr>
          <p:cNvPr id="8" name="Table 8">
            <a:extLst>
              <a:ext uri="{FF2B5EF4-FFF2-40B4-BE49-F238E27FC236}">
                <a16:creationId xmlns:a16="http://schemas.microsoft.com/office/drawing/2014/main" id="{27F99A43-EE8C-48BF-A7CA-5B56B851017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9500780"/>
              </p:ext>
            </p:extLst>
          </p:nvPr>
        </p:nvGraphicFramePr>
        <p:xfrm>
          <a:off x="2440419" y="3557671"/>
          <a:ext cx="4208660" cy="2821303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tableStyleId>{6E25E649-3F16-4E02-A733-19D2CDBF48F0}</a:tableStyleId>
              </a:tblPr>
              <a:tblGrid>
                <a:gridCol w="841732">
                  <a:extLst>
                    <a:ext uri="{9D8B030D-6E8A-4147-A177-3AD203B41FA5}">
                      <a16:colId xmlns:a16="http://schemas.microsoft.com/office/drawing/2014/main" val="502182746"/>
                    </a:ext>
                  </a:extLst>
                </a:gridCol>
                <a:gridCol w="731049">
                  <a:extLst>
                    <a:ext uri="{9D8B030D-6E8A-4147-A177-3AD203B41FA5}">
                      <a16:colId xmlns:a16="http://schemas.microsoft.com/office/drawing/2014/main" val="2377909159"/>
                    </a:ext>
                  </a:extLst>
                </a:gridCol>
                <a:gridCol w="952415">
                  <a:extLst>
                    <a:ext uri="{9D8B030D-6E8A-4147-A177-3AD203B41FA5}">
                      <a16:colId xmlns:a16="http://schemas.microsoft.com/office/drawing/2014/main" val="3871064412"/>
                    </a:ext>
                  </a:extLst>
                </a:gridCol>
                <a:gridCol w="841732">
                  <a:extLst>
                    <a:ext uri="{9D8B030D-6E8A-4147-A177-3AD203B41FA5}">
                      <a16:colId xmlns:a16="http://schemas.microsoft.com/office/drawing/2014/main" val="3552140888"/>
                    </a:ext>
                  </a:extLst>
                </a:gridCol>
                <a:gridCol w="841732">
                  <a:extLst>
                    <a:ext uri="{9D8B030D-6E8A-4147-A177-3AD203B41FA5}">
                      <a16:colId xmlns:a16="http://schemas.microsoft.com/office/drawing/2014/main" val="2645495721"/>
                    </a:ext>
                  </a:extLst>
                </a:gridCol>
              </a:tblGrid>
              <a:tr h="287653">
                <a:tc>
                  <a:txBody>
                    <a:bodyPr/>
                    <a:lstStyle/>
                    <a:p>
                      <a:pPr algn="r" fontAlgn="b"/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Count</a:t>
                      </a:r>
                      <a:endParaRPr lang="en-US" sz="1600" b="1" i="0" u="none" strike="noStrike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P</a:t>
                      </a:r>
                      <a:endParaRPr lang="en-US" sz="1600" b="1" i="0" u="none" strike="noStrike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R</a:t>
                      </a:r>
                      <a:endParaRPr lang="en-US" sz="1600" b="1" i="0" u="none" strike="noStrike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F</a:t>
                      </a:r>
                      <a:endParaRPr lang="en-US" sz="1600" b="1" i="0" u="none" strike="noStrike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901851851"/>
                  </a:ext>
                </a:extLst>
              </a:tr>
              <a:tr h="212223">
                <a:tc>
                  <a:txBody>
                    <a:bodyPr/>
                    <a:lstStyle/>
                    <a:p>
                      <a:pPr marL="274320" algn="l" fontAlgn="b"/>
                      <a:r>
                        <a:rPr lang="en-US" sz="1600" u="none" strike="noStrike" dirty="0">
                          <a:effectLst/>
                        </a:rPr>
                        <a:t>COM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>
                          <a:effectLst/>
                        </a:rPr>
                        <a:t>5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0.0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0.0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0.0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98832763"/>
                  </a:ext>
                </a:extLst>
              </a:tr>
              <a:tr h="212223">
                <a:tc>
                  <a:txBody>
                    <a:bodyPr/>
                    <a:lstStyle/>
                    <a:p>
                      <a:pPr marL="274320" algn="l" fontAlgn="b"/>
                      <a:r>
                        <a:rPr lang="en-US" sz="1600" u="none" strike="noStrike" dirty="0">
                          <a:effectLst/>
                        </a:rPr>
                        <a:t>FAC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>
                          <a:effectLst/>
                        </a:rPr>
                        <a:t>322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53.6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52.8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53.2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851618012"/>
                  </a:ext>
                </a:extLst>
              </a:tr>
              <a:tr h="212223">
                <a:tc>
                  <a:txBody>
                    <a:bodyPr/>
                    <a:lstStyle/>
                    <a:p>
                      <a:pPr marL="274320" algn="l" fontAlgn="b"/>
                      <a:r>
                        <a:rPr lang="en-US" sz="1600" u="none" strike="noStrike" dirty="0">
                          <a:effectLst/>
                        </a:rPr>
                        <a:t>GPE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6004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79.4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88.6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83.7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517197626"/>
                  </a:ext>
                </a:extLst>
              </a:tr>
              <a:tr h="212223">
                <a:tc>
                  <a:txBody>
                    <a:bodyPr/>
                    <a:lstStyle/>
                    <a:p>
                      <a:pPr marL="274320" algn="l" fontAlgn="b"/>
                      <a:r>
                        <a:rPr lang="en-US" sz="1600" u="none" strike="noStrike" dirty="0">
                          <a:effectLst/>
                        </a:rPr>
                        <a:t>LAW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33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19.6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30.3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23.8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018490904"/>
                  </a:ext>
                </a:extLst>
              </a:tr>
              <a:tr h="212223">
                <a:tc>
                  <a:txBody>
                    <a:bodyPr/>
                    <a:lstStyle/>
                    <a:p>
                      <a:pPr marL="274320" algn="l" fontAlgn="b"/>
                      <a:r>
                        <a:rPr lang="en-US" sz="1600" u="none" strike="noStrike" dirty="0">
                          <a:effectLst/>
                        </a:rPr>
                        <a:t>LOC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>
                          <a:effectLst/>
                        </a:rPr>
                        <a:t>703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56.7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49.4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52.8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484286204"/>
                  </a:ext>
                </a:extLst>
              </a:tr>
              <a:tr h="212223">
                <a:tc>
                  <a:txBody>
                    <a:bodyPr/>
                    <a:lstStyle/>
                    <a:p>
                      <a:pPr marL="274320" algn="l" fontAlgn="b"/>
                      <a:r>
                        <a:rPr lang="en-US" sz="1600" u="none" strike="noStrike" dirty="0">
                          <a:effectLst/>
                        </a:rPr>
                        <a:t>ORG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>
                          <a:effectLst/>
                        </a:rPr>
                        <a:t>3256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64.8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66.6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65.7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020561844"/>
                  </a:ext>
                </a:extLst>
              </a:tr>
              <a:tr h="212223">
                <a:tc>
                  <a:txBody>
                    <a:bodyPr/>
                    <a:lstStyle/>
                    <a:p>
                      <a:pPr marL="274320" algn="l" fontAlgn="b"/>
                      <a:r>
                        <a:rPr lang="en-US" sz="1600" u="none" strike="noStrike" dirty="0">
                          <a:effectLst/>
                        </a:rPr>
                        <a:t>PER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>
                          <a:effectLst/>
                        </a:rPr>
                        <a:t>4546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94.7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91.5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93.1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503879074"/>
                  </a:ext>
                </a:extLst>
              </a:tr>
              <a:tr h="212223">
                <a:tc>
                  <a:txBody>
                    <a:bodyPr/>
                    <a:lstStyle/>
                    <a:p>
                      <a:pPr marL="274320" algn="l" fontAlgn="b"/>
                      <a:r>
                        <a:rPr lang="en-US" sz="1600" u="none" strike="noStrike" dirty="0">
                          <a:effectLst/>
                        </a:rPr>
                        <a:t>SID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>
                          <a:effectLst/>
                        </a:rPr>
                        <a:t>58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0.0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0.0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0.0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207720309"/>
                  </a:ext>
                </a:extLst>
              </a:tr>
              <a:tr h="212223">
                <a:tc>
                  <a:txBody>
                    <a:bodyPr/>
                    <a:lstStyle/>
                    <a:p>
                      <a:pPr marL="274320" algn="l" fontAlgn="b"/>
                      <a:r>
                        <a:rPr lang="en-US" sz="1600" u="none" strike="noStrike" dirty="0">
                          <a:effectLst/>
                        </a:rPr>
                        <a:t>VAL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>
                          <a:effectLst/>
                        </a:rPr>
                        <a:t>2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0.0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0.0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0.0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091829726"/>
                  </a:ext>
                </a:extLst>
              </a:tr>
              <a:tr h="212223">
                <a:tc>
                  <a:txBody>
                    <a:bodyPr/>
                    <a:lstStyle/>
                    <a:p>
                      <a:pPr marL="274320" algn="l" fontAlgn="b"/>
                      <a:r>
                        <a:rPr lang="en-US" sz="1600" u="none" strike="noStrike" dirty="0">
                          <a:effectLst/>
                        </a:rPr>
                        <a:t>VEH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>
                          <a:effectLst/>
                        </a:rPr>
                        <a:t>19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16.7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5.3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8.0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17397988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773938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D35E32-F7BB-4CA2-91F4-E5C091F6D2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/>
              <a:t>Fine-</a:t>
            </a:r>
            <a:r>
              <a:rPr lang="ro-RO" dirty="0" err="1"/>
              <a:t>Grained</a:t>
            </a:r>
            <a:r>
              <a:rPr lang="ro-RO" dirty="0"/>
              <a:t> </a:t>
            </a:r>
            <a:r>
              <a:rPr lang="ro-RO" dirty="0" err="1"/>
              <a:t>Results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B852655-DAE9-46A1-80D7-0E0E118A60D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7504E3C-AD1A-43B7-A4C1-0361E0BDFBD8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  <p:graphicFrame>
        <p:nvGraphicFramePr>
          <p:cNvPr id="9" name="Chart 8">
            <a:extLst>
              <a:ext uri="{FF2B5EF4-FFF2-40B4-BE49-F238E27FC236}">
                <a16:creationId xmlns:a16="http://schemas.microsoft.com/office/drawing/2014/main" id="{629370CC-B547-464A-8699-570EEA094D0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10008558"/>
              </p:ext>
            </p:extLst>
          </p:nvPr>
        </p:nvGraphicFramePr>
        <p:xfrm>
          <a:off x="1" y="1820863"/>
          <a:ext cx="4423454" cy="309947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2" name="Chart 11">
            <a:extLst>
              <a:ext uri="{FF2B5EF4-FFF2-40B4-BE49-F238E27FC236}">
                <a16:creationId xmlns:a16="http://schemas.microsoft.com/office/drawing/2014/main" id="{475EE511-0BF7-4954-86A0-FAF6740B803B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49656670"/>
              </p:ext>
            </p:extLst>
          </p:nvPr>
        </p:nvGraphicFramePr>
        <p:xfrm>
          <a:off x="4546948" y="1820526"/>
          <a:ext cx="4425696" cy="30998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3" name="Rectangle 12">
            <a:extLst>
              <a:ext uri="{FF2B5EF4-FFF2-40B4-BE49-F238E27FC236}">
                <a16:creationId xmlns:a16="http://schemas.microsoft.com/office/drawing/2014/main" id="{57D9D1CD-2FF1-4C52-B3EE-2856F57EAE15}"/>
              </a:ext>
            </a:extLst>
          </p:cNvPr>
          <p:cNvSpPr/>
          <p:nvPr/>
        </p:nvSpPr>
        <p:spPr>
          <a:xfrm>
            <a:off x="61913" y="5421056"/>
            <a:ext cx="4572000" cy="30777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400" b="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&lt;MASK&gt; threw away … &lt;SEP&gt; Manchester United 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AA880CDA-3E3E-4653-B913-431E2FD3D2ED}"/>
              </a:ext>
            </a:extLst>
          </p:cNvPr>
          <p:cNvSpPr/>
          <p:nvPr/>
        </p:nvSpPr>
        <p:spPr>
          <a:xfrm>
            <a:off x="4419600" y="5447589"/>
            <a:ext cx="9026991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&lt;ORG&gt; Manchester United &lt;ORG&gt; threw away … &lt;SEP&gt;</a:t>
            </a:r>
          </a:p>
        </p:txBody>
      </p:sp>
    </p:spTree>
    <p:extLst>
      <p:ext uri="{BB962C8B-B14F-4D97-AF65-F5344CB8AC3E}">
        <p14:creationId xmlns:p14="http://schemas.microsoft.com/office/powerpoint/2010/main" val="351141108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66214F-7778-4738-8634-200FCBD805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Fine-Grained Results: To Filter or not to Filter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E3011DD-847B-4984-881E-7089075816F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7504E3C-AD1A-43B7-A4C1-0361E0BDFBD8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  <p:graphicFrame>
        <p:nvGraphicFramePr>
          <p:cNvPr id="9" name="Content Placeholder 8">
            <a:extLst>
              <a:ext uri="{FF2B5EF4-FFF2-40B4-BE49-F238E27FC236}">
                <a16:creationId xmlns:a16="http://schemas.microsoft.com/office/drawing/2014/main" id="{768D6284-0432-402E-8D0F-009917A7616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89464381"/>
              </p:ext>
            </p:extLst>
          </p:nvPr>
        </p:nvGraphicFramePr>
        <p:xfrm>
          <a:off x="1579562" y="2545398"/>
          <a:ext cx="5761038" cy="2712404"/>
        </p:xfrm>
        <a:graphic>
          <a:graphicData uri="http://schemas.openxmlformats.org/drawingml/2006/table">
            <a:tbl>
              <a:tblPr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tblPr>
              <a:tblGrid>
                <a:gridCol w="2330006">
                  <a:extLst>
                    <a:ext uri="{9D8B030D-6E8A-4147-A177-3AD203B41FA5}">
                      <a16:colId xmlns:a16="http://schemas.microsoft.com/office/drawing/2014/main" val="4028094948"/>
                    </a:ext>
                  </a:extLst>
                </a:gridCol>
                <a:gridCol w="857758">
                  <a:extLst>
                    <a:ext uri="{9D8B030D-6E8A-4147-A177-3AD203B41FA5}">
                      <a16:colId xmlns:a16="http://schemas.microsoft.com/office/drawing/2014/main" val="679391636"/>
                    </a:ext>
                  </a:extLst>
                </a:gridCol>
                <a:gridCol w="857758">
                  <a:extLst>
                    <a:ext uri="{9D8B030D-6E8A-4147-A177-3AD203B41FA5}">
                      <a16:colId xmlns:a16="http://schemas.microsoft.com/office/drawing/2014/main" val="1747531229"/>
                    </a:ext>
                  </a:extLst>
                </a:gridCol>
                <a:gridCol w="857758">
                  <a:extLst>
                    <a:ext uri="{9D8B030D-6E8A-4147-A177-3AD203B41FA5}">
                      <a16:colId xmlns:a16="http://schemas.microsoft.com/office/drawing/2014/main" val="1560400874"/>
                    </a:ext>
                  </a:extLst>
                </a:gridCol>
                <a:gridCol w="857758">
                  <a:extLst>
                    <a:ext uri="{9D8B030D-6E8A-4147-A177-3AD203B41FA5}">
                      <a16:colId xmlns:a16="http://schemas.microsoft.com/office/drawing/2014/main" val="1373146796"/>
                    </a:ext>
                  </a:extLst>
                </a:gridCol>
              </a:tblGrid>
              <a:tr h="382749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0" u="none" strike="noStrike" dirty="0"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</a:rPr>
                        <a:t>Coarse Input System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F4B08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F4B08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4B08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err="1"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</a:rPr>
                        <a:t>Thr</a:t>
                      </a:r>
                      <a:endParaRPr lang="en-US" sz="1600" b="1" i="0" u="none" strike="noStrike" dirty="0">
                        <a:solidFill>
                          <a:srgbClr val="FFFF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4B08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4B08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</a:rPr>
                        <a:t>Acc-SST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4B08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4B08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</a:rPr>
                        <a:t>Acc-ST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4B08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4B08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</a:rPr>
                        <a:t>Acc-T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F4B08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4B08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4B08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58904641"/>
                  </a:ext>
                </a:extLst>
              </a:tr>
              <a:tr h="382749">
                <a:tc rowSpan="3"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bert</a:t>
                      </a: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-large-uncased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4B08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F4B08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4B08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4B08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4B08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64.9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4B08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4B08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73.1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4B08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4B08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88.3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F4B08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4B08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4B08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42563309"/>
                  </a:ext>
                </a:extLst>
              </a:tr>
              <a:tr h="382749">
                <a:tc vMerge="1">
                  <a:txBody>
                    <a:bodyPr/>
                    <a:lstStyle/>
                    <a:p>
                      <a:pPr algn="l" fontAlgn="b"/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F4B08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F4B08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4B08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4B08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4B08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67.0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4B08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4B08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75.1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4B08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4B08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90.2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F4B08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4B08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4B08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51986439"/>
                  </a:ext>
                </a:extLst>
              </a:tr>
              <a:tr h="458925">
                <a:tc vMerge="1">
                  <a:txBody>
                    <a:bodyPr/>
                    <a:lstStyle/>
                    <a:p>
                      <a:pPr algn="l" fontAlgn="b"/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F4B08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F4B08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4B08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4B08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4B08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67.0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4B08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4B08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75.1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4B08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4B08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90.2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F4B08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4B08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4B08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11190887"/>
                  </a:ext>
                </a:extLst>
              </a:tr>
              <a:tr h="339734">
                <a:tc rowSpan="3"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bert</a:t>
                      </a: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-large-cased-</a:t>
                      </a:r>
                      <a:r>
                        <a:rPr lang="en-US" sz="16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wwm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4B08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F4B08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4B08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4B08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4B08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64.4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4B08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4B08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72.7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4B08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4B08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88.3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F4B08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4B08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4B08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38492367"/>
                  </a:ext>
                </a:extLst>
              </a:tr>
              <a:tr h="382749">
                <a:tc vMerge="1">
                  <a:txBody>
                    <a:bodyPr/>
                    <a:lstStyle/>
                    <a:p>
                      <a:pPr algn="l" fontAlgn="b"/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F4B08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F4B08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4B08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4B08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4B08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66.4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4B08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4B08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74.7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4B08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4B08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90.1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F4B08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4B08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4B08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76598341"/>
                  </a:ext>
                </a:extLst>
              </a:tr>
              <a:tr h="382749">
                <a:tc vMerge="1">
                  <a:txBody>
                    <a:bodyPr/>
                    <a:lstStyle/>
                    <a:p>
                      <a:pPr algn="l" fontAlgn="b"/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F4B08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F4B08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4B08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4B08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4B08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66.4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4B08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4B08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74.8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4B08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4B08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90.1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F4B08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4B08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4B08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5677855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8762781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66717E-223E-4557-9A97-E3B2250BE2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End to End Results</a:t>
            </a:r>
          </a:p>
        </p:txBody>
      </p:sp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034CD99A-18B4-44A5-87F8-0FD7FDDF28C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47552237"/>
              </p:ext>
            </p:extLst>
          </p:nvPr>
        </p:nvGraphicFramePr>
        <p:xfrm>
          <a:off x="228600" y="2859088"/>
          <a:ext cx="8686800" cy="2072640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tableStyleId>{5C22544A-7EE6-4342-B048-85BDC9FD1C3A}</a:tableStyleId>
              </a:tblPr>
              <a:tblGrid>
                <a:gridCol w="2171700">
                  <a:extLst>
                    <a:ext uri="{9D8B030D-6E8A-4147-A177-3AD203B41FA5}">
                      <a16:colId xmlns:a16="http://schemas.microsoft.com/office/drawing/2014/main" val="2656302215"/>
                    </a:ext>
                  </a:extLst>
                </a:gridCol>
                <a:gridCol w="2171700">
                  <a:extLst>
                    <a:ext uri="{9D8B030D-6E8A-4147-A177-3AD203B41FA5}">
                      <a16:colId xmlns:a16="http://schemas.microsoft.com/office/drawing/2014/main" val="3287871505"/>
                    </a:ext>
                  </a:extLst>
                </a:gridCol>
                <a:gridCol w="2171700">
                  <a:extLst>
                    <a:ext uri="{9D8B030D-6E8A-4147-A177-3AD203B41FA5}">
                      <a16:colId xmlns:a16="http://schemas.microsoft.com/office/drawing/2014/main" val="235495911"/>
                    </a:ext>
                  </a:extLst>
                </a:gridCol>
                <a:gridCol w="2171700">
                  <a:extLst>
                    <a:ext uri="{9D8B030D-6E8A-4147-A177-3AD203B41FA5}">
                      <a16:colId xmlns:a16="http://schemas.microsoft.com/office/drawing/2014/main" val="147993840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28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Run #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F</a:t>
                      </a:r>
                      <a:r>
                        <a:rPr lang="en-US" sz="2800" baseline="-250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9028293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800" dirty="0"/>
                        <a:t>Phase 1 Run1</a:t>
                      </a:r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/>
                        <a:t>54.0</a:t>
                      </a:r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/>
                        <a:t>51.7</a:t>
                      </a:r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/>
                        <a:t>52.8</a:t>
                      </a:r>
                    </a:p>
                  </a:txBody>
                  <a:tcPr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6147322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800" dirty="0"/>
                        <a:t>Phase 2 Run2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/>
                        <a:t>59.1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/>
                        <a:t>61.5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/>
                        <a:t>60.3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623136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800" dirty="0"/>
                        <a:t>Phase 2 Run3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/>
                        <a:t>60.2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/>
                        <a:t>62.7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/>
                        <a:t>61.4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13792308"/>
                  </a:ext>
                </a:extLst>
              </a:tr>
            </a:tbl>
          </a:graphicData>
        </a:graphic>
      </p:graphicFrame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7B2E905-B1DD-4FD9-BA40-451CE2523B2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7504E3C-AD1A-43B7-A4C1-0361E0BDFBD8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40522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80ECC2-7201-491C-9C75-0FA24D57F0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80D2C4B-AAD9-4017-904F-54DCE5D431C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2400"/>
              </a:spcBef>
            </a:pPr>
            <a:r>
              <a:rPr lang="en-US" dirty="0"/>
              <a:t>Fine-grained deep-learning based NER by:</a:t>
            </a:r>
          </a:p>
          <a:p>
            <a:pPr lvl="1">
              <a:spcBef>
                <a:spcPts val="600"/>
              </a:spcBef>
            </a:pPr>
            <a:r>
              <a:rPr lang="en-US" dirty="0"/>
              <a:t>Coarse type mention detection</a:t>
            </a:r>
          </a:p>
          <a:p>
            <a:pPr lvl="1">
              <a:spcBef>
                <a:spcPts val="600"/>
              </a:spcBef>
            </a:pPr>
            <a:r>
              <a:rPr lang="en-US" dirty="0"/>
              <a:t>Fine-grained mention classification</a:t>
            </a:r>
          </a:p>
          <a:p>
            <a:pPr>
              <a:spcBef>
                <a:spcPts val="2400"/>
              </a:spcBef>
            </a:pPr>
            <a:r>
              <a:rPr lang="en-US" dirty="0"/>
              <a:t>Reuse existing datasets, enhancing them with missing types</a:t>
            </a:r>
          </a:p>
          <a:p>
            <a:pPr>
              <a:spcBef>
                <a:spcPts val="2400"/>
              </a:spcBef>
            </a:pPr>
            <a:r>
              <a:rPr lang="en-US" dirty="0"/>
              <a:t>Multi-lingual BERT is surprisingly good (even though it’s a smaller model)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E8F2FE7-A170-49A8-B26E-77DDEA5FBEB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7504E3C-AD1A-43B7-A4C1-0361E0BDFBD8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66186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1C9A3F-6A2D-9C44-9225-F0DF4BB638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Overview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824AEEC-6AE7-9443-9D2B-3728E66EC1B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sz="2200" dirty="0"/>
              <a:t>Fine Grained Named Entity Recognition</a:t>
            </a:r>
          </a:p>
          <a:p>
            <a:pPr eaLnBrk="1" hangingPunct="1"/>
            <a:endParaRPr lang="en-US" altLang="en-US" sz="2200" dirty="0"/>
          </a:p>
          <a:p>
            <a:pPr eaLnBrk="1" hangingPunct="1"/>
            <a:r>
              <a:rPr lang="en-US" sz="2200" dirty="0"/>
              <a:t>Modelling the tasks</a:t>
            </a:r>
          </a:p>
          <a:p>
            <a:pPr eaLnBrk="1" hangingPunct="1"/>
            <a:endParaRPr lang="en-US" sz="2200" dirty="0"/>
          </a:p>
          <a:p>
            <a:pPr eaLnBrk="1" hangingPunct="1"/>
            <a:r>
              <a:rPr lang="en-US" sz="2200" dirty="0"/>
              <a:t>Results and Conclusion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F15E964-3999-BF4C-AC27-16D27457DFB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7504E3C-AD1A-43B7-A4C1-0361E0BDFBD8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20483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Rectangle: Rounded Corners 35">
            <a:extLst>
              <a:ext uri="{FF2B5EF4-FFF2-40B4-BE49-F238E27FC236}">
                <a16:creationId xmlns:a16="http://schemas.microsoft.com/office/drawing/2014/main" id="{B35F8869-30CF-469E-A978-8F80ED590F62}"/>
              </a:ext>
            </a:extLst>
          </p:cNvPr>
          <p:cNvSpPr/>
          <p:nvPr/>
        </p:nvSpPr>
        <p:spPr bwMode="auto">
          <a:xfrm>
            <a:off x="257319" y="4802466"/>
            <a:ext cx="8686800" cy="1641744"/>
          </a:xfrm>
          <a:prstGeom prst="roundRect">
            <a:avLst/>
          </a:prstGeom>
          <a:solidFill>
            <a:srgbClr val="CCCCFF">
              <a:alpha val="18000"/>
            </a:srgbClr>
          </a:solidFill>
          <a:ln>
            <a:solidFill>
              <a:schemeClr val="bg1">
                <a:lumMod val="8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200" b="0" i="0" u="none" strike="noStrike" cap="none" normalizeH="0" baseline="0" dirty="0">
                <a:ln>
                  <a:noFill/>
                </a:ln>
                <a:solidFill>
                  <a:schemeClr val="hlink"/>
                </a:solidFill>
                <a:effectLst/>
                <a:latin typeface="Arial" charset="0"/>
              </a:rPr>
              <a:t>2.</a:t>
            </a:r>
          </a:p>
        </p:txBody>
      </p:sp>
      <p:sp>
        <p:nvSpPr>
          <p:cNvPr id="35" name="Rectangle: Rounded Corners 34">
            <a:extLst>
              <a:ext uri="{FF2B5EF4-FFF2-40B4-BE49-F238E27FC236}">
                <a16:creationId xmlns:a16="http://schemas.microsoft.com/office/drawing/2014/main" id="{3D9C6950-402F-43B5-897C-2094BCCD4CA8}"/>
              </a:ext>
            </a:extLst>
          </p:cNvPr>
          <p:cNvSpPr/>
          <p:nvPr/>
        </p:nvSpPr>
        <p:spPr bwMode="auto">
          <a:xfrm>
            <a:off x="593245" y="4842722"/>
            <a:ext cx="2070682" cy="611132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bg1">
                <a:lumMod val="8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b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dirty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ORG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AC62D5B0-712F-45C2-BD17-CF30841FB570}"/>
              </a:ext>
            </a:extLst>
          </p:cNvPr>
          <p:cNvSpPr txBox="1"/>
          <p:nvPr/>
        </p:nvSpPr>
        <p:spPr>
          <a:xfrm>
            <a:off x="549275" y="4802466"/>
            <a:ext cx="850495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Manchester United threw away a  3-0 lead against Everton at Goodison Park    …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D1C9A3F-6A2D-9C44-9225-F0DF4BB638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Cascaded Model for Fine-Grained NER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824AEEC-6AE7-9443-9D2B-3728E66EC1B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2563" y="1874839"/>
            <a:ext cx="8686800" cy="1617724"/>
          </a:xfrm>
        </p:spPr>
        <p:txBody>
          <a:bodyPr/>
          <a:lstStyle/>
          <a:p>
            <a:r>
              <a:rPr lang="en-US" dirty="0"/>
              <a:t>Based on data availability, we decided on a 2-stage process:</a:t>
            </a:r>
          </a:p>
          <a:p>
            <a:pPr lvl="1"/>
            <a:r>
              <a:rPr lang="en-US" dirty="0"/>
              <a:t>First, identify coarse-based mentions (a la TAC17)</a:t>
            </a:r>
          </a:p>
          <a:p>
            <a:pPr lvl="1"/>
            <a:r>
              <a:rPr lang="en-US" dirty="0"/>
              <a:t>Second, treat fine-grained mention detection as a mention classification task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F15E964-3999-BF4C-AC27-16D27457DFB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7504E3C-AD1A-43B7-A4C1-0361E0BDFBD8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3AF3D5F-F418-464D-9FBA-75F2CA5EABF4}"/>
              </a:ext>
            </a:extLst>
          </p:cNvPr>
          <p:cNvSpPr txBox="1"/>
          <p:nvPr/>
        </p:nvSpPr>
        <p:spPr>
          <a:xfrm>
            <a:off x="549275" y="3681674"/>
            <a:ext cx="850495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Manchester United threw away a  3-0 lead against Everton at Goodison Park    …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A2ADE87-12EC-46FF-A72F-47F548705797}"/>
              </a:ext>
            </a:extLst>
          </p:cNvPr>
          <p:cNvSpPr txBox="1"/>
          <p:nvPr/>
        </p:nvSpPr>
        <p:spPr>
          <a:xfrm>
            <a:off x="834747" y="4042015"/>
            <a:ext cx="87158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B-ORG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836C4FB-B73D-4023-BA52-8C0438FE73E3}"/>
              </a:ext>
            </a:extLst>
          </p:cNvPr>
          <p:cNvSpPr txBox="1"/>
          <p:nvPr/>
        </p:nvSpPr>
        <p:spPr>
          <a:xfrm>
            <a:off x="1905264" y="4042015"/>
            <a:ext cx="79624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I-ORG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602D3DA-7E20-441F-BAB8-89B5CC074597}"/>
              </a:ext>
            </a:extLst>
          </p:cNvPr>
          <p:cNvSpPr txBox="1"/>
          <p:nvPr/>
        </p:nvSpPr>
        <p:spPr>
          <a:xfrm>
            <a:off x="2836428" y="4042015"/>
            <a:ext cx="35458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O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BE8F4BA-1AF3-400D-888C-67E527E4A455}"/>
              </a:ext>
            </a:extLst>
          </p:cNvPr>
          <p:cNvSpPr txBox="1"/>
          <p:nvPr/>
        </p:nvSpPr>
        <p:spPr>
          <a:xfrm>
            <a:off x="3433028" y="4042015"/>
            <a:ext cx="35458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O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D13C33E-7D4D-4306-83A5-A855374E1994}"/>
              </a:ext>
            </a:extLst>
          </p:cNvPr>
          <p:cNvSpPr txBox="1"/>
          <p:nvPr/>
        </p:nvSpPr>
        <p:spPr>
          <a:xfrm>
            <a:off x="3835808" y="4042015"/>
            <a:ext cx="35458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O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B716779-E3D1-45F0-A32A-8E2D15BBBBE4}"/>
              </a:ext>
            </a:extLst>
          </p:cNvPr>
          <p:cNvSpPr txBox="1"/>
          <p:nvPr/>
        </p:nvSpPr>
        <p:spPr>
          <a:xfrm>
            <a:off x="4164548" y="4042015"/>
            <a:ext cx="35458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O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0A1CCEF-68D3-441D-B9C4-C4D74BCA598C}"/>
              </a:ext>
            </a:extLst>
          </p:cNvPr>
          <p:cNvSpPr txBox="1"/>
          <p:nvPr/>
        </p:nvSpPr>
        <p:spPr>
          <a:xfrm>
            <a:off x="4572000" y="4042015"/>
            <a:ext cx="35458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O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BD4F11B-F228-4FBA-85D7-AD898ACE8C07}"/>
              </a:ext>
            </a:extLst>
          </p:cNvPr>
          <p:cNvSpPr txBox="1"/>
          <p:nvPr/>
        </p:nvSpPr>
        <p:spPr>
          <a:xfrm>
            <a:off x="5312441" y="4042015"/>
            <a:ext cx="35458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O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715E037-6F8A-4096-96B8-F6AEF7157B32}"/>
              </a:ext>
            </a:extLst>
          </p:cNvPr>
          <p:cNvSpPr txBox="1"/>
          <p:nvPr/>
        </p:nvSpPr>
        <p:spPr>
          <a:xfrm>
            <a:off x="5875099" y="4042015"/>
            <a:ext cx="87158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B-ORG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50C7C91-240D-46FD-94E8-A8C1F86B85C9}"/>
              </a:ext>
            </a:extLst>
          </p:cNvPr>
          <p:cNvSpPr txBox="1"/>
          <p:nvPr/>
        </p:nvSpPr>
        <p:spPr>
          <a:xfrm>
            <a:off x="6677351" y="4042015"/>
            <a:ext cx="35458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O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F451CEA7-04E0-418B-A7C5-3FB2C0CA5048}"/>
              </a:ext>
            </a:extLst>
          </p:cNvPr>
          <p:cNvSpPr txBox="1"/>
          <p:nvPr/>
        </p:nvSpPr>
        <p:spPr>
          <a:xfrm>
            <a:off x="7113143" y="4042015"/>
            <a:ext cx="8106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B-LOC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5E6D8F53-9172-4A10-8F8D-171C0AC0C1CA}"/>
              </a:ext>
            </a:extLst>
          </p:cNvPr>
          <p:cNvSpPr txBox="1"/>
          <p:nvPr/>
        </p:nvSpPr>
        <p:spPr>
          <a:xfrm>
            <a:off x="7903949" y="4042015"/>
            <a:ext cx="73526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I-LOC</a:t>
            </a: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DD59B211-7BB0-4634-ABFB-1DBC360E3E1C}"/>
              </a:ext>
            </a:extLst>
          </p:cNvPr>
          <p:cNvCxnSpPr/>
          <p:nvPr/>
        </p:nvCxnSpPr>
        <p:spPr bwMode="auto">
          <a:xfrm>
            <a:off x="593245" y="3681674"/>
            <a:ext cx="0" cy="760451"/>
          </a:xfrm>
          <a:prstGeom prst="line">
            <a:avLst/>
          </a:prstGeom>
          <a:solidFill>
            <a:schemeClr val="accent1"/>
          </a:solidFill>
          <a:ln w="9525" cap="sq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lg"/>
          </a:ln>
          <a:effectLst/>
        </p:spPr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C5F231C8-BC94-4A55-9CFB-FBE3C07921E3}"/>
              </a:ext>
            </a:extLst>
          </p:cNvPr>
          <p:cNvCxnSpPr/>
          <p:nvPr/>
        </p:nvCxnSpPr>
        <p:spPr bwMode="auto">
          <a:xfrm>
            <a:off x="1914947" y="3681674"/>
            <a:ext cx="0" cy="760451"/>
          </a:xfrm>
          <a:prstGeom prst="line">
            <a:avLst/>
          </a:prstGeom>
          <a:solidFill>
            <a:schemeClr val="accent1"/>
          </a:solidFill>
          <a:ln w="9525" cap="sq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lg"/>
          </a:ln>
          <a:effectLst/>
        </p:spPr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FCADE57C-CB51-4DC3-ABF1-008A8A45B694}"/>
              </a:ext>
            </a:extLst>
          </p:cNvPr>
          <p:cNvCxnSpPr/>
          <p:nvPr/>
        </p:nvCxnSpPr>
        <p:spPr bwMode="auto">
          <a:xfrm>
            <a:off x="2663927" y="3681674"/>
            <a:ext cx="0" cy="760451"/>
          </a:xfrm>
          <a:prstGeom prst="line">
            <a:avLst/>
          </a:prstGeom>
          <a:solidFill>
            <a:schemeClr val="accent1"/>
          </a:solidFill>
          <a:ln w="9525" cap="sq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lg"/>
          </a:ln>
          <a:effectLst/>
        </p:spPr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B9177E0F-B767-46A1-903E-78F28C619B0A}"/>
              </a:ext>
            </a:extLst>
          </p:cNvPr>
          <p:cNvCxnSpPr/>
          <p:nvPr/>
        </p:nvCxnSpPr>
        <p:spPr bwMode="auto">
          <a:xfrm>
            <a:off x="3316414" y="3681674"/>
            <a:ext cx="0" cy="760451"/>
          </a:xfrm>
          <a:prstGeom prst="line">
            <a:avLst/>
          </a:prstGeom>
          <a:solidFill>
            <a:schemeClr val="accent1"/>
          </a:solidFill>
          <a:ln w="9525" cap="sq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lg"/>
          </a:ln>
          <a:effectLst/>
        </p:spPr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23122872-2841-4365-81B2-BBC366ABB82F}"/>
              </a:ext>
            </a:extLst>
          </p:cNvPr>
          <p:cNvCxnSpPr/>
          <p:nvPr/>
        </p:nvCxnSpPr>
        <p:spPr bwMode="auto">
          <a:xfrm>
            <a:off x="3913761" y="3681674"/>
            <a:ext cx="0" cy="760451"/>
          </a:xfrm>
          <a:prstGeom prst="line">
            <a:avLst/>
          </a:prstGeom>
          <a:solidFill>
            <a:schemeClr val="accent1"/>
          </a:solidFill>
          <a:ln w="9525" cap="sq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lg"/>
          </a:ln>
          <a:effectLst/>
        </p:spPr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BA97E286-8A58-4D45-9671-05F0AA83C36A}"/>
              </a:ext>
            </a:extLst>
          </p:cNvPr>
          <p:cNvCxnSpPr/>
          <p:nvPr/>
        </p:nvCxnSpPr>
        <p:spPr bwMode="auto">
          <a:xfrm>
            <a:off x="4129724" y="3681674"/>
            <a:ext cx="0" cy="760451"/>
          </a:xfrm>
          <a:prstGeom prst="line">
            <a:avLst/>
          </a:prstGeom>
          <a:solidFill>
            <a:schemeClr val="accent1"/>
          </a:solidFill>
          <a:ln w="9525" cap="sq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lg"/>
          </a:ln>
          <a:effectLst/>
        </p:spPr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EF053ACE-5A5F-4937-94EB-B7A9D6AD98E0}"/>
              </a:ext>
            </a:extLst>
          </p:cNvPr>
          <p:cNvCxnSpPr/>
          <p:nvPr/>
        </p:nvCxnSpPr>
        <p:spPr bwMode="auto">
          <a:xfrm>
            <a:off x="4533995" y="3681674"/>
            <a:ext cx="0" cy="760451"/>
          </a:xfrm>
          <a:prstGeom prst="line">
            <a:avLst/>
          </a:prstGeom>
          <a:solidFill>
            <a:schemeClr val="accent1"/>
          </a:solidFill>
          <a:ln w="9525" cap="sq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lg"/>
          </a:ln>
          <a:effectLst/>
        </p:spPr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14193391-D886-48BF-8F27-86AA677C1C7D}"/>
              </a:ext>
            </a:extLst>
          </p:cNvPr>
          <p:cNvCxnSpPr/>
          <p:nvPr/>
        </p:nvCxnSpPr>
        <p:spPr bwMode="auto">
          <a:xfrm>
            <a:off x="5048632" y="3681674"/>
            <a:ext cx="0" cy="760451"/>
          </a:xfrm>
          <a:prstGeom prst="line">
            <a:avLst/>
          </a:prstGeom>
          <a:solidFill>
            <a:schemeClr val="accent1"/>
          </a:solidFill>
          <a:ln w="9525" cap="sq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lg"/>
          </a:ln>
          <a:effectLst/>
        </p:spPr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1A240C08-025E-4988-961D-FFE506FEBD35}"/>
              </a:ext>
            </a:extLst>
          </p:cNvPr>
          <p:cNvCxnSpPr/>
          <p:nvPr/>
        </p:nvCxnSpPr>
        <p:spPr bwMode="auto">
          <a:xfrm>
            <a:off x="5838968" y="3681674"/>
            <a:ext cx="0" cy="760451"/>
          </a:xfrm>
          <a:prstGeom prst="line">
            <a:avLst/>
          </a:prstGeom>
          <a:solidFill>
            <a:schemeClr val="accent1"/>
          </a:solidFill>
          <a:ln w="9525" cap="sq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lg"/>
          </a:ln>
          <a:effectLst/>
        </p:spPr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0722D666-252F-4064-92FF-3A5BC2F25D67}"/>
              </a:ext>
            </a:extLst>
          </p:cNvPr>
          <p:cNvCxnSpPr/>
          <p:nvPr/>
        </p:nvCxnSpPr>
        <p:spPr bwMode="auto">
          <a:xfrm>
            <a:off x="6689891" y="3681674"/>
            <a:ext cx="0" cy="760451"/>
          </a:xfrm>
          <a:prstGeom prst="line">
            <a:avLst/>
          </a:prstGeom>
          <a:solidFill>
            <a:schemeClr val="accent1"/>
          </a:solidFill>
          <a:ln w="9525" cap="sq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lg"/>
          </a:ln>
          <a:effectLst/>
        </p:spPr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6C5E7335-9C20-46BC-AC39-8390C63362E6}"/>
              </a:ext>
            </a:extLst>
          </p:cNvPr>
          <p:cNvCxnSpPr/>
          <p:nvPr/>
        </p:nvCxnSpPr>
        <p:spPr bwMode="auto">
          <a:xfrm>
            <a:off x="6965590" y="3681674"/>
            <a:ext cx="0" cy="760451"/>
          </a:xfrm>
          <a:prstGeom prst="line">
            <a:avLst/>
          </a:prstGeom>
          <a:solidFill>
            <a:schemeClr val="accent1"/>
          </a:solidFill>
          <a:ln w="9525" cap="sq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lg"/>
          </a:ln>
          <a:effectLst/>
        </p:spPr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9DF04746-E745-4090-AA2A-82888E676B71}"/>
              </a:ext>
            </a:extLst>
          </p:cNvPr>
          <p:cNvCxnSpPr/>
          <p:nvPr/>
        </p:nvCxnSpPr>
        <p:spPr bwMode="auto">
          <a:xfrm>
            <a:off x="7985674" y="3681674"/>
            <a:ext cx="0" cy="760451"/>
          </a:xfrm>
          <a:prstGeom prst="line">
            <a:avLst/>
          </a:prstGeom>
          <a:solidFill>
            <a:schemeClr val="accent1"/>
          </a:solidFill>
          <a:ln w="9525" cap="sq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lg"/>
          </a:ln>
          <a:effectLst/>
        </p:spPr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6458C4AA-5D99-4600-A78A-1B0A8A8B8D69}"/>
              </a:ext>
            </a:extLst>
          </p:cNvPr>
          <p:cNvCxnSpPr/>
          <p:nvPr/>
        </p:nvCxnSpPr>
        <p:spPr bwMode="auto">
          <a:xfrm>
            <a:off x="8648013" y="3681674"/>
            <a:ext cx="0" cy="760451"/>
          </a:xfrm>
          <a:prstGeom prst="line">
            <a:avLst/>
          </a:prstGeom>
          <a:solidFill>
            <a:schemeClr val="accent1"/>
          </a:solidFill>
          <a:ln w="9525" cap="sq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lg"/>
          </a:ln>
          <a:effectLst/>
        </p:spPr>
      </p:cxnSp>
      <p:sp>
        <p:nvSpPr>
          <p:cNvPr id="34" name="Rectangle: Rounded Corners 33">
            <a:extLst>
              <a:ext uri="{FF2B5EF4-FFF2-40B4-BE49-F238E27FC236}">
                <a16:creationId xmlns:a16="http://schemas.microsoft.com/office/drawing/2014/main" id="{9A26ADCD-28AC-4C90-A054-39928B6D0A5B}"/>
              </a:ext>
            </a:extLst>
          </p:cNvPr>
          <p:cNvSpPr/>
          <p:nvPr/>
        </p:nvSpPr>
        <p:spPr bwMode="auto">
          <a:xfrm>
            <a:off x="257319" y="3607056"/>
            <a:ext cx="8686800" cy="928184"/>
          </a:xfrm>
          <a:prstGeom prst="roundRect">
            <a:avLst/>
          </a:prstGeom>
          <a:solidFill>
            <a:srgbClr val="FFFF00">
              <a:alpha val="18000"/>
            </a:srgbClr>
          </a:solidFill>
          <a:ln>
            <a:solidFill>
              <a:schemeClr val="bg1">
                <a:lumMod val="8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200" b="0" i="0" u="none" strike="noStrike" cap="none" normalizeH="0" baseline="0" dirty="0">
                <a:ln>
                  <a:noFill/>
                </a:ln>
                <a:solidFill>
                  <a:schemeClr val="hlink"/>
                </a:solidFill>
                <a:effectLst/>
                <a:latin typeface="Arial" charset="0"/>
              </a:rPr>
              <a:t>1.</a:t>
            </a:r>
          </a:p>
        </p:txBody>
      </p:sp>
      <p:sp>
        <p:nvSpPr>
          <p:cNvPr id="37" name="Arrow: Down 36">
            <a:extLst>
              <a:ext uri="{FF2B5EF4-FFF2-40B4-BE49-F238E27FC236}">
                <a16:creationId xmlns:a16="http://schemas.microsoft.com/office/drawing/2014/main" id="{6A5D1D63-2359-48B8-8AB0-E818615D65B2}"/>
              </a:ext>
            </a:extLst>
          </p:cNvPr>
          <p:cNvSpPr/>
          <p:nvPr/>
        </p:nvSpPr>
        <p:spPr bwMode="auto">
          <a:xfrm>
            <a:off x="1396872" y="5490995"/>
            <a:ext cx="363003" cy="386313"/>
          </a:xfrm>
          <a:prstGeom prst="downArrow">
            <a:avLst/>
          </a:prstGeom>
          <a:solidFill>
            <a:srgbClr val="7030A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dist="35921" dir="2700000" algn="ctr" rotWithShape="0">
              <a:schemeClr val="bg2"/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200" b="0" i="0" u="none" strike="noStrike" cap="none" normalizeH="0" baseline="0">
              <a:ln>
                <a:noFill/>
              </a:ln>
              <a:solidFill>
                <a:schemeClr val="hlink"/>
              </a:solidFill>
              <a:effectLst/>
              <a:latin typeface="Arial" charset="0"/>
            </a:endParaRPr>
          </a:p>
        </p:txBody>
      </p:sp>
      <p:sp>
        <p:nvSpPr>
          <p:cNvPr id="39" name="Rectangle: Rounded Corners 38">
            <a:extLst>
              <a:ext uri="{FF2B5EF4-FFF2-40B4-BE49-F238E27FC236}">
                <a16:creationId xmlns:a16="http://schemas.microsoft.com/office/drawing/2014/main" id="{CBA50052-76C5-45E7-9A0A-0A8726A42EDF}"/>
              </a:ext>
            </a:extLst>
          </p:cNvPr>
          <p:cNvSpPr/>
          <p:nvPr/>
        </p:nvSpPr>
        <p:spPr bwMode="auto">
          <a:xfrm>
            <a:off x="593245" y="5923258"/>
            <a:ext cx="2172930" cy="341017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bg1">
                <a:lumMod val="8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b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dirty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Association::Team</a:t>
            </a:r>
          </a:p>
        </p:txBody>
      </p:sp>
    </p:spTree>
    <p:extLst>
      <p:ext uri="{BB962C8B-B14F-4D97-AF65-F5344CB8AC3E}">
        <p14:creationId xmlns:p14="http://schemas.microsoft.com/office/powerpoint/2010/main" val="36275890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 animBg="1"/>
      <p:bldP spid="35" grpId="0" animBg="1"/>
      <p:bldP spid="33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7" grpId="0"/>
      <p:bldP spid="18" grpId="0"/>
      <p:bldP spid="34" grpId="0" animBg="1"/>
      <p:bldP spid="37" grpId="0" animBg="1"/>
      <p:bldP spid="3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Rectangle: Rounded Corners 35">
            <a:extLst>
              <a:ext uri="{FF2B5EF4-FFF2-40B4-BE49-F238E27FC236}">
                <a16:creationId xmlns:a16="http://schemas.microsoft.com/office/drawing/2014/main" id="{B35F8869-30CF-469E-A978-8F80ED590F62}"/>
              </a:ext>
            </a:extLst>
          </p:cNvPr>
          <p:cNvSpPr/>
          <p:nvPr/>
        </p:nvSpPr>
        <p:spPr bwMode="auto">
          <a:xfrm>
            <a:off x="257319" y="4802466"/>
            <a:ext cx="8686800" cy="1641744"/>
          </a:xfrm>
          <a:prstGeom prst="roundRect">
            <a:avLst/>
          </a:prstGeom>
          <a:solidFill>
            <a:srgbClr val="CCCCFF">
              <a:alpha val="18000"/>
            </a:srgbClr>
          </a:solidFill>
          <a:ln>
            <a:solidFill>
              <a:schemeClr val="bg1">
                <a:lumMod val="8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200" b="0" i="0" u="none" strike="noStrike" cap="none" normalizeH="0" baseline="0" dirty="0">
                <a:ln>
                  <a:noFill/>
                </a:ln>
                <a:solidFill>
                  <a:schemeClr val="hlink"/>
                </a:solidFill>
                <a:effectLst/>
                <a:latin typeface="Arial" charset="0"/>
              </a:rPr>
              <a:t>2.</a:t>
            </a:r>
          </a:p>
        </p:txBody>
      </p:sp>
      <p:sp>
        <p:nvSpPr>
          <p:cNvPr id="35" name="Rectangle: Rounded Corners 34">
            <a:extLst>
              <a:ext uri="{FF2B5EF4-FFF2-40B4-BE49-F238E27FC236}">
                <a16:creationId xmlns:a16="http://schemas.microsoft.com/office/drawing/2014/main" id="{3D9C6950-402F-43B5-897C-2094BCCD4CA8}"/>
              </a:ext>
            </a:extLst>
          </p:cNvPr>
          <p:cNvSpPr/>
          <p:nvPr/>
        </p:nvSpPr>
        <p:spPr bwMode="auto">
          <a:xfrm>
            <a:off x="5838968" y="4842722"/>
            <a:ext cx="850923" cy="611132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bg1">
                <a:lumMod val="8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b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dirty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ORG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AC62D5B0-712F-45C2-BD17-CF30841FB570}"/>
              </a:ext>
            </a:extLst>
          </p:cNvPr>
          <p:cNvSpPr txBox="1"/>
          <p:nvPr/>
        </p:nvSpPr>
        <p:spPr>
          <a:xfrm>
            <a:off x="549275" y="4802466"/>
            <a:ext cx="850495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Manchester United threw away a  3-0 lead against Everton at Goodison Park    …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D1C9A3F-6A2D-9C44-9225-F0DF4BB638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Cascaded Model for Fine-Grained NER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824AEEC-6AE7-9443-9D2B-3728E66EC1B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2563" y="1874839"/>
            <a:ext cx="8686800" cy="1617724"/>
          </a:xfrm>
        </p:spPr>
        <p:txBody>
          <a:bodyPr/>
          <a:lstStyle/>
          <a:p>
            <a:r>
              <a:rPr lang="en-US" dirty="0"/>
              <a:t>Based on data availability, we decided on a 2-stage process:</a:t>
            </a:r>
          </a:p>
          <a:p>
            <a:pPr lvl="1"/>
            <a:r>
              <a:rPr lang="en-US" dirty="0"/>
              <a:t>First, identify coarse-based mentions</a:t>
            </a:r>
          </a:p>
          <a:p>
            <a:pPr lvl="1"/>
            <a:r>
              <a:rPr lang="en-US" dirty="0"/>
              <a:t>Second, treat fine-grained mention detection as a mention classification task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F15E964-3999-BF4C-AC27-16D27457DFB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7504E3C-AD1A-43B7-A4C1-0361E0BDFBD8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3AF3D5F-F418-464D-9FBA-75F2CA5EABF4}"/>
              </a:ext>
            </a:extLst>
          </p:cNvPr>
          <p:cNvSpPr txBox="1"/>
          <p:nvPr/>
        </p:nvSpPr>
        <p:spPr>
          <a:xfrm>
            <a:off x="549275" y="3681674"/>
            <a:ext cx="850495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Manchester United threw away a  3-0 lead against Everton at Goodison Park    …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A2ADE87-12EC-46FF-A72F-47F548705797}"/>
              </a:ext>
            </a:extLst>
          </p:cNvPr>
          <p:cNvSpPr txBox="1"/>
          <p:nvPr/>
        </p:nvSpPr>
        <p:spPr>
          <a:xfrm>
            <a:off x="834747" y="4042015"/>
            <a:ext cx="87158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B-ORG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836C4FB-B73D-4023-BA52-8C0438FE73E3}"/>
              </a:ext>
            </a:extLst>
          </p:cNvPr>
          <p:cNvSpPr txBox="1"/>
          <p:nvPr/>
        </p:nvSpPr>
        <p:spPr>
          <a:xfrm>
            <a:off x="1905264" y="4042015"/>
            <a:ext cx="79624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I-ORG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602D3DA-7E20-441F-BAB8-89B5CC074597}"/>
              </a:ext>
            </a:extLst>
          </p:cNvPr>
          <p:cNvSpPr txBox="1"/>
          <p:nvPr/>
        </p:nvSpPr>
        <p:spPr>
          <a:xfrm>
            <a:off x="2836428" y="4042015"/>
            <a:ext cx="35458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O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BE8F4BA-1AF3-400D-888C-67E527E4A455}"/>
              </a:ext>
            </a:extLst>
          </p:cNvPr>
          <p:cNvSpPr txBox="1"/>
          <p:nvPr/>
        </p:nvSpPr>
        <p:spPr>
          <a:xfrm>
            <a:off x="3433028" y="4042015"/>
            <a:ext cx="35458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O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D13C33E-7D4D-4306-83A5-A855374E1994}"/>
              </a:ext>
            </a:extLst>
          </p:cNvPr>
          <p:cNvSpPr txBox="1"/>
          <p:nvPr/>
        </p:nvSpPr>
        <p:spPr>
          <a:xfrm>
            <a:off x="3835808" y="4042015"/>
            <a:ext cx="35458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O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B716779-E3D1-45F0-A32A-8E2D15BBBBE4}"/>
              </a:ext>
            </a:extLst>
          </p:cNvPr>
          <p:cNvSpPr txBox="1"/>
          <p:nvPr/>
        </p:nvSpPr>
        <p:spPr>
          <a:xfrm>
            <a:off x="4164548" y="4042015"/>
            <a:ext cx="35458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O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0A1CCEF-68D3-441D-B9C4-C4D74BCA598C}"/>
              </a:ext>
            </a:extLst>
          </p:cNvPr>
          <p:cNvSpPr txBox="1"/>
          <p:nvPr/>
        </p:nvSpPr>
        <p:spPr>
          <a:xfrm>
            <a:off x="4572000" y="4042015"/>
            <a:ext cx="35458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O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BD4F11B-F228-4FBA-85D7-AD898ACE8C07}"/>
              </a:ext>
            </a:extLst>
          </p:cNvPr>
          <p:cNvSpPr txBox="1"/>
          <p:nvPr/>
        </p:nvSpPr>
        <p:spPr>
          <a:xfrm>
            <a:off x="5312441" y="4042015"/>
            <a:ext cx="35458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O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715E037-6F8A-4096-96B8-F6AEF7157B32}"/>
              </a:ext>
            </a:extLst>
          </p:cNvPr>
          <p:cNvSpPr txBox="1"/>
          <p:nvPr/>
        </p:nvSpPr>
        <p:spPr>
          <a:xfrm>
            <a:off x="5875099" y="4042015"/>
            <a:ext cx="87158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B-ORG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50C7C91-240D-46FD-94E8-A8C1F86B85C9}"/>
              </a:ext>
            </a:extLst>
          </p:cNvPr>
          <p:cNvSpPr txBox="1"/>
          <p:nvPr/>
        </p:nvSpPr>
        <p:spPr>
          <a:xfrm>
            <a:off x="6677351" y="4042015"/>
            <a:ext cx="35458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O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F451CEA7-04E0-418B-A7C5-3FB2C0CA5048}"/>
              </a:ext>
            </a:extLst>
          </p:cNvPr>
          <p:cNvSpPr txBox="1"/>
          <p:nvPr/>
        </p:nvSpPr>
        <p:spPr>
          <a:xfrm>
            <a:off x="7113143" y="4042015"/>
            <a:ext cx="8106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B-LOC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5E6D8F53-9172-4A10-8F8D-171C0AC0C1CA}"/>
              </a:ext>
            </a:extLst>
          </p:cNvPr>
          <p:cNvSpPr txBox="1"/>
          <p:nvPr/>
        </p:nvSpPr>
        <p:spPr>
          <a:xfrm>
            <a:off x="7903949" y="4042015"/>
            <a:ext cx="73526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I-LOC</a:t>
            </a: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DD59B211-7BB0-4634-ABFB-1DBC360E3E1C}"/>
              </a:ext>
            </a:extLst>
          </p:cNvPr>
          <p:cNvCxnSpPr/>
          <p:nvPr/>
        </p:nvCxnSpPr>
        <p:spPr bwMode="auto">
          <a:xfrm>
            <a:off x="593245" y="3681674"/>
            <a:ext cx="0" cy="760451"/>
          </a:xfrm>
          <a:prstGeom prst="line">
            <a:avLst/>
          </a:prstGeom>
          <a:solidFill>
            <a:schemeClr val="accent1"/>
          </a:solidFill>
          <a:ln w="9525" cap="sq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lg"/>
          </a:ln>
          <a:effectLst/>
        </p:spPr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C5F231C8-BC94-4A55-9CFB-FBE3C07921E3}"/>
              </a:ext>
            </a:extLst>
          </p:cNvPr>
          <p:cNvCxnSpPr/>
          <p:nvPr/>
        </p:nvCxnSpPr>
        <p:spPr bwMode="auto">
          <a:xfrm>
            <a:off x="1914947" y="3681674"/>
            <a:ext cx="0" cy="760451"/>
          </a:xfrm>
          <a:prstGeom prst="line">
            <a:avLst/>
          </a:prstGeom>
          <a:solidFill>
            <a:schemeClr val="accent1"/>
          </a:solidFill>
          <a:ln w="9525" cap="sq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lg"/>
          </a:ln>
          <a:effectLst/>
        </p:spPr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FCADE57C-CB51-4DC3-ABF1-008A8A45B694}"/>
              </a:ext>
            </a:extLst>
          </p:cNvPr>
          <p:cNvCxnSpPr/>
          <p:nvPr/>
        </p:nvCxnSpPr>
        <p:spPr bwMode="auto">
          <a:xfrm>
            <a:off x="2663927" y="3681674"/>
            <a:ext cx="0" cy="760451"/>
          </a:xfrm>
          <a:prstGeom prst="line">
            <a:avLst/>
          </a:prstGeom>
          <a:solidFill>
            <a:schemeClr val="accent1"/>
          </a:solidFill>
          <a:ln w="9525" cap="sq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lg"/>
          </a:ln>
          <a:effectLst/>
        </p:spPr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B9177E0F-B767-46A1-903E-78F28C619B0A}"/>
              </a:ext>
            </a:extLst>
          </p:cNvPr>
          <p:cNvCxnSpPr/>
          <p:nvPr/>
        </p:nvCxnSpPr>
        <p:spPr bwMode="auto">
          <a:xfrm>
            <a:off x="3316414" y="3681674"/>
            <a:ext cx="0" cy="760451"/>
          </a:xfrm>
          <a:prstGeom prst="line">
            <a:avLst/>
          </a:prstGeom>
          <a:solidFill>
            <a:schemeClr val="accent1"/>
          </a:solidFill>
          <a:ln w="9525" cap="sq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lg"/>
          </a:ln>
          <a:effectLst/>
        </p:spPr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23122872-2841-4365-81B2-BBC366ABB82F}"/>
              </a:ext>
            </a:extLst>
          </p:cNvPr>
          <p:cNvCxnSpPr/>
          <p:nvPr/>
        </p:nvCxnSpPr>
        <p:spPr bwMode="auto">
          <a:xfrm>
            <a:off x="3913761" y="3681674"/>
            <a:ext cx="0" cy="760451"/>
          </a:xfrm>
          <a:prstGeom prst="line">
            <a:avLst/>
          </a:prstGeom>
          <a:solidFill>
            <a:schemeClr val="accent1"/>
          </a:solidFill>
          <a:ln w="9525" cap="sq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lg"/>
          </a:ln>
          <a:effectLst/>
        </p:spPr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BA97E286-8A58-4D45-9671-05F0AA83C36A}"/>
              </a:ext>
            </a:extLst>
          </p:cNvPr>
          <p:cNvCxnSpPr/>
          <p:nvPr/>
        </p:nvCxnSpPr>
        <p:spPr bwMode="auto">
          <a:xfrm>
            <a:off x="4129724" y="3681674"/>
            <a:ext cx="0" cy="760451"/>
          </a:xfrm>
          <a:prstGeom prst="line">
            <a:avLst/>
          </a:prstGeom>
          <a:solidFill>
            <a:schemeClr val="accent1"/>
          </a:solidFill>
          <a:ln w="9525" cap="sq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lg"/>
          </a:ln>
          <a:effectLst/>
        </p:spPr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EF053ACE-5A5F-4937-94EB-B7A9D6AD98E0}"/>
              </a:ext>
            </a:extLst>
          </p:cNvPr>
          <p:cNvCxnSpPr/>
          <p:nvPr/>
        </p:nvCxnSpPr>
        <p:spPr bwMode="auto">
          <a:xfrm>
            <a:off x="4533995" y="3681674"/>
            <a:ext cx="0" cy="760451"/>
          </a:xfrm>
          <a:prstGeom prst="line">
            <a:avLst/>
          </a:prstGeom>
          <a:solidFill>
            <a:schemeClr val="accent1"/>
          </a:solidFill>
          <a:ln w="9525" cap="sq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lg"/>
          </a:ln>
          <a:effectLst/>
        </p:spPr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14193391-D886-48BF-8F27-86AA677C1C7D}"/>
              </a:ext>
            </a:extLst>
          </p:cNvPr>
          <p:cNvCxnSpPr/>
          <p:nvPr/>
        </p:nvCxnSpPr>
        <p:spPr bwMode="auto">
          <a:xfrm>
            <a:off x="5048632" y="3681674"/>
            <a:ext cx="0" cy="760451"/>
          </a:xfrm>
          <a:prstGeom prst="line">
            <a:avLst/>
          </a:prstGeom>
          <a:solidFill>
            <a:schemeClr val="accent1"/>
          </a:solidFill>
          <a:ln w="9525" cap="sq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lg"/>
          </a:ln>
          <a:effectLst/>
        </p:spPr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1A240C08-025E-4988-961D-FFE506FEBD35}"/>
              </a:ext>
            </a:extLst>
          </p:cNvPr>
          <p:cNvCxnSpPr/>
          <p:nvPr/>
        </p:nvCxnSpPr>
        <p:spPr bwMode="auto">
          <a:xfrm>
            <a:off x="5838968" y="3681674"/>
            <a:ext cx="0" cy="760451"/>
          </a:xfrm>
          <a:prstGeom prst="line">
            <a:avLst/>
          </a:prstGeom>
          <a:solidFill>
            <a:schemeClr val="accent1"/>
          </a:solidFill>
          <a:ln w="9525" cap="sq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lg"/>
          </a:ln>
          <a:effectLst/>
        </p:spPr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0722D666-252F-4064-92FF-3A5BC2F25D67}"/>
              </a:ext>
            </a:extLst>
          </p:cNvPr>
          <p:cNvCxnSpPr/>
          <p:nvPr/>
        </p:nvCxnSpPr>
        <p:spPr bwMode="auto">
          <a:xfrm>
            <a:off x="6689891" y="3681674"/>
            <a:ext cx="0" cy="760451"/>
          </a:xfrm>
          <a:prstGeom prst="line">
            <a:avLst/>
          </a:prstGeom>
          <a:solidFill>
            <a:schemeClr val="accent1"/>
          </a:solidFill>
          <a:ln w="9525" cap="sq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lg"/>
          </a:ln>
          <a:effectLst/>
        </p:spPr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6C5E7335-9C20-46BC-AC39-8390C63362E6}"/>
              </a:ext>
            </a:extLst>
          </p:cNvPr>
          <p:cNvCxnSpPr/>
          <p:nvPr/>
        </p:nvCxnSpPr>
        <p:spPr bwMode="auto">
          <a:xfrm>
            <a:off x="6965590" y="3681674"/>
            <a:ext cx="0" cy="760451"/>
          </a:xfrm>
          <a:prstGeom prst="line">
            <a:avLst/>
          </a:prstGeom>
          <a:solidFill>
            <a:schemeClr val="accent1"/>
          </a:solidFill>
          <a:ln w="9525" cap="sq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lg"/>
          </a:ln>
          <a:effectLst/>
        </p:spPr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9DF04746-E745-4090-AA2A-82888E676B71}"/>
              </a:ext>
            </a:extLst>
          </p:cNvPr>
          <p:cNvCxnSpPr/>
          <p:nvPr/>
        </p:nvCxnSpPr>
        <p:spPr bwMode="auto">
          <a:xfrm>
            <a:off x="7985674" y="3681674"/>
            <a:ext cx="0" cy="760451"/>
          </a:xfrm>
          <a:prstGeom prst="line">
            <a:avLst/>
          </a:prstGeom>
          <a:solidFill>
            <a:schemeClr val="accent1"/>
          </a:solidFill>
          <a:ln w="9525" cap="sq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lg"/>
          </a:ln>
          <a:effectLst/>
        </p:spPr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6458C4AA-5D99-4600-A78A-1B0A8A8B8D69}"/>
              </a:ext>
            </a:extLst>
          </p:cNvPr>
          <p:cNvCxnSpPr/>
          <p:nvPr/>
        </p:nvCxnSpPr>
        <p:spPr bwMode="auto">
          <a:xfrm>
            <a:off x="8648013" y="3681674"/>
            <a:ext cx="0" cy="760451"/>
          </a:xfrm>
          <a:prstGeom prst="line">
            <a:avLst/>
          </a:prstGeom>
          <a:solidFill>
            <a:schemeClr val="accent1"/>
          </a:solidFill>
          <a:ln w="9525" cap="sq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lg"/>
          </a:ln>
          <a:effectLst/>
        </p:spPr>
      </p:cxnSp>
      <p:sp>
        <p:nvSpPr>
          <p:cNvPr id="34" name="Rectangle: Rounded Corners 33">
            <a:extLst>
              <a:ext uri="{FF2B5EF4-FFF2-40B4-BE49-F238E27FC236}">
                <a16:creationId xmlns:a16="http://schemas.microsoft.com/office/drawing/2014/main" id="{9A26ADCD-28AC-4C90-A054-39928B6D0A5B}"/>
              </a:ext>
            </a:extLst>
          </p:cNvPr>
          <p:cNvSpPr/>
          <p:nvPr/>
        </p:nvSpPr>
        <p:spPr bwMode="auto">
          <a:xfrm>
            <a:off x="257319" y="3607056"/>
            <a:ext cx="8686800" cy="928184"/>
          </a:xfrm>
          <a:prstGeom prst="roundRect">
            <a:avLst/>
          </a:prstGeom>
          <a:solidFill>
            <a:srgbClr val="FFFF00">
              <a:alpha val="18000"/>
            </a:srgbClr>
          </a:solidFill>
          <a:ln>
            <a:solidFill>
              <a:schemeClr val="bg1">
                <a:lumMod val="8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200" b="0" i="0" u="none" strike="noStrike" cap="none" normalizeH="0" baseline="0" dirty="0">
                <a:ln>
                  <a:noFill/>
                </a:ln>
                <a:solidFill>
                  <a:schemeClr val="hlink"/>
                </a:solidFill>
                <a:effectLst/>
                <a:latin typeface="Arial" charset="0"/>
              </a:rPr>
              <a:t>1.</a:t>
            </a:r>
          </a:p>
        </p:txBody>
      </p:sp>
      <p:sp>
        <p:nvSpPr>
          <p:cNvPr id="37" name="Arrow: Down 36">
            <a:extLst>
              <a:ext uri="{FF2B5EF4-FFF2-40B4-BE49-F238E27FC236}">
                <a16:creationId xmlns:a16="http://schemas.microsoft.com/office/drawing/2014/main" id="{6A5D1D63-2359-48B8-8AB0-E818615D65B2}"/>
              </a:ext>
            </a:extLst>
          </p:cNvPr>
          <p:cNvSpPr/>
          <p:nvPr/>
        </p:nvSpPr>
        <p:spPr bwMode="auto">
          <a:xfrm>
            <a:off x="6116068" y="5490995"/>
            <a:ext cx="363003" cy="386313"/>
          </a:xfrm>
          <a:prstGeom prst="downArrow">
            <a:avLst/>
          </a:prstGeom>
          <a:solidFill>
            <a:srgbClr val="7030A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dist="35921" dir="2700000" algn="ctr" rotWithShape="0">
              <a:schemeClr val="bg2"/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200" b="0" i="0" u="none" strike="noStrike" cap="none" normalizeH="0" baseline="0">
              <a:ln>
                <a:noFill/>
              </a:ln>
              <a:solidFill>
                <a:schemeClr val="hlink"/>
              </a:solidFill>
              <a:effectLst/>
              <a:latin typeface="Arial" charset="0"/>
            </a:endParaRPr>
          </a:p>
        </p:txBody>
      </p:sp>
      <p:sp>
        <p:nvSpPr>
          <p:cNvPr id="39" name="Rectangle: Rounded Corners 38">
            <a:extLst>
              <a:ext uri="{FF2B5EF4-FFF2-40B4-BE49-F238E27FC236}">
                <a16:creationId xmlns:a16="http://schemas.microsoft.com/office/drawing/2014/main" id="{CBA50052-76C5-45E7-9A0A-0A8726A42EDF}"/>
              </a:ext>
            </a:extLst>
          </p:cNvPr>
          <p:cNvSpPr/>
          <p:nvPr/>
        </p:nvSpPr>
        <p:spPr bwMode="auto">
          <a:xfrm>
            <a:off x="5312441" y="5923258"/>
            <a:ext cx="2172930" cy="341017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bg1">
                <a:lumMod val="8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b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dirty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Association::Team</a:t>
            </a:r>
          </a:p>
        </p:txBody>
      </p:sp>
    </p:spTree>
    <p:extLst>
      <p:ext uri="{BB962C8B-B14F-4D97-AF65-F5344CB8AC3E}">
        <p14:creationId xmlns:p14="http://schemas.microsoft.com/office/powerpoint/2010/main" val="16746179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Rectangle: Rounded Corners 35">
            <a:extLst>
              <a:ext uri="{FF2B5EF4-FFF2-40B4-BE49-F238E27FC236}">
                <a16:creationId xmlns:a16="http://schemas.microsoft.com/office/drawing/2014/main" id="{B35F8869-30CF-469E-A978-8F80ED590F62}"/>
              </a:ext>
            </a:extLst>
          </p:cNvPr>
          <p:cNvSpPr/>
          <p:nvPr/>
        </p:nvSpPr>
        <p:spPr bwMode="auto">
          <a:xfrm>
            <a:off x="257319" y="4802466"/>
            <a:ext cx="8686800" cy="1641744"/>
          </a:xfrm>
          <a:prstGeom prst="roundRect">
            <a:avLst/>
          </a:prstGeom>
          <a:solidFill>
            <a:srgbClr val="CCCCFF">
              <a:alpha val="18000"/>
            </a:srgbClr>
          </a:solidFill>
          <a:ln>
            <a:solidFill>
              <a:schemeClr val="bg1">
                <a:lumMod val="8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200" b="0" i="0" u="none" strike="noStrike" cap="none" normalizeH="0" baseline="0" dirty="0">
                <a:ln>
                  <a:noFill/>
                </a:ln>
                <a:solidFill>
                  <a:schemeClr val="hlink"/>
                </a:solidFill>
                <a:effectLst/>
                <a:latin typeface="Arial" charset="0"/>
              </a:rPr>
              <a:t>2.</a:t>
            </a:r>
          </a:p>
        </p:txBody>
      </p:sp>
      <p:sp>
        <p:nvSpPr>
          <p:cNvPr id="35" name="Rectangle: Rounded Corners 34">
            <a:extLst>
              <a:ext uri="{FF2B5EF4-FFF2-40B4-BE49-F238E27FC236}">
                <a16:creationId xmlns:a16="http://schemas.microsoft.com/office/drawing/2014/main" id="{3D9C6950-402F-43B5-897C-2094BCCD4CA8}"/>
              </a:ext>
            </a:extLst>
          </p:cNvPr>
          <p:cNvSpPr/>
          <p:nvPr/>
        </p:nvSpPr>
        <p:spPr bwMode="auto">
          <a:xfrm>
            <a:off x="6965590" y="4842722"/>
            <a:ext cx="1544303" cy="611132"/>
          </a:xfrm>
          <a:prstGeom prst="roundRect">
            <a:avLst/>
          </a:prstGeom>
          <a:solidFill>
            <a:srgbClr val="99FFCC"/>
          </a:solidFill>
          <a:ln>
            <a:solidFill>
              <a:schemeClr val="bg1">
                <a:lumMod val="8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b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dirty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LOC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AC62D5B0-712F-45C2-BD17-CF30841FB570}"/>
              </a:ext>
            </a:extLst>
          </p:cNvPr>
          <p:cNvSpPr txBox="1"/>
          <p:nvPr/>
        </p:nvSpPr>
        <p:spPr>
          <a:xfrm>
            <a:off x="549275" y="4802466"/>
            <a:ext cx="850495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Manchester United threw away a  3-0 lead against Everton at Goodison Park    …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D1C9A3F-6A2D-9C44-9225-F0DF4BB638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Cascaded Model for Fine-Grained NER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824AEEC-6AE7-9443-9D2B-3728E66EC1B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2563" y="1874839"/>
            <a:ext cx="8686800" cy="1617724"/>
          </a:xfrm>
        </p:spPr>
        <p:txBody>
          <a:bodyPr/>
          <a:lstStyle/>
          <a:p>
            <a:r>
              <a:rPr lang="en-US" dirty="0"/>
              <a:t>Based on data availability, we decided on a 2-stage process:</a:t>
            </a:r>
          </a:p>
          <a:p>
            <a:pPr lvl="1"/>
            <a:r>
              <a:rPr lang="en-US" dirty="0"/>
              <a:t>First, identify coarse-based mentions, based on TAC17 data</a:t>
            </a:r>
          </a:p>
          <a:p>
            <a:pPr lvl="1"/>
            <a:r>
              <a:rPr lang="en-US" dirty="0"/>
              <a:t>Second, treat fine-grained mention detection as a mention classification task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F15E964-3999-BF4C-AC27-16D27457DFB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7504E3C-AD1A-43B7-A4C1-0361E0BDFBD8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3AF3D5F-F418-464D-9FBA-75F2CA5EABF4}"/>
              </a:ext>
            </a:extLst>
          </p:cNvPr>
          <p:cNvSpPr txBox="1"/>
          <p:nvPr/>
        </p:nvSpPr>
        <p:spPr>
          <a:xfrm>
            <a:off x="549275" y="3681674"/>
            <a:ext cx="850495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Manchester United threw away a  3-0 lead against Everton at Goodison Park    …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A2ADE87-12EC-46FF-A72F-47F548705797}"/>
              </a:ext>
            </a:extLst>
          </p:cNvPr>
          <p:cNvSpPr txBox="1"/>
          <p:nvPr/>
        </p:nvSpPr>
        <p:spPr>
          <a:xfrm>
            <a:off x="834747" y="4042015"/>
            <a:ext cx="87158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B-ORG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836C4FB-B73D-4023-BA52-8C0438FE73E3}"/>
              </a:ext>
            </a:extLst>
          </p:cNvPr>
          <p:cNvSpPr txBox="1"/>
          <p:nvPr/>
        </p:nvSpPr>
        <p:spPr>
          <a:xfrm>
            <a:off x="1905264" y="4042015"/>
            <a:ext cx="79624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I-ORG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602D3DA-7E20-441F-BAB8-89B5CC074597}"/>
              </a:ext>
            </a:extLst>
          </p:cNvPr>
          <p:cNvSpPr txBox="1"/>
          <p:nvPr/>
        </p:nvSpPr>
        <p:spPr>
          <a:xfrm>
            <a:off x="2836428" y="4042015"/>
            <a:ext cx="35458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O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BE8F4BA-1AF3-400D-888C-67E527E4A455}"/>
              </a:ext>
            </a:extLst>
          </p:cNvPr>
          <p:cNvSpPr txBox="1"/>
          <p:nvPr/>
        </p:nvSpPr>
        <p:spPr>
          <a:xfrm>
            <a:off x="3433028" y="4042015"/>
            <a:ext cx="35458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O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D13C33E-7D4D-4306-83A5-A855374E1994}"/>
              </a:ext>
            </a:extLst>
          </p:cNvPr>
          <p:cNvSpPr txBox="1"/>
          <p:nvPr/>
        </p:nvSpPr>
        <p:spPr>
          <a:xfrm>
            <a:off x="3835808" y="4042015"/>
            <a:ext cx="35458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O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B716779-E3D1-45F0-A32A-8E2D15BBBBE4}"/>
              </a:ext>
            </a:extLst>
          </p:cNvPr>
          <p:cNvSpPr txBox="1"/>
          <p:nvPr/>
        </p:nvSpPr>
        <p:spPr>
          <a:xfrm>
            <a:off x="4164548" y="4042015"/>
            <a:ext cx="35458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O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0A1CCEF-68D3-441D-B9C4-C4D74BCA598C}"/>
              </a:ext>
            </a:extLst>
          </p:cNvPr>
          <p:cNvSpPr txBox="1"/>
          <p:nvPr/>
        </p:nvSpPr>
        <p:spPr>
          <a:xfrm>
            <a:off x="4572000" y="4042015"/>
            <a:ext cx="35458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O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BD4F11B-F228-4FBA-85D7-AD898ACE8C07}"/>
              </a:ext>
            </a:extLst>
          </p:cNvPr>
          <p:cNvSpPr txBox="1"/>
          <p:nvPr/>
        </p:nvSpPr>
        <p:spPr>
          <a:xfrm>
            <a:off x="5312441" y="4042015"/>
            <a:ext cx="35458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O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715E037-6F8A-4096-96B8-F6AEF7157B32}"/>
              </a:ext>
            </a:extLst>
          </p:cNvPr>
          <p:cNvSpPr txBox="1"/>
          <p:nvPr/>
        </p:nvSpPr>
        <p:spPr>
          <a:xfrm>
            <a:off x="5875099" y="4042015"/>
            <a:ext cx="87158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B-ORG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50C7C91-240D-46FD-94E8-A8C1F86B85C9}"/>
              </a:ext>
            </a:extLst>
          </p:cNvPr>
          <p:cNvSpPr txBox="1"/>
          <p:nvPr/>
        </p:nvSpPr>
        <p:spPr>
          <a:xfrm>
            <a:off x="6677351" y="4042015"/>
            <a:ext cx="35458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O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F451CEA7-04E0-418B-A7C5-3FB2C0CA5048}"/>
              </a:ext>
            </a:extLst>
          </p:cNvPr>
          <p:cNvSpPr txBox="1"/>
          <p:nvPr/>
        </p:nvSpPr>
        <p:spPr>
          <a:xfrm>
            <a:off x="7113143" y="4042015"/>
            <a:ext cx="8106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B-LOC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5E6D8F53-9172-4A10-8F8D-171C0AC0C1CA}"/>
              </a:ext>
            </a:extLst>
          </p:cNvPr>
          <p:cNvSpPr txBox="1"/>
          <p:nvPr/>
        </p:nvSpPr>
        <p:spPr>
          <a:xfrm>
            <a:off x="7903949" y="4042015"/>
            <a:ext cx="73526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I-LOC</a:t>
            </a: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DD59B211-7BB0-4634-ABFB-1DBC360E3E1C}"/>
              </a:ext>
            </a:extLst>
          </p:cNvPr>
          <p:cNvCxnSpPr/>
          <p:nvPr/>
        </p:nvCxnSpPr>
        <p:spPr bwMode="auto">
          <a:xfrm>
            <a:off x="593245" y="3681674"/>
            <a:ext cx="0" cy="760451"/>
          </a:xfrm>
          <a:prstGeom prst="line">
            <a:avLst/>
          </a:prstGeom>
          <a:solidFill>
            <a:schemeClr val="accent1"/>
          </a:solidFill>
          <a:ln w="9525" cap="sq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lg"/>
          </a:ln>
          <a:effectLst/>
        </p:spPr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C5F231C8-BC94-4A55-9CFB-FBE3C07921E3}"/>
              </a:ext>
            </a:extLst>
          </p:cNvPr>
          <p:cNvCxnSpPr/>
          <p:nvPr/>
        </p:nvCxnSpPr>
        <p:spPr bwMode="auto">
          <a:xfrm>
            <a:off x="1914947" y="3681674"/>
            <a:ext cx="0" cy="760451"/>
          </a:xfrm>
          <a:prstGeom prst="line">
            <a:avLst/>
          </a:prstGeom>
          <a:solidFill>
            <a:schemeClr val="accent1"/>
          </a:solidFill>
          <a:ln w="9525" cap="sq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lg"/>
          </a:ln>
          <a:effectLst/>
        </p:spPr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FCADE57C-CB51-4DC3-ABF1-008A8A45B694}"/>
              </a:ext>
            </a:extLst>
          </p:cNvPr>
          <p:cNvCxnSpPr/>
          <p:nvPr/>
        </p:nvCxnSpPr>
        <p:spPr bwMode="auto">
          <a:xfrm>
            <a:off x="2663927" y="3681674"/>
            <a:ext cx="0" cy="760451"/>
          </a:xfrm>
          <a:prstGeom prst="line">
            <a:avLst/>
          </a:prstGeom>
          <a:solidFill>
            <a:schemeClr val="accent1"/>
          </a:solidFill>
          <a:ln w="9525" cap="sq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lg"/>
          </a:ln>
          <a:effectLst/>
        </p:spPr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B9177E0F-B767-46A1-903E-78F28C619B0A}"/>
              </a:ext>
            </a:extLst>
          </p:cNvPr>
          <p:cNvCxnSpPr/>
          <p:nvPr/>
        </p:nvCxnSpPr>
        <p:spPr bwMode="auto">
          <a:xfrm>
            <a:off x="3316414" y="3681674"/>
            <a:ext cx="0" cy="760451"/>
          </a:xfrm>
          <a:prstGeom prst="line">
            <a:avLst/>
          </a:prstGeom>
          <a:solidFill>
            <a:schemeClr val="accent1"/>
          </a:solidFill>
          <a:ln w="9525" cap="sq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lg"/>
          </a:ln>
          <a:effectLst/>
        </p:spPr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23122872-2841-4365-81B2-BBC366ABB82F}"/>
              </a:ext>
            </a:extLst>
          </p:cNvPr>
          <p:cNvCxnSpPr/>
          <p:nvPr/>
        </p:nvCxnSpPr>
        <p:spPr bwMode="auto">
          <a:xfrm>
            <a:off x="3913761" y="3681674"/>
            <a:ext cx="0" cy="760451"/>
          </a:xfrm>
          <a:prstGeom prst="line">
            <a:avLst/>
          </a:prstGeom>
          <a:solidFill>
            <a:schemeClr val="accent1"/>
          </a:solidFill>
          <a:ln w="9525" cap="sq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lg"/>
          </a:ln>
          <a:effectLst/>
        </p:spPr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BA97E286-8A58-4D45-9671-05F0AA83C36A}"/>
              </a:ext>
            </a:extLst>
          </p:cNvPr>
          <p:cNvCxnSpPr/>
          <p:nvPr/>
        </p:nvCxnSpPr>
        <p:spPr bwMode="auto">
          <a:xfrm>
            <a:off x="4129724" y="3681674"/>
            <a:ext cx="0" cy="760451"/>
          </a:xfrm>
          <a:prstGeom prst="line">
            <a:avLst/>
          </a:prstGeom>
          <a:solidFill>
            <a:schemeClr val="accent1"/>
          </a:solidFill>
          <a:ln w="9525" cap="sq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lg"/>
          </a:ln>
          <a:effectLst/>
        </p:spPr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EF053ACE-5A5F-4937-94EB-B7A9D6AD98E0}"/>
              </a:ext>
            </a:extLst>
          </p:cNvPr>
          <p:cNvCxnSpPr/>
          <p:nvPr/>
        </p:nvCxnSpPr>
        <p:spPr bwMode="auto">
          <a:xfrm>
            <a:off x="4533995" y="3681674"/>
            <a:ext cx="0" cy="760451"/>
          </a:xfrm>
          <a:prstGeom prst="line">
            <a:avLst/>
          </a:prstGeom>
          <a:solidFill>
            <a:schemeClr val="accent1"/>
          </a:solidFill>
          <a:ln w="9525" cap="sq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lg"/>
          </a:ln>
          <a:effectLst/>
        </p:spPr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14193391-D886-48BF-8F27-86AA677C1C7D}"/>
              </a:ext>
            </a:extLst>
          </p:cNvPr>
          <p:cNvCxnSpPr/>
          <p:nvPr/>
        </p:nvCxnSpPr>
        <p:spPr bwMode="auto">
          <a:xfrm>
            <a:off x="5048632" y="3681674"/>
            <a:ext cx="0" cy="760451"/>
          </a:xfrm>
          <a:prstGeom prst="line">
            <a:avLst/>
          </a:prstGeom>
          <a:solidFill>
            <a:schemeClr val="accent1"/>
          </a:solidFill>
          <a:ln w="9525" cap="sq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lg"/>
          </a:ln>
          <a:effectLst/>
        </p:spPr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1A240C08-025E-4988-961D-FFE506FEBD35}"/>
              </a:ext>
            </a:extLst>
          </p:cNvPr>
          <p:cNvCxnSpPr/>
          <p:nvPr/>
        </p:nvCxnSpPr>
        <p:spPr bwMode="auto">
          <a:xfrm>
            <a:off x="5838968" y="3681674"/>
            <a:ext cx="0" cy="760451"/>
          </a:xfrm>
          <a:prstGeom prst="line">
            <a:avLst/>
          </a:prstGeom>
          <a:solidFill>
            <a:schemeClr val="accent1"/>
          </a:solidFill>
          <a:ln w="9525" cap="sq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lg"/>
          </a:ln>
          <a:effectLst/>
        </p:spPr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0722D666-252F-4064-92FF-3A5BC2F25D67}"/>
              </a:ext>
            </a:extLst>
          </p:cNvPr>
          <p:cNvCxnSpPr/>
          <p:nvPr/>
        </p:nvCxnSpPr>
        <p:spPr bwMode="auto">
          <a:xfrm>
            <a:off x="6689891" y="3681674"/>
            <a:ext cx="0" cy="760451"/>
          </a:xfrm>
          <a:prstGeom prst="line">
            <a:avLst/>
          </a:prstGeom>
          <a:solidFill>
            <a:schemeClr val="accent1"/>
          </a:solidFill>
          <a:ln w="9525" cap="sq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lg"/>
          </a:ln>
          <a:effectLst/>
        </p:spPr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6C5E7335-9C20-46BC-AC39-8390C63362E6}"/>
              </a:ext>
            </a:extLst>
          </p:cNvPr>
          <p:cNvCxnSpPr/>
          <p:nvPr/>
        </p:nvCxnSpPr>
        <p:spPr bwMode="auto">
          <a:xfrm>
            <a:off x="6965590" y="3681674"/>
            <a:ext cx="0" cy="760451"/>
          </a:xfrm>
          <a:prstGeom prst="line">
            <a:avLst/>
          </a:prstGeom>
          <a:solidFill>
            <a:schemeClr val="accent1"/>
          </a:solidFill>
          <a:ln w="9525" cap="sq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lg"/>
          </a:ln>
          <a:effectLst/>
        </p:spPr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9DF04746-E745-4090-AA2A-82888E676B71}"/>
              </a:ext>
            </a:extLst>
          </p:cNvPr>
          <p:cNvCxnSpPr/>
          <p:nvPr/>
        </p:nvCxnSpPr>
        <p:spPr bwMode="auto">
          <a:xfrm>
            <a:off x="7985674" y="3681674"/>
            <a:ext cx="0" cy="760451"/>
          </a:xfrm>
          <a:prstGeom prst="line">
            <a:avLst/>
          </a:prstGeom>
          <a:solidFill>
            <a:schemeClr val="accent1"/>
          </a:solidFill>
          <a:ln w="9525" cap="sq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lg"/>
          </a:ln>
          <a:effectLst/>
        </p:spPr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6458C4AA-5D99-4600-A78A-1B0A8A8B8D69}"/>
              </a:ext>
            </a:extLst>
          </p:cNvPr>
          <p:cNvCxnSpPr/>
          <p:nvPr/>
        </p:nvCxnSpPr>
        <p:spPr bwMode="auto">
          <a:xfrm>
            <a:off x="8648013" y="3681674"/>
            <a:ext cx="0" cy="760451"/>
          </a:xfrm>
          <a:prstGeom prst="line">
            <a:avLst/>
          </a:prstGeom>
          <a:solidFill>
            <a:schemeClr val="accent1"/>
          </a:solidFill>
          <a:ln w="9525" cap="sq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lg"/>
          </a:ln>
          <a:effectLst/>
        </p:spPr>
      </p:cxnSp>
      <p:sp>
        <p:nvSpPr>
          <p:cNvPr id="34" name="Rectangle: Rounded Corners 33">
            <a:extLst>
              <a:ext uri="{FF2B5EF4-FFF2-40B4-BE49-F238E27FC236}">
                <a16:creationId xmlns:a16="http://schemas.microsoft.com/office/drawing/2014/main" id="{9A26ADCD-28AC-4C90-A054-39928B6D0A5B}"/>
              </a:ext>
            </a:extLst>
          </p:cNvPr>
          <p:cNvSpPr/>
          <p:nvPr/>
        </p:nvSpPr>
        <p:spPr bwMode="auto">
          <a:xfrm>
            <a:off x="257319" y="3607056"/>
            <a:ext cx="8686800" cy="928184"/>
          </a:xfrm>
          <a:prstGeom prst="roundRect">
            <a:avLst/>
          </a:prstGeom>
          <a:solidFill>
            <a:srgbClr val="FFFF00">
              <a:alpha val="18000"/>
            </a:srgbClr>
          </a:solidFill>
          <a:ln>
            <a:solidFill>
              <a:schemeClr val="bg1">
                <a:lumMod val="8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200" b="0" i="0" u="none" strike="noStrike" cap="none" normalizeH="0" baseline="0" dirty="0">
                <a:ln>
                  <a:noFill/>
                </a:ln>
                <a:solidFill>
                  <a:schemeClr val="hlink"/>
                </a:solidFill>
                <a:effectLst/>
                <a:latin typeface="Arial" charset="0"/>
              </a:rPr>
              <a:t>1.</a:t>
            </a:r>
          </a:p>
        </p:txBody>
      </p:sp>
      <p:sp>
        <p:nvSpPr>
          <p:cNvPr id="37" name="Arrow: Down 36">
            <a:extLst>
              <a:ext uri="{FF2B5EF4-FFF2-40B4-BE49-F238E27FC236}">
                <a16:creationId xmlns:a16="http://schemas.microsoft.com/office/drawing/2014/main" id="{6A5D1D63-2359-48B8-8AB0-E818615D65B2}"/>
              </a:ext>
            </a:extLst>
          </p:cNvPr>
          <p:cNvSpPr/>
          <p:nvPr/>
        </p:nvSpPr>
        <p:spPr bwMode="auto">
          <a:xfrm>
            <a:off x="7574816" y="5490995"/>
            <a:ext cx="363003" cy="386313"/>
          </a:xfrm>
          <a:prstGeom prst="downArrow">
            <a:avLst/>
          </a:prstGeom>
          <a:solidFill>
            <a:srgbClr val="7030A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dist="35921" dir="2700000" algn="ctr" rotWithShape="0">
              <a:schemeClr val="bg2"/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200" b="0" i="0" u="none" strike="noStrike" cap="none" normalizeH="0" baseline="0">
              <a:ln>
                <a:noFill/>
              </a:ln>
              <a:solidFill>
                <a:schemeClr val="hlink"/>
              </a:solidFill>
              <a:effectLst/>
              <a:latin typeface="Arial" charset="0"/>
            </a:endParaRPr>
          </a:p>
        </p:txBody>
      </p:sp>
      <p:sp>
        <p:nvSpPr>
          <p:cNvPr id="39" name="Rectangle: Rounded Corners 38">
            <a:extLst>
              <a:ext uri="{FF2B5EF4-FFF2-40B4-BE49-F238E27FC236}">
                <a16:creationId xmlns:a16="http://schemas.microsoft.com/office/drawing/2014/main" id="{CBA50052-76C5-45E7-9A0A-0A8726A42EDF}"/>
              </a:ext>
            </a:extLst>
          </p:cNvPr>
          <p:cNvSpPr/>
          <p:nvPr/>
        </p:nvSpPr>
        <p:spPr bwMode="auto">
          <a:xfrm>
            <a:off x="6975351" y="5923258"/>
            <a:ext cx="1544303" cy="341017"/>
          </a:xfrm>
          <a:prstGeom prst="roundRect">
            <a:avLst/>
          </a:prstGeom>
          <a:solidFill>
            <a:srgbClr val="99FFCC"/>
          </a:solidFill>
          <a:ln>
            <a:solidFill>
              <a:schemeClr val="bg1">
                <a:lumMod val="8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b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b="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Building</a:t>
            </a:r>
            <a:endParaRPr kumimoji="0" lang="en-US" b="0" i="0" u="none" strike="noStrike" cap="none" normalizeH="0" baseline="0" dirty="0">
              <a:ln>
                <a:noFill/>
              </a:ln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4443235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CD3C5D-23BC-F14A-B09D-5927415243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Why Build a Cascade System	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B51877E-FEB4-2347-9732-4D48CA8EC0E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200" dirty="0"/>
              <a:t>There is a large amount of data available for the coarse NER:</a:t>
            </a:r>
          </a:p>
          <a:p>
            <a:pPr lvl="1"/>
            <a:r>
              <a:rPr lang="en-US" sz="2200" b="1" dirty="0">
                <a:solidFill>
                  <a:schemeClr val="accent1">
                    <a:lumMod val="50000"/>
                  </a:schemeClr>
                </a:solidFill>
              </a:rPr>
              <a:t>TAC 2017</a:t>
            </a:r>
          </a:p>
          <a:p>
            <a:pPr lvl="1"/>
            <a:r>
              <a:rPr lang="en-US" sz="2200" dirty="0"/>
              <a:t>ACE</a:t>
            </a:r>
          </a:p>
          <a:p>
            <a:pPr lvl="1"/>
            <a:r>
              <a:rPr lang="en-US" sz="2200" dirty="0"/>
              <a:t>Rich ERE</a:t>
            </a:r>
          </a:p>
          <a:p>
            <a:pPr lvl="1"/>
            <a:r>
              <a:rPr lang="en-US" sz="2200" dirty="0"/>
              <a:t>Projections from other systems:</a:t>
            </a:r>
          </a:p>
          <a:p>
            <a:pPr lvl="2"/>
            <a:r>
              <a:rPr lang="en-US" sz="2200" dirty="0"/>
              <a:t>KLUE (IBM internal dataset)</a:t>
            </a:r>
          </a:p>
          <a:p>
            <a:pPr lvl="2"/>
            <a:r>
              <a:rPr lang="en-US" sz="2200" dirty="0"/>
              <a:t>OntoNotes</a:t>
            </a:r>
          </a:p>
          <a:p>
            <a:pPr lvl="1"/>
            <a:r>
              <a:rPr lang="en-US" sz="2200" dirty="0"/>
              <a:t>Also tried trilingual TAC17 NER (just because; post-hoc)</a:t>
            </a:r>
          </a:p>
          <a:p>
            <a:r>
              <a:rPr lang="en-US" sz="2200" dirty="0"/>
              <a:t>The coarse NER has a smaller classification space (9 tags</a:t>
            </a:r>
            <a:r>
              <a:rPr lang="en-US" sz="2200"/>
              <a:t>: CRM </a:t>
            </a:r>
            <a:r>
              <a:rPr lang="en-US" sz="2200" dirty="0"/>
              <a:t>FAC GPE LOC ORG PER LAW VEH WEA) </a:t>
            </a:r>
          </a:p>
          <a:p>
            <a:r>
              <a:rPr lang="en-US" sz="2200" dirty="0"/>
              <a:t>The fine-grained NER is simplified by not having to predict chunk boundaries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140D0E9-255C-D24C-974D-221C58658C0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7504E3C-AD1A-43B7-A4C1-0361E0BDFBD8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440578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22C2E0-5561-47DD-8817-CBDC14DC20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Enhancing the Coarse Data with Types not in TAC2017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5E82A41F-4EE1-43E2-BD5B-25CA6FF6F597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To enhance the gold data with silver data for new types:</a:t>
                </a:r>
              </a:p>
              <a:p>
                <a:pPr lvl="1"/>
                <a:r>
                  <a:rPr lang="en-US" dirty="0"/>
                  <a:t>Repeat for all datasets </a:t>
                </a:r>
                <a14:m>
                  <m:oMath xmlns:m="http://schemas.openxmlformats.org/officeDocument/2006/math">
                    <m:r>
                      <a:rPr lang="en-US" i="1">
                        <a:solidFill>
                          <a:srgbClr val="00206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 panose="02040503050406030204" pitchFamily="18" charset="0"/>
                      </a:rPr>
                      <m:t>𝐷</m:t>
                    </m:r>
                    <m:r>
                      <a:rPr lang="en-US" i="1">
                        <a:solidFill>
                          <a:srgbClr val="00206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/>
                  <a:t>: </a:t>
                </a:r>
              </a:p>
              <a:p>
                <a:pPr lvl="2"/>
                <a:r>
                  <a:rPr lang="en-US" dirty="0"/>
                  <a:t>Train system 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rgbClr val="00206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 panose="02040503050406030204" pitchFamily="18" charset="0"/>
                      </a:rPr>
                      <m:t>𝑆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/>
                  <a:t>on dataset </a:t>
                </a:r>
                <a14:m>
                  <m:oMath xmlns:m="http://schemas.openxmlformats.org/officeDocument/2006/math">
                    <m:r>
                      <a:rPr lang="en-US" i="1">
                        <a:solidFill>
                          <a:srgbClr val="00206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 panose="02040503050406030204" pitchFamily="18" charset="0"/>
                      </a:rPr>
                      <m:t>𝐷</m:t>
                    </m:r>
                  </m:oMath>
                </a14:m>
                <a:endParaRPr lang="en-US" i="1" dirty="0">
                  <a:solidFill>
                    <a:srgbClr val="00206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 Math" panose="02040503050406030204" pitchFamily="18" charset="0"/>
                </a:endParaRPr>
              </a:p>
              <a:p>
                <a:pPr lvl="2"/>
                <a:r>
                  <a:rPr lang="en-US" dirty="0"/>
                  <a:t>Apply system </a:t>
                </a:r>
                <a14:m>
                  <m:oMath xmlns:m="http://schemas.openxmlformats.org/officeDocument/2006/math">
                    <m:r>
                      <a:rPr lang="en-US" i="1">
                        <a:solidFill>
                          <a:srgbClr val="00206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 panose="02040503050406030204" pitchFamily="18" charset="0"/>
                      </a:rPr>
                      <m:t>𝑆</m:t>
                    </m:r>
                  </m:oMath>
                </a14:m>
                <a:r>
                  <a:rPr lang="en-US" i="1" dirty="0">
                    <a:solidFill>
                      <a:srgbClr val="00206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Cambria Math" panose="02040503050406030204" pitchFamily="18" charset="0"/>
                  </a:rPr>
                  <a:t> </a:t>
                </a:r>
                <a:r>
                  <a:rPr lang="en-US" dirty="0"/>
                  <a:t>on the training/dev data</a:t>
                </a:r>
              </a:p>
              <a:p>
                <a:pPr lvl="2"/>
                <a:r>
                  <a:rPr lang="en-US" dirty="0"/>
                  <a:t>Add only mentions that do not overlap with existing mentions</a:t>
                </a:r>
              </a:p>
              <a:p>
                <a:r>
                  <a:rPr lang="en-US" dirty="0"/>
                  <a:t>We used:</a:t>
                </a:r>
              </a:p>
              <a:p>
                <a:pPr lvl="1"/>
                <a:r>
                  <a:rPr lang="en-US" dirty="0"/>
                  <a:t>ACE 2005 for WEA and VEH</a:t>
                </a:r>
              </a:p>
              <a:p>
                <a:pPr lvl="1"/>
                <a:r>
                  <a:rPr lang="en-US" dirty="0"/>
                  <a:t>KLUE for CRM and LAW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5E82A41F-4EE1-43E2-BD5B-25CA6FF6F59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982" t="-10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05D921A-65EC-4197-B3F4-2E51BC425E5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7504E3C-AD1A-43B7-A4C1-0361E0BDFBD8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229072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3090C-4577-4F54-BEFC-5E6CAADC96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/>
              <a:t>Coarse Grained NER: BERT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BBE175C-E7EC-4310-B785-6633FC864D0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7ECE2F3-6B17-40F6-A0A8-573D3BFCD3EC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  <p:grpSp>
        <p:nvGrpSpPr>
          <p:cNvPr id="188" name="Group 187">
            <a:extLst>
              <a:ext uri="{FF2B5EF4-FFF2-40B4-BE49-F238E27FC236}">
                <a16:creationId xmlns:a16="http://schemas.microsoft.com/office/drawing/2014/main" id="{4C21AF90-2CD1-43D1-86AA-40B9AA6B784E}"/>
              </a:ext>
            </a:extLst>
          </p:cNvPr>
          <p:cNvGrpSpPr/>
          <p:nvPr/>
        </p:nvGrpSpPr>
        <p:grpSpPr>
          <a:xfrm>
            <a:off x="1446081" y="1672254"/>
            <a:ext cx="6159764" cy="3653089"/>
            <a:chOff x="2151919" y="1433904"/>
            <a:chExt cx="6159764" cy="3653089"/>
          </a:xfrm>
        </p:grpSpPr>
        <p:sp>
          <p:nvSpPr>
            <p:cNvPr id="96" name="Oval 95">
              <a:extLst>
                <a:ext uri="{FF2B5EF4-FFF2-40B4-BE49-F238E27FC236}">
                  <a16:creationId xmlns:a16="http://schemas.microsoft.com/office/drawing/2014/main" id="{CE036BA2-47D4-4586-BC69-8F579D5644F7}"/>
                </a:ext>
              </a:extLst>
            </p:cNvPr>
            <p:cNvSpPr/>
            <p:nvPr/>
          </p:nvSpPr>
          <p:spPr>
            <a:xfrm>
              <a:off x="2381391" y="3125297"/>
              <a:ext cx="332293" cy="322851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solidFill>
                <a:srgbClr val="E7E6E6">
                  <a:lumMod val="75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97" name="Oval 96">
              <a:extLst>
                <a:ext uri="{FF2B5EF4-FFF2-40B4-BE49-F238E27FC236}">
                  <a16:creationId xmlns:a16="http://schemas.microsoft.com/office/drawing/2014/main" id="{EF283894-F536-4594-91AC-30DB54141C2C}"/>
                </a:ext>
              </a:extLst>
            </p:cNvPr>
            <p:cNvSpPr/>
            <p:nvPr/>
          </p:nvSpPr>
          <p:spPr>
            <a:xfrm>
              <a:off x="3875200" y="3125295"/>
              <a:ext cx="332293" cy="322851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solidFill>
                <a:srgbClr val="E7E6E6">
                  <a:lumMod val="75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98" name="Oval 97">
              <a:extLst>
                <a:ext uri="{FF2B5EF4-FFF2-40B4-BE49-F238E27FC236}">
                  <a16:creationId xmlns:a16="http://schemas.microsoft.com/office/drawing/2014/main" id="{D4769BE2-005A-468D-96F4-FCDEB76CB361}"/>
                </a:ext>
              </a:extLst>
            </p:cNvPr>
            <p:cNvSpPr/>
            <p:nvPr/>
          </p:nvSpPr>
          <p:spPr>
            <a:xfrm>
              <a:off x="3115519" y="3133707"/>
              <a:ext cx="332293" cy="322851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solidFill>
                <a:srgbClr val="E7E6E6">
                  <a:lumMod val="75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99" name="Oval 98">
              <a:extLst>
                <a:ext uri="{FF2B5EF4-FFF2-40B4-BE49-F238E27FC236}">
                  <a16:creationId xmlns:a16="http://schemas.microsoft.com/office/drawing/2014/main" id="{52BAB704-BE51-46F9-86D2-6636A47AA33B}"/>
                </a:ext>
              </a:extLst>
            </p:cNvPr>
            <p:cNvSpPr/>
            <p:nvPr/>
          </p:nvSpPr>
          <p:spPr>
            <a:xfrm>
              <a:off x="2365213" y="3716267"/>
              <a:ext cx="346012" cy="322851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solidFill>
                <a:srgbClr val="E7E6E6">
                  <a:lumMod val="75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00" name="Oval 99">
              <a:extLst>
                <a:ext uri="{FF2B5EF4-FFF2-40B4-BE49-F238E27FC236}">
                  <a16:creationId xmlns:a16="http://schemas.microsoft.com/office/drawing/2014/main" id="{C765D7EB-5968-4C33-8D25-FD0A7AAFF07F}"/>
                </a:ext>
              </a:extLst>
            </p:cNvPr>
            <p:cNvSpPr/>
            <p:nvPr/>
          </p:nvSpPr>
          <p:spPr>
            <a:xfrm>
              <a:off x="3824236" y="3722344"/>
              <a:ext cx="346012" cy="322851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solidFill>
                <a:srgbClr val="E7E6E6">
                  <a:lumMod val="75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01" name="Oval 100">
              <a:extLst>
                <a:ext uri="{FF2B5EF4-FFF2-40B4-BE49-F238E27FC236}">
                  <a16:creationId xmlns:a16="http://schemas.microsoft.com/office/drawing/2014/main" id="{0C488EE3-46A1-4D6A-9538-08DA0ECD60B3}"/>
                </a:ext>
              </a:extLst>
            </p:cNvPr>
            <p:cNvSpPr/>
            <p:nvPr/>
          </p:nvSpPr>
          <p:spPr>
            <a:xfrm>
              <a:off x="3100145" y="3728421"/>
              <a:ext cx="346012" cy="322851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solidFill>
                <a:srgbClr val="E7E6E6">
                  <a:lumMod val="75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02" name="Oval 101">
              <a:extLst>
                <a:ext uri="{FF2B5EF4-FFF2-40B4-BE49-F238E27FC236}">
                  <a16:creationId xmlns:a16="http://schemas.microsoft.com/office/drawing/2014/main" id="{441DBA88-CEC0-4468-AA31-630C91299F06}"/>
                </a:ext>
              </a:extLst>
            </p:cNvPr>
            <p:cNvSpPr/>
            <p:nvPr/>
          </p:nvSpPr>
          <p:spPr>
            <a:xfrm>
              <a:off x="7733317" y="3153914"/>
              <a:ext cx="332293" cy="322851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solidFill>
                <a:srgbClr val="E7E6E6">
                  <a:lumMod val="75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03" name="Oval 102">
              <a:extLst>
                <a:ext uri="{FF2B5EF4-FFF2-40B4-BE49-F238E27FC236}">
                  <a16:creationId xmlns:a16="http://schemas.microsoft.com/office/drawing/2014/main" id="{D82A6BC4-7828-4274-8C65-BC56947D1C47}"/>
                </a:ext>
              </a:extLst>
            </p:cNvPr>
            <p:cNvSpPr/>
            <p:nvPr/>
          </p:nvSpPr>
          <p:spPr>
            <a:xfrm>
              <a:off x="7719598" y="3716266"/>
              <a:ext cx="346012" cy="322851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solidFill>
                <a:srgbClr val="E7E6E6">
                  <a:lumMod val="75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cxnSp>
          <p:nvCxnSpPr>
            <p:cNvPr id="104" name="Straight Arrow Connector 103">
              <a:extLst>
                <a:ext uri="{FF2B5EF4-FFF2-40B4-BE49-F238E27FC236}">
                  <a16:creationId xmlns:a16="http://schemas.microsoft.com/office/drawing/2014/main" id="{5D5740C3-932C-4B7F-ADE9-62E4474EA71C}"/>
                </a:ext>
              </a:extLst>
            </p:cNvPr>
            <p:cNvCxnSpPr>
              <a:cxnSpLocks/>
              <a:stCxn id="99" idx="0"/>
              <a:endCxn id="96" idx="4"/>
            </p:cNvCxnSpPr>
            <p:nvPr/>
          </p:nvCxnSpPr>
          <p:spPr>
            <a:xfrm flipV="1">
              <a:off x="2538219" y="3448148"/>
              <a:ext cx="9319" cy="268119"/>
            </a:xfrm>
            <a:prstGeom prst="straightConnector1">
              <a:avLst/>
            </a:prstGeom>
            <a:noFill/>
            <a:ln w="6350" cap="flat" cmpd="sng" algn="ctr">
              <a:solidFill>
                <a:srgbClr val="E7E6E6">
                  <a:lumMod val="75000"/>
                </a:srgbClr>
              </a:solidFill>
              <a:prstDash val="solid"/>
              <a:miter lim="800000"/>
              <a:tailEnd type="triangle"/>
            </a:ln>
            <a:effectLst/>
          </p:spPr>
        </p:cxnSp>
        <p:cxnSp>
          <p:nvCxnSpPr>
            <p:cNvPr id="105" name="Straight Arrow Connector 104">
              <a:extLst>
                <a:ext uri="{FF2B5EF4-FFF2-40B4-BE49-F238E27FC236}">
                  <a16:creationId xmlns:a16="http://schemas.microsoft.com/office/drawing/2014/main" id="{78B411B7-3543-4402-B65B-6B1BA54E663C}"/>
                </a:ext>
              </a:extLst>
            </p:cNvPr>
            <p:cNvCxnSpPr>
              <a:cxnSpLocks/>
              <a:stCxn id="101" idx="0"/>
              <a:endCxn id="98" idx="4"/>
            </p:cNvCxnSpPr>
            <p:nvPr/>
          </p:nvCxnSpPr>
          <p:spPr>
            <a:xfrm flipV="1">
              <a:off x="3273151" y="3456558"/>
              <a:ext cx="8515" cy="271863"/>
            </a:xfrm>
            <a:prstGeom prst="straightConnector1">
              <a:avLst/>
            </a:prstGeom>
            <a:noFill/>
            <a:ln w="6350" cap="flat" cmpd="sng" algn="ctr">
              <a:solidFill>
                <a:srgbClr val="E7E6E6">
                  <a:lumMod val="75000"/>
                </a:srgbClr>
              </a:solidFill>
              <a:prstDash val="solid"/>
              <a:miter lim="800000"/>
              <a:tailEnd type="triangle"/>
            </a:ln>
            <a:effectLst/>
          </p:spPr>
        </p:cxnSp>
        <p:cxnSp>
          <p:nvCxnSpPr>
            <p:cNvPr id="106" name="Straight Arrow Connector 105">
              <a:extLst>
                <a:ext uri="{FF2B5EF4-FFF2-40B4-BE49-F238E27FC236}">
                  <a16:creationId xmlns:a16="http://schemas.microsoft.com/office/drawing/2014/main" id="{3AC6A2D5-D863-4E17-AC1C-BE4BDDEBDEA2}"/>
                </a:ext>
              </a:extLst>
            </p:cNvPr>
            <p:cNvCxnSpPr>
              <a:cxnSpLocks/>
              <a:stCxn id="100" idx="0"/>
              <a:endCxn id="97" idx="4"/>
            </p:cNvCxnSpPr>
            <p:nvPr/>
          </p:nvCxnSpPr>
          <p:spPr>
            <a:xfrm flipV="1">
              <a:off x="3997242" y="3448146"/>
              <a:ext cx="44105" cy="274198"/>
            </a:xfrm>
            <a:prstGeom prst="straightConnector1">
              <a:avLst/>
            </a:prstGeom>
            <a:noFill/>
            <a:ln w="6350" cap="flat" cmpd="sng" algn="ctr">
              <a:solidFill>
                <a:srgbClr val="E7E6E6">
                  <a:lumMod val="75000"/>
                </a:srgbClr>
              </a:solidFill>
              <a:prstDash val="solid"/>
              <a:miter lim="800000"/>
              <a:tailEnd type="triangle"/>
            </a:ln>
            <a:effectLst/>
          </p:spPr>
        </p:cxnSp>
        <p:cxnSp>
          <p:nvCxnSpPr>
            <p:cNvPr id="107" name="Straight Arrow Connector 106">
              <a:extLst>
                <a:ext uri="{FF2B5EF4-FFF2-40B4-BE49-F238E27FC236}">
                  <a16:creationId xmlns:a16="http://schemas.microsoft.com/office/drawing/2014/main" id="{6C8EC305-97ED-40A6-BEFC-0DBFAB225F60}"/>
                </a:ext>
              </a:extLst>
            </p:cNvPr>
            <p:cNvCxnSpPr>
              <a:cxnSpLocks/>
              <a:stCxn id="103" idx="0"/>
              <a:endCxn id="102" idx="4"/>
            </p:cNvCxnSpPr>
            <p:nvPr/>
          </p:nvCxnSpPr>
          <p:spPr>
            <a:xfrm flipV="1">
              <a:off x="7892604" y="3476765"/>
              <a:ext cx="6860" cy="239501"/>
            </a:xfrm>
            <a:prstGeom prst="straightConnector1">
              <a:avLst/>
            </a:prstGeom>
            <a:noFill/>
            <a:ln w="6350" cap="flat" cmpd="sng" algn="ctr">
              <a:solidFill>
                <a:srgbClr val="E7E6E6">
                  <a:lumMod val="75000"/>
                </a:srgbClr>
              </a:solidFill>
              <a:prstDash val="solid"/>
              <a:miter lim="800000"/>
              <a:tailEnd type="triangle"/>
            </a:ln>
            <a:effectLst/>
          </p:spPr>
        </p:cxnSp>
        <p:cxnSp>
          <p:nvCxnSpPr>
            <p:cNvPr id="108" name="Straight Arrow Connector 107">
              <a:extLst>
                <a:ext uri="{FF2B5EF4-FFF2-40B4-BE49-F238E27FC236}">
                  <a16:creationId xmlns:a16="http://schemas.microsoft.com/office/drawing/2014/main" id="{E76B1414-276C-45BE-A4BB-28D8E523E837}"/>
                </a:ext>
              </a:extLst>
            </p:cNvPr>
            <p:cNvCxnSpPr>
              <a:cxnSpLocks/>
              <a:stCxn id="99" idx="0"/>
              <a:endCxn id="98" idx="4"/>
            </p:cNvCxnSpPr>
            <p:nvPr/>
          </p:nvCxnSpPr>
          <p:spPr>
            <a:xfrm flipV="1">
              <a:off x="2538219" y="3456558"/>
              <a:ext cx="743447" cy="259709"/>
            </a:xfrm>
            <a:prstGeom prst="straightConnector1">
              <a:avLst/>
            </a:prstGeom>
            <a:noFill/>
            <a:ln w="6350" cap="flat" cmpd="sng" algn="ctr">
              <a:solidFill>
                <a:srgbClr val="E7E6E6">
                  <a:lumMod val="75000"/>
                </a:srgbClr>
              </a:solidFill>
              <a:prstDash val="solid"/>
              <a:miter lim="800000"/>
              <a:tailEnd type="triangle"/>
            </a:ln>
            <a:effectLst/>
          </p:spPr>
        </p:cxnSp>
        <p:cxnSp>
          <p:nvCxnSpPr>
            <p:cNvPr id="109" name="Straight Arrow Connector 108">
              <a:extLst>
                <a:ext uri="{FF2B5EF4-FFF2-40B4-BE49-F238E27FC236}">
                  <a16:creationId xmlns:a16="http://schemas.microsoft.com/office/drawing/2014/main" id="{D18F3AD2-FB0A-4C7C-9CC3-C64568A2AF73}"/>
                </a:ext>
              </a:extLst>
            </p:cNvPr>
            <p:cNvCxnSpPr>
              <a:cxnSpLocks/>
              <a:stCxn id="101" idx="0"/>
              <a:endCxn id="97" idx="4"/>
            </p:cNvCxnSpPr>
            <p:nvPr/>
          </p:nvCxnSpPr>
          <p:spPr>
            <a:xfrm flipV="1">
              <a:off x="3273151" y="3448146"/>
              <a:ext cx="768196" cy="280275"/>
            </a:xfrm>
            <a:prstGeom prst="straightConnector1">
              <a:avLst/>
            </a:prstGeom>
            <a:noFill/>
            <a:ln w="6350" cap="flat" cmpd="sng" algn="ctr">
              <a:solidFill>
                <a:srgbClr val="E7E6E6">
                  <a:lumMod val="75000"/>
                </a:srgbClr>
              </a:solidFill>
              <a:prstDash val="solid"/>
              <a:miter lim="800000"/>
              <a:tailEnd type="triangle"/>
            </a:ln>
            <a:effectLst/>
          </p:spPr>
        </p:cxnSp>
        <p:cxnSp>
          <p:nvCxnSpPr>
            <p:cNvPr id="110" name="Straight Arrow Connector 109">
              <a:extLst>
                <a:ext uri="{FF2B5EF4-FFF2-40B4-BE49-F238E27FC236}">
                  <a16:creationId xmlns:a16="http://schemas.microsoft.com/office/drawing/2014/main" id="{5D26BBE1-AD41-4854-9457-551306C08171}"/>
                </a:ext>
              </a:extLst>
            </p:cNvPr>
            <p:cNvCxnSpPr>
              <a:cxnSpLocks/>
              <a:stCxn id="99" idx="0"/>
              <a:endCxn id="102" idx="4"/>
            </p:cNvCxnSpPr>
            <p:nvPr/>
          </p:nvCxnSpPr>
          <p:spPr>
            <a:xfrm flipV="1">
              <a:off x="2538219" y="3476765"/>
              <a:ext cx="5361245" cy="239502"/>
            </a:xfrm>
            <a:prstGeom prst="straightConnector1">
              <a:avLst/>
            </a:prstGeom>
            <a:noFill/>
            <a:ln w="6350" cap="flat" cmpd="sng" algn="ctr">
              <a:solidFill>
                <a:srgbClr val="E7E6E6">
                  <a:lumMod val="75000"/>
                </a:srgbClr>
              </a:solidFill>
              <a:prstDash val="solid"/>
              <a:miter lim="800000"/>
              <a:tailEnd type="triangle"/>
            </a:ln>
            <a:effectLst/>
          </p:spPr>
        </p:cxnSp>
        <p:cxnSp>
          <p:nvCxnSpPr>
            <p:cNvPr id="111" name="Straight Arrow Connector 110">
              <a:extLst>
                <a:ext uri="{FF2B5EF4-FFF2-40B4-BE49-F238E27FC236}">
                  <a16:creationId xmlns:a16="http://schemas.microsoft.com/office/drawing/2014/main" id="{DE0F9C1C-3F5A-4501-840A-294F3C41921F}"/>
                </a:ext>
              </a:extLst>
            </p:cNvPr>
            <p:cNvCxnSpPr>
              <a:cxnSpLocks/>
              <a:stCxn id="99" idx="0"/>
              <a:endCxn id="97" idx="4"/>
            </p:cNvCxnSpPr>
            <p:nvPr/>
          </p:nvCxnSpPr>
          <p:spPr>
            <a:xfrm flipV="1">
              <a:off x="2538219" y="3448146"/>
              <a:ext cx="1503128" cy="268121"/>
            </a:xfrm>
            <a:prstGeom prst="straightConnector1">
              <a:avLst/>
            </a:prstGeom>
            <a:noFill/>
            <a:ln w="6350" cap="flat" cmpd="sng" algn="ctr">
              <a:solidFill>
                <a:srgbClr val="E7E6E6">
                  <a:lumMod val="75000"/>
                </a:srgbClr>
              </a:solidFill>
              <a:prstDash val="solid"/>
              <a:miter lim="800000"/>
              <a:tailEnd type="triangle"/>
            </a:ln>
            <a:effectLst/>
          </p:spPr>
        </p:cxnSp>
        <p:cxnSp>
          <p:nvCxnSpPr>
            <p:cNvPr id="112" name="Straight Arrow Connector 111">
              <a:extLst>
                <a:ext uri="{FF2B5EF4-FFF2-40B4-BE49-F238E27FC236}">
                  <a16:creationId xmlns:a16="http://schemas.microsoft.com/office/drawing/2014/main" id="{ECA1C498-AEE8-4A27-92BC-ADC3424F9464}"/>
                </a:ext>
              </a:extLst>
            </p:cNvPr>
            <p:cNvCxnSpPr>
              <a:cxnSpLocks/>
              <a:stCxn id="99" idx="0"/>
              <a:endCxn id="102" idx="4"/>
            </p:cNvCxnSpPr>
            <p:nvPr/>
          </p:nvCxnSpPr>
          <p:spPr>
            <a:xfrm flipV="1">
              <a:off x="2538219" y="3476765"/>
              <a:ext cx="5361245" cy="239502"/>
            </a:xfrm>
            <a:prstGeom prst="straightConnector1">
              <a:avLst/>
            </a:prstGeom>
            <a:noFill/>
            <a:ln w="6350" cap="flat" cmpd="sng" algn="ctr">
              <a:solidFill>
                <a:srgbClr val="E7E6E6">
                  <a:lumMod val="75000"/>
                </a:srgbClr>
              </a:solidFill>
              <a:prstDash val="solid"/>
              <a:miter lim="800000"/>
              <a:tailEnd type="triangle"/>
            </a:ln>
            <a:effectLst/>
          </p:spPr>
        </p:cxnSp>
        <p:cxnSp>
          <p:nvCxnSpPr>
            <p:cNvPr id="113" name="Straight Arrow Connector 112">
              <a:extLst>
                <a:ext uri="{FF2B5EF4-FFF2-40B4-BE49-F238E27FC236}">
                  <a16:creationId xmlns:a16="http://schemas.microsoft.com/office/drawing/2014/main" id="{CE5AB682-9638-429D-B048-4CA3058ED030}"/>
                </a:ext>
              </a:extLst>
            </p:cNvPr>
            <p:cNvCxnSpPr>
              <a:cxnSpLocks/>
              <a:stCxn id="101" idx="0"/>
              <a:endCxn id="102" idx="4"/>
            </p:cNvCxnSpPr>
            <p:nvPr/>
          </p:nvCxnSpPr>
          <p:spPr>
            <a:xfrm flipV="1">
              <a:off x="3273151" y="3476765"/>
              <a:ext cx="4626313" cy="251656"/>
            </a:xfrm>
            <a:prstGeom prst="straightConnector1">
              <a:avLst/>
            </a:prstGeom>
            <a:noFill/>
            <a:ln w="6350" cap="flat" cmpd="sng" algn="ctr">
              <a:solidFill>
                <a:srgbClr val="E7E6E6">
                  <a:lumMod val="75000"/>
                </a:srgbClr>
              </a:solidFill>
              <a:prstDash val="solid"/>
              <a:miter lim="800000"/>
              <a:tailEnd type="triangle"/>
            </a:ln>
            <a:effectLst/>
          </p:spPr>
        </p:cxnSp>
        <p:cxnSp>
          <p:nvCxnSpPr>
            <p:cNvPr id="114" name="Straight Arrow Connector 113">
              <a:extLst>
                <a:ext uri="{FF2B5EF4-FFF2-40B4-BE49-F238E27FC236}">
                  <a16:creationId xmlns:a16="http://schemas.microsoft.com/office/drawing/2014/main" id="{AF85EC95-49BA-4C3C-BB96-D1A040D7A7E6}"/>
                </a:ext>
              </a:extLst>
            </p:cNvPr>
            <p:cNvCxnSpPr>
              <a:cxnSpLocks/>
              <a:stCxn id="101" idx="0"/>
              <a:endCxn id="96" idx="4"/>
            </p:cNvCxnSpPr>
            <p:nvPr/>
          </p:nvCxnSpPr>
          <p:spPr>
            <a:xfrm flipH="1" flipV="1">
              <a:off x="2547538" y="3448148"/>
              <a:ext cx="725613" cy="280273"/>
            </a:xfrm>
            <a:prstGeom prst="straightConnector1">
              <a:avLst/>
            </a:prstGeom>
            <a:noFill/>
            <a:ln w="6350" cap="flat" cmpd="sng" algn="ctr">
              <a:solidFill>
                <a:srgbClr val="E7E6E6">
                  <a:lumMod val="75000"/>
                </a:srgbClr>
              </a:solidFill>
              <a:prstDash val="solid"/>
              <a:miter lim="800000"/>
              <a:tailEnd type="triangle"/>
            </a:ln>
            <a:effectLst/>
          </p:spPr>
        </p:cxnSp>
        <p:cxnSp>
          <p:nvCxnSpPr>
            <p:cNvPr id="115" name="Straight Arrow Connector 114">
              <a:extLst>
                <a:ext uri="{FF2B5EF4-FFF2-40B4-BE49-F238E27FC236}">
                  <a16:creationId xmlns:a16="http://schemas.microsoft.com/office/drawing/2014/main" id="{958ACB74-002E-411F-B31D-883A1EB32BBF}"/>
                </a:ext>
              </a:extLst>
            </p:cNvPr>
            <p:cNvCxnSpPr>
              <a:cxnSpLocks/>
              <a:stCxn id="100" idx="0"/>
              <a:endCxn id="96" idx="4"/>
            </p:cNvCxnSpPr>
            <p:nvPr/>
          </p:nvCxnSpPr>
          <p:spPr>
            <a:xfrm flipH="1" flipV="1">
              <a:off x="2547538" y="3448148"/>
              <a:ext cx="1449704" cy="274196"/>
            </a:xfrm>
            <a:prstGeom prst="straightConnector1">
              <a:avLst/>
            </a:prstGeom>
            <a:noFill/>
            <a:ln w="6350" cap="flat" cmpd="sng" algn="ctr">
              <a:solidFill>
                <a:srgbClr val="E7E6E6">
                  <a:lumMod val="75000"/>
                </a:srgbClr>
              </a:solidFill>
              <a:prstDash val="solid"/>
              <a:miter lim="800000"/>
              <a:tailEnd type="triangle"/>
            </a:ln>
            <a:effectLst/>
          </p:spPr>
        </p:cxnSp>
        <p:cxnSp>
          <p:nvCxnSpPr>
            <p:cNvPr id="116" name="Straight Arrow Connector 115">
              <a:extLst>
                <a:ext uri="{FF2B5EF4-FFF2-40B4-BE49-F238E27FC236}">
                  <a16:creationId xmlns:a16="http://schemas.microsoft.com/office/drawing/2014/main" id="{889CF5B3-5804-410A-83D7-C3994A2E88E6}"/>
                </a:ext>
              </a:extLst>
            </p:cNvPr>
            <p:cNvCxnSpPr>
              <a:cxnSpLocks/>
              <a:stCxn id="103" idx="0"/>
              <a:endCxn id="97" idx="4"/>
            </p:cNvCxnSpPr>
            <p:nvPr/>
          </p:nvCxnSpPr>
          <p:spPr>
            <a:xfrm flipH="1" flipV="1">
              <a:off x="4041347" y="3448146"/>
              <a:ext cx="3851257" cy="268120"/>
            </a:xfrm>
            <a:prstGeom prst="straightConnector1">
              <a:avLst/>
            </a:prstGeom>
            <a:noFill/>
            <a:ln w="6350" cap="flat" cmpd="sng" algn="ctr">
              <a:solidFill>
                <a:srgbClr val="E7E6E6">
                  <a:lumMod val="75000"/>
                </a:srgbClr>
              </a:solidFill>
              <a:prstDash val="solid"/>
              <a:miter lim="800000"/>
              <a:tailEnd type="triangle"/>
            </a:ln>
            <a:effectLst/>
          </p:spPr>
        </p:cxnSp>
        <p:cxnSp>
          <p:nvCxnSpPr>
            <p:cNvPr id="117" name="Straight Arrow Connector 116">
              <a:extLst>
                <a:ext uri="{FF2B5EF4-FFF2-40B4-BE49-F238E27FC236}">
                  <a16:creationId xmlns:a16="http://schemas.microsoft.com/office/drawing/2014/main" id="{80A42832-4D22-4410-9F5A-E2E217640F30}"/>
                </a:ext>
              </a:extLst>
            </p:cNvPr>
            <p:cNvCxnSpPr>
              <a:cxnSpLocks/>
              <a:stCxn id="103" idx="0"/>
              <a:endCxn id="96" idx="4"/>
            </p:cNvCxnSpPr>
            <p:nvPr/>
          </p:nvCxnSpPr>
          <p:spPr>
            <a:xfrm flipH="1" flipV="1">
              <a:off x="2547538" y="3448148"/>
              <a:ext cx="5345066" cy="268118"/>
            </a:xfrm>
            <a:prstGeom prst="straightConnector1">
              <a:avLst/>
            </a:prstGeom>
            <a:noFill/>
            <a:ln w="6350" cap="flat" cmpd="sng" algn="ctr">
              <a:solidFill>
                <a:srgbClr val="E7E6E6">
                  <a:lumMod val="75000"/>
                </a:srgbClr>
              </a:solidFill>
              <a:prstDash val="solid"/>
              <a:miter lim="800000"/>
              <a:tailEnd type="triangle"/>
            </a:ln>
            <a:effectLst/>
          </p:spPr>
        </p:cxnSp>
        <p:cxnSp>
          <p:nvCxnSpPr>
            <p:cNvPr id="118" name="Straight Arrow Connector 117">
              <a:extLst>
                <a:ext uri="{FF2B5EF4-FFF2-40B4-BE49-F238E27FC236}">
                  <a16:creationId xmlns:a16="http://schemas.microsoft.com/office/drawing/2014/main" id="{0227677E-5319-4AAF-A3FC-AC8200DBCC9D}"/>
                </a:ext>
              </a:extLst>
            </p:cNvPr>
            <p:cNvCxnSpPr>
              <a:cxnSpLocks/>
              <a:stCxn id="103" idx="0"/>
              <a:endCxn id="96" idx="4"/>
            </p:cNvCxnSpPr>
            <p:nvPr/>
          </p:nvCxnSpPr>
          <p:spPr>
            <a:xfrm flipH="1" flipV="1">
              <a:off x="2547538" y="3448148"/>
              <a:ext cx="5345066" cy="268118"/>
            </a:xfrm>
            <a:prstGeom prst="straightConnector1">
              <a:avLst/>
            </a:prstGeom>
            <a:noFill/>
            <a:ln w="6350" cap="flat" cmpd="sng" algn="ctr">
              <a:solidFill>
                <a:srgbClr val="E7E6E6">
                  <a:lumMod val="75000"/>
                </a:srgbClr>
              </a:solidFill>
              <a:prstDash val="solid"/>
              <a:miter lim="800000"/>
              <a:tailEnd type="triangle"/>
            </a:ln>
            <a:effectLst/>
          </p:spPr>
        </p:cxnSp>
        <p:cxnSp>
          <p:nvCxnSpPr>
            <p:cNvPr id="119" name="Straight Arrow Connector 118">
              <a:extLst>
                <a:ext uri="{FF2B5EF4-FFF2-40B4-BE49-F238E27FC236}">
                  <a16:creationId xmlns:a16="http://schemas.microsoft.com/office/drawing/2014/main" id="{4987755E-CAEC-48E9-9D2A-5E04AA0C396A}"/>
                </a:ext>
              </a:extLst>
            </p:cNvPr>
            <p:cNvCxnSpPr>
              <a:cxnSpLocks/>
              <a:stCxn id="149" idx="0"/>
              <a:endCxn id="99" idx="4"/>
            </p:cNvCxnSpPr>
            <p:nvPr/>
          </p:nvCxnSpPr>
          <p:spPr>
            <a:xfrm flipV="1">
              <a:off x="2538219" y="4039118"/>
              <a:ext cx="0" cy="188151"/>
            </a:xfrm>
            <a:prstGeom prst="straightConnector1">
              <a:avLst/>
            </a:prstGeom>
            <a:noFill/>
            <a:ln w="6350" cap="flat" cmpd="sng" algn="ctr">
              <a:solidFill>
                <a:srgbClr val="E7E6E6">
                  <a:lumMod val="75000"/>
                </a:srgbClr>
              </a:solidFill>
              <a:prstDash val="solid"/>
              <a:miter lim="800000"/>
              <a:tailEnd type="triangle"/>
            </a:ln>
            <a:effectLst/>
          </p:spPr>
        </p:cxnSp>
        <p:cxnSp>
          <p:nvCxnSpPr>
            <p:cNvPr id="120" name="Straight Arrow Connector 119">
              <a:extLst>
                <a:ext uri="{FF2B5EF4-FFF2-40B4-BE49-F238E27FC236}">
                  <a16:creationId xmlns:a16="http://schemas.microsoft.com/office/drawing/2014/main" id="{51991B7C-D4A8-4C23-B5A0-81D761D399D9}"/>
                </a:ext>
              </a:extLst>
            </p:cNvPr>
            <p:cNvCxnSpPr>
              <a:cxnSpLocks/>
              <a:stCxn id="96" idx="0"/>
            </p:cNvCxnSpPr>
            <p:nvPr/>
          </p:nvCxnSpPr>
          <p:spPr>
            <a:xfrm flipH="1" flipV="1">
              <a:off x="2538219" y="2927914"/>
              <a:ext cx="9319" cy="197383"/>
            </a:xfrm>
            <a:prstGeom prst="straightConnector1">
              <a:avLst/>
            </a:prstGeom>
            <a:noFill/>
            <a:ln w="6350" cap="flat" cmpd="sng" algn="ctr">
              <a:solidFill>
                <a:srgbClr val="E7E6E6">
                  <a:lumMod val="75000"/>
                </a:srgbClr>
              </a:solidFill>
              <a:prstDash val="solid"/>
              <a:miter lim="800000"/>
              <a:tailEnd type="triangle"/>
            </a:ln>
            <a:effectLst/>
          </p:spPr>
        </p:cxnSp>
        <p:cxnSp>
          <p:nvCxnSpPr>
            <p:cNvPr id="121" name="Straight Arrow Connector 120">
              <a:extLst>
                <a:ext uri="{FF2B5EF4-FFF2-40B4-BE49-F238E27FC236}">
                  <a16:creationId xmlns:a16="http://schemas.microsoft.com/office/drawing/2014/main" id="{6342F22F-A575-4CBA-863D-B00620FE2BAD}"/>
                </a:ext>
              </a:extLst>
            </p:cNvPr>
            <p:cNvCxnSpPr>
              <a:cxnSpLocks/>
              <a:stCxn id="98" idx="0"/>
            </p:cNvCxnSpPr>
            <p:nvPr/>
          </p:nvCxnSpPr>
          <p:spPr>
            <a:xfrm flipV="1">
              <a:off x="3281666" y="2927914"/>
              <a:ext cx="0" cy="205793"/>
            </a:xfrm>
            <a:prstGeom prst="straightConnector1">
              <a:avLst/>
            </a:prstGeom>
            <a:noFill/>
            <a:ln w="6350" cap="flat" cmpd="sng" algn="ctr">
              <a:solidFill>
                <a:srgbClr val="E7E6E6">
                  <a:lumMod val="75000"/>
                </a:srgbClr>
              </a:solidFill>
              <a:prstDash val="solid"/>
              <a:miter lim="800000"/>
              <a:tailEnd type="triangle"/>
            </a:ln>
            <a:effectLst/>
          </p:spPr>
        </p:cxnSp>
        <p:cxnSp>
          <p:nvCxnSpPr>
            <p:cNvPr id="122" name="Straight Arrow Connector 121">
              <a:extLst>
                <a:ext uri="{FF2B5EF4-FFF2-40B4-BE49-F238E27FC236}">
                  <a16:creationId xmlns:a16="http://schemas.microsoft.com/office/drawing/2014/main" id="{E7150220-ECE6-4736-986A-A2330D917960}"/>
                </a:ext>
              </a:extLst>
            </p:cNvPr>
            <p:cNvCxnSpPr>
              <a:cxnSpLocks/>
              <a:stCxn id="97" idx="0"/>
            </p:cNvCxnSpPr>
            <p:nvPr/>
          </p:nvCxnSpPr>
          <p:spPr>
            <a:xfrm flipV="1">
              <a:off x="4041347" y="2927914"/>
              <a:ext cx="0" cy="197381"/>
            </a:xfrm>
            <a:prstGeom prst="straightConnector1">
              <a:avLst/>
            </a:prstGeom>
            <a:noFill/>
            <a:ln w="6350" cap="flat" cmpd="sng" algn="ctr">
              <a:solidFill>
                <a:srgbClr val="E7E6E6">
                  <a:lumMod val="75000"/>
                </a:srgbClr>
              </a:solidFill>
              <a:prstDash val="solid"/>
              <a:miter lim="800000"/>
              <a:tailEnd type="triangle"/>
            </a:ln>
            <a:effectLst/>
          </p:spPr>
        </p:cxnSp>
        <p:cxnSp>
          <p:nvCxnSpPr>
            <p:cNvPr id="123" name="Straight Arrow Connector 122">
              <a:extLst>
                <a:ext uri="{FF2B5EF4-FFF2-40B4-BE49-F238E27FC236}">
                  <a16:creationId xmlns:a16="http://schemas.microsoft.com/office/drawing/2014/main" id="{0FB76DE1-1540-49B6-AC81-9B9C5EAC0735}"/>
                </a:ext>
              </a:extLst>
            </p:cNvPr>
            <p:cNvCxnSpPr>
              <a:cxnSpLocks/>
              <a:stCxn id="102" idx="0"/>
            </p:cNvCxnSpPr>
            <p:nvPr/>
          </p:nvCxnSpPr>
          <p:spPr>
            <a:xfrm flipH="1" flipV="1">
              <a:off x="7899463" y="2927914"/>
              <a:ext cx="1" cy="226000"/>
            </a:xfrm>
            <a:prstGeom prst="straightConnector1">
              <a:avLst/>
            </a:prstGeom>
            <a:noFill/>
            <a:ln w="6350" cap="flat" cmpd="sng" algn="ctr">
              <a:solidFill>
                <a:srgbClr val="E7E6E6">
                  <a:lumMod val="75000"/>
                </a:srgbClr>
              </a:solidFill>
              <a:prstDash val="solid"/>
              <a:miter lim="800000"/>
              <a:tailEnd type="triangle"/>
            </a:ln>
            <a:effectLst/>
          </p:spPr>
        </p:cxnSp>
        <p:cxnSp>
          <p:nvCxnSpPr>
            <p:cNvPr id="124" name="Straight Arrow Connector 123">
              <a:extLst>
                <a:ext uri="{FF2B5EF4-FFF2-40B4-BE49-F238E27FC236}">
                  <a16:creationId xmlns:a16="http://schemas.microsoft.com/office/drawing/2014/main" id="{98782992-0C13-4177-B1A4-1836F396617C}"/>
                </a:ext>
              </a:extLst>
            </p:cNvPr>
            <p:cNvCxnSpPr>
              <a:cxnSpLocks/>
              <a:stCxn id="148" idx="0"/>
              <a:endCxn id="101" idx="4"/>
            </p:cNvCxnSpPr>
            <p:nvPr/>
          </p:nvCxnSpPr>
          <p:spPr>
            <a:xfrm flipV="1">
              <a:off x="3271752" y="4051272"/>
              <a:ext cx="1399" cy="175995"/>
            </a:xfrm>
            <a:prstGeom prst="straightConnector1">
              <a:avLst/>
            </a:prstGeom>
            <a:noFill/>
            <a:ln w="6350" cap="flat" cmpd="sng" algn="ctr">
              <a:solidFill>
                <a:srgbClr val="E7E6E6">
                  <a:lumMod val="75000"/>
                </a:srgbClr>
              </a:solidFill>
              <a:prstDash val="solid"/>
              <a:miter lim="800000"/>
              <a:tailEnd type="triangle"/>
            </a:ln>
            <a:effectLst/>
          </p:spPr>
        </p:cxnSp>
        <p:cxnSp>
          <p:nvCxnSpPr>
            <p:cNvPr id="125" name="Straight Arrow Connector 124">
              <a:extLst>
                <a:ext uri="{FF2B5EF4-FFF2-40B4-BE49-F238E27FC236}">
                  <a16:creationId xmlns:a16="http://schemas.microsoft.com/office/drawing/2014/main" id="{81C7667F-7DBB-441C-A179-BC5A918FAF48}"/>
                </a:ext>
              </a:extLst>
            </p:cNvPr>
            <p:cNvCxnSpPr>
              <a:cxnSpLocks/>
              <a:stCxn id="150" idx="0"/>
              <a:endCxn id="100" idx="4"/>
            </p:cNvCxnSpPr>
            <p:nvPr/>
          </p:nvCxnSpPr>
          <p:spPr>
            <a:xfrm flipH="1" flipV="1">
              <a:off x="3997242" y="4045195"/>
              <a:ext cx="2456" cy="182072"/>
            </a:xfrm>
            <a:prstGeom prst="straightConnector1">
              <a:avLst/>
            </a:prstGeom>
            <a:noFill/>
            <a:ln w="6350" cap="flat" cmpd="sng" algn="ctr">
              <a:solidFill>
                <a:srgbClr val="E7E6E6">
                  <a:lumMod val="75000"/>
                </a:srgbClr>
              </a:solidFill>
              <a:prstDash val="solid"/>
              <a:miter lim="800000"/>
              <a:tailEnd type="triangle"/>
            </a:ln>
            <a:effectLst/>
          </p:spPr>
        </p:cxnSp>
        <p:cxnSp>
          <p:nvCxnSpPr>
            <p:cNvPr id="126" name="Straight Arrow Connector 125">
              <a:extLst>
                <a:ext uri="{FF2B5EF4-FFF2-40B4-BE49-F238E27FC236}">
                  <a16:creationId xmlns:a16="http://schemas.microsoft.com/office/drawing/2014/main" id="{EF2CE926-F80E-4325-8BD1-6A20E4133258}"/>
                </a:ext>
              </a:extLst>
            </p:cNvPr>
            <p:cNvCxnSpPr>
              <a:cxnSpLocks/>
              <a:stCxn id="100" idx="0"/>
              <a:endCxn id="102" idx="4"/>
            </p:cNvCxnSpPr>
            <p:nvPr/>
          </p:nvCxnSpPr>
          <p:spPr>
            <a:xfrm flipV="1">
              <a:off x="3997242" y="3476765"/>
              <a:ext cx="3902222" cy="245579"/>
            </a:xfrm>
            <a:prstGeom prst="straightConnector1">
              <a:avLst/>
            </a:prstGeom>
            <a:noFill/>
            <a:ln w="6350" cap="flat" cmpd="sng" algn="ctr">
              <a:solidFill>
                <a:srgbClr val="E7E6E6">
                  <a:lumMod val="75000"/>
                </a:srgbClr>
              </a:solidFill>
              <a:prstDash val="solid"/>
              <a:miter lim="800000"/>
              <a:tailEnd type="triangle"/>
            </a:ln>
            <a:effectLst/>
          </p:spPr>
        </p:cxnSp>
        <p:cxnSp>
          <p:nvCxnSpPr>
            <p:cNvPr id="127" name="Straight Arrow Connector 126">
              <a:extLst>
                <a:ext uri="{FF2B5EF4-FFF2-40B4-BE49-F238E27FC236}">
                  <a16:creationId xmlns:a16="http://schemas.microsoft.com/office/drawing/2014/main" id="{7E167829-2370-4DAA-87E3-AB4E1C4ED2F0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7885906" y="4036795"/>
              <a:ext cx="2456" cy="182072"/>
            </a:xfrm>
            <a:prstGeom prst="straightConnector1">
              <a:avLst/>
            </a:prstGeom>
            <a:noFill/>
            <a:ln w="6350" cap="flat" cmpd="sng" algn="ctr">
              <a:solidFill>
                <a:srgbClr val="E7E6E6">
                  <a:lumMod val="75000"/>
                </a:srgbClr>
              </a:solidFill>
              <a:prstDash val="solid"/>
              <a:miter lim="800000"/>
              <a:tailEnd type="triangle"/>
            </a:ln>
            <a:effectLst/>
          </p:spPr>
        </p:cxnSp>
        <p:cxnSp>
          <p:nvCxnSpPr>
            <p:cNvPr id="128" name="Straight Arrow Connector 127">
              <a:extLst>
                <a:ext uri="{FF2B5EF4-FFF2-40B4-BE49-F238E27FC236}">
                  <a16:creationId xmlns:a16="http://schemas.microsoft.com/office/drawing/2014/main" id="{881E2EF8-A0AD-4C6C-A00B-1A7CCC62F65D}"/>
                </a:ext>
              </a:extLst>
            </p:cNvPr>
            <p:cNvCxnSpPr>
              <a:cxnSpLocks/>
              <a:stCxn id="100" idx="0"/>
              <a:endCxn id="98" idx="4"/>
            </p:cNvCxnSpPr>
            <p:nvPr/>
          </p:nvCxnSpPr>
          <p:spPr>
            <a:xfrm flipH="1" flipV="1">
              <a:off x="3281666" y="3456558"/>
              <a:ext cx="715576" cy="265786"/>
            </a:xfrm>
            <a:prstGeom prst="straightConnector1">
              <a:avLst/>
            </a:prstGeom>
            <a:noFill/>
            <a:ln w="6350" cap="flat" cmpd="sng" algn="ctr">
              <a:solidFill>
                <a:srgbClr val="E7E6E6">
                  <a:lumMod val="75000"/>
                </a:srgbClr>
              </a:solidFill>
              <a:prstDash val="solid"/>
              <a:miter lim="800000"/>
              <a:tailEnd type="triangle"/>
            </a:ln>
            <a:effectLst/>
          </p:spPr>
        </p:cxnSp>
        <p:sp>
          <p:nvSpPr>
            <p:cNvPr id="129" name="Oval 128">
              <a:extLst>
                <a:ext uri="{FF2B5EF4-FFF2-40B4-BE49-F238E27FC236}">
                  <a16:creationId xmlns:a16="http://schemas.microsoft.com/office/drawing/2014/main" id="{583C656E-9E17-4BB0-8256-C52B22121F48}"/>
                </a:ext>
              </a:extLst>
            </p:cNvPr>
            <p:cNvSpPr/>
            <p:nvPr/>
          </p:nvSpPr>
          <p:spPr>
            <a:xfrm>
              <a:off x="5299807" y="3118671"/>
              <a:ext cx="332293" cy="322851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solidFill>
                <a:srgbClr val="E7E6E6">
                  <a:lumMod val="75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30" name="Oval 129">
              <a:extLst>
                <a:ext uri="{FF2B5EF4-FFF2-40B4-BE49-F238E27FC236}">
                  <a16:creationId xmlns:a16="http://schemas.microsoft.com/office/drawing/2014/main" id="{86E70C26-FD38-4A63-99BD-B218AD54A34B}"/>
                </a:ext>
              </a:extLst>
            </p:cNvPr>
            <p:cNvSpPr/>
            <p:nvPr/>
          </p:nvSpPr>
          <p:spPr>
            <a:xfrm>
              <a:off x="4540126" y="3127083"/>
              <a:ext cx="332293" cy="322851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solidFill>
                <a:srgbClr val="E7E6E6">
                  <a:lumMod val="75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31" name="Oval 130">
              <a:extLst>
                <a:ext uri="{FF2B5EF4-FFF2-40B4-BE49-F238E27FC236}">
                  <a16:creationId xmlns:a16="http://schemas.microsoft.com/office/drawing/2014/main" id="{FE36E366-8239-469A-92E3-BD71AB4175D7}"/>
                </a:ext>
              </a:extLst>
            </p:cNvPr>
            <p:cNvSpPr/>
            <p:nvPr/>
          </p:nvSpPr>
          <p:spPr>
            <a:xfrm>
              <a:off x="5248843" y="3715720"/>
              <a:ext cx="346012" cy="322851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solidFill>
                <a:srgbClr val="E7E6E6">
                  <a:lumMod val="75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32" name="Oval 131">
              <a:extLst>
                <a:ext uri="{FF2B5EF4-FFF2-40B4-BE49-F238E27FC236}">
                  <a16:creationId xmlns:a16="http://schemas.microsoft.com/office/drawing/2014/main" id="{1467557A-378F-4275-821D-9CC0FF3D3C84}"/>
                </a:ext>
              </a:extLst>
            </p:cNvPr>
            <p:cNvSpPr/>
            <p:nvPr/>
          </p:nvSpPr>
          <p:spPr>
            <a:xfrm>
              <a:off x="4524752" y="3721797"/>
              <a:ext cx="346012" cy="322851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solidFill>
                <a:srgbClr val="E7E6E6">
                  <a:lumMod val="75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cxnSp>
          <p:nvCxnSpPr>
            <p:cNvPr id="133" name="Straight Arrow Connector 132">
              <a:extLst>
                <a:ext uri="{FF2B5EF4-FFF2-40B4-BE49-F238E27FC236}">
                  <a16:creationId xmlns:a16="http://schemas.microsoft.com/office/drawing/2014/main" id="{CAE3ECC8-8FEF-4284-9EF5-8913B5D20154}"/>
                </a:ext>
              </a:extLst>
            </p:cNvPr>
            <p:cNvCxnSpPr>
              <a:cxnSpLocks/>
              <a:stCxn id="132" idx="0"/>
              <a:endCxn id="130" idx="4"/>
            </p:cNvCxnSpPr>
            <p:nvPr/>
          </p:nvCxnSpPr>
          <p:spPr>
            <a:xfrm flipV="1">
              <a:off x="4697758" y="3449934"/>
              <a:ext cx="8515" cy="271863"/>
            </a:xfrm>
            <a:prstGeom prst="straightConnector1">
              <a:avLst/>
            </a:prstGeom>
            <a:noFill/>
            <a:ln w="6350" cap="flat" cmpd="sng" algn="ctr">
              <a:solidFill>
                <a:srgbClr val="E7E6E6">
                  <a:lumMod val="75000"/>
                </a:srgbClr>
              </a:solidFill>
              <a:prstDash val="solid"/>
              <a:miter lim="800000"/>
              <a:tailEnd type="triangle"/>
            </a:ln>
            <a:effectLst/>
          </p:spPr>
        </p:cxnSp>
        <p:cxnSp>
          <p:nvCxnSpPr>
            <p:cNvPr id="134" name="Straight Arrow Connector 133">
              <a:extLst>
                <a:ext uri="{FF2B5EF4-FFF2-40B4-BE49-F238E27FC236}">
                  <a16:creationId xmlns:a16="http://schemas.microsoft.com/office/drawing/2014/main" id="{0533B349-1847-48F8-8FAC-7251CF77F172}"/>
                </a:ext>
              </a:extLst>
            </p:cNvPr>
            <p:cNvCxnSpPr>
              <a:cxnSpLocks/>
              <a:stCxn id="131" idx="0"/>
              <a:endCxn id="129" idx="4"/>
            </p:cNvCxnSpPr>
            <p:nvPr/>
          </p:nvCxnSpPr>
          <p:spPr>
            <a:xfrm flipV="1">
              <a:off x="5421849" y="3441522"/>
              <a:ext cx="44105" cy="274198"/>
            </a:xfrm>
            <a:prstGeom prst="straightConnector1">
              <a:avLst/>
            </a:prstGeom>
            <a:noFill/>
            <a:ln w="6350" cap="flat" cmpd="sng" algn="ctr">
              <a:solidFill>
                <a:srgbClr val="E7E6E6">
                  <a:lumMod val="75000"/>
                </a:srgbClr>
              </a:solidFill>
              <a:prstDash val="solid"/>
              <a:miter lim="800000"/>
              <a:tailEnd type="triangle"/>
            </a:ln>
            <a:effectLst/>
          </p:spPr>
        </p:cxnSp>
        <p:cxnSp>
          <p:nvCxnSpPr>
            <p:cNvPr id="135" name="Straight Arrow Connector 134">
              <a:extLst>
                <a:ext uri="{FF2B5EF4-FFF2-40B4-BE49-F238E27FC236}">
                  <a16:creationId xmlns:a16="http://schemas.microsoft.com/office/drawing/2014/main" id="{E92DB368-FEB4-47B4-AA00-B204BB4BC49C}"/>
                </a:ext>
              </a:extLst>
            </p:cNvPr>
            <p:cNvCxnSpPr>
              <a:cxnSpLocks/>
              <a:stCxn id="132" idx="0"/>
              <a:endCxn id="129" idx="4"/>
            </p:cNvCxnSpPr>
            <p:nvPr/>
          </p:nvCxnSpPr>
          <p:spPr>
            <a:xfrm flipV="1">
              <a:off x="4697758" y="3441522"/>
              <a:ext cx="768196" cy="280275"/>
            </a:xfrm>
            <a:prstGeom prst="straightConnector1">
              <a:avLst/>
            </a:prstGeom>
            <a:noFill/>
            <a:ln w="6350" cap="flat" cmpd="sng" algn="ctr">
              <a:solidFill>
                <a:srgbClr val="E7E6E6">
                  <a:lumMod val="75000"/>
                </a:srgbClr>
              </a:solidFill>
              <a:prstDash val="solid"/>
              <a:miter lim="800000"/>
              <a:tailEnd type="triangle"/>
            </a:ln>
            <a:effectLst/>
          </p:spPr>
        </p:cxnSp>
        <p:cxnSp>
          <p:nvCxnSpPr>
            <p:cNvPr id="136" name="Straight Arrow Connector 135">
              <a:extLst>
                <a:ext uri="{FF2B5EF4-FFF2-40B4-BE49-F238E27FC236}">
                  <a16:creationId xmlns:a16="http://schemas.microsoft.com/office/drawing/2014/main" id="{F90AAAEB-994A-4E44-8410-BD12EE4527E7}"/>
                </a:ext>
              </a:extLst>
            </p:cNvPr>
            <p:cNvCxnSpPr>
              <a:cxnSpLocks/>
              <a:endCxn id="132" idx="4"/>
            </p:cNvCxnSpPr>
            <p:nvPr/>
          </p:nvCxnSpPr>
          <p:spPr>
            <a:xfrm flipV="1">
              <a:off x="4696359" y="4044648"/>
              <a:ext cx="1399" cy="175995"/>
            </a:xfrm>
            <a:prstGeom prst="straightConnector1">
              <a:avLst/>
            </a:prstGeom>
            <a:noFill/>
            <a:ln w="6350" cap="flat" cmpd="sng" algn="ctr">
              <a:solidFill>
                <a:srgbClr val="E7E6E6">
                  <a:lumMod val="75000"/>
                </a:srgbClr>
              </a:solidFill>
              <a:prstDash val="solid"/>
              <a:miter lim="800000"/>
              <a:tailEnd type="triangle"/>
            </a:ln>
            <a:effectLst/>
          </p:spPr>
        </p:cxnSp>
        <p:cxnSp>
          <p:nvCxnSpPr>
            <p:cNvPr id="137" name="Straight Arrow Connector 136">
              <a:extLst>
                <a:ext uri="{FF2B5EF4-FFF2-40B4-BE49-F238E27FC236}">
                  <a16:creationId xmlns:a16="http://schemas.microsoft.com/office/drawing/2014/main" id="{48E86599-24FE-4AEF-A4B2-00430AA557AE}"/>
                </a:ext>
              </a:extLst>
            </p:cNvPr>
            <p:cNvCxnSpPr>
              <a:cxnSpLocks/>
              <a:endCxn id="131" idx="4"/>
            </p:cNvCxnSpPr>
            <p:nvPr/>
          </p:nvCxnSpPr>
          <p:spPr>
            <a:xfrm flipH="1" flipV="1">
              <a:off x="5421849" y="4038571"/>
              <a:ext cx="2456" cy="182072"/>
            </a:xfrm>
            <a:prstGeom prst="straightConnector1">
              <a:avLst/>
            </a:prstGeom>
            <a:noFill/>
            <a:ln w="6350" cap="flat" cmpd="sng" algn="ctr">
              <a:solidFill>
                <a:srgbClr val="E7E6E6">
                  <a:lumMod val="75000"/>
                </a:srgbClr>
              </a:solidFill>
              <a:prstDash val="solid"/>
              <a:miter lim="800000"/>
              <a:tailEnd type="triangle"/>
            </a:ln>
            <a:effectLst/>
          </p:spPr>
        </p:cxnSp>
        <p:cxnSp>
          <p:nvCxnSpPr>
            <p:cNvPr id="138" name="Straight Arrow Connector 137">
              <a:extLst>
                <a:ext uri="{FF2B5EF4-FFF2-40B4-BE49-F238E27FC236}">
                  <a16:creationId xmlns:a16="http://schemas.microsoft.com/office/drawing/2014/main" id="{9ECC4ABC-CA89-4875-A1C7-BCD93ED1B303}"/>
                </a:ext>
              </a:extLst>
            </p:cNvPr>
            <p:cNvCxnSpPr>
              <a:cxnSpLocks/>
              <a:stCxn id="131" idx="0"/>
              <a:endCxn id="130" idx="4"/>
            </p:cNvCxnSpPr>
            <p:nvPr/>
          </p:nvCxnSpPr>
          <p:spPr>
            <a:xfrm flipH="1" flipV="1">
              <a:off x="4706273" y="3449934"/>
              <a:ext cx="715576" cy="265786"/>
            </a:xfrm>
            <a:prstGeom prst="straightConnector1">
              <a:avLst/>
            </a:prstGeom>
            <a:noFill/>
            <a:ln w="6350" cap="flat" cmpd="sng" algn="ctr">
              <a:solidFill>
                <a:srgbClr val="E7E6E6">
                  <a:lumMod val="75000"/>
                </a:srgbClr>
              </a:solidFill>
              <a:prstDash val="solid"/>
              <a:miter lim="800000"/>
              <a:tailEnd type="triangle"/>
            </a:ln>
            <a:effectLst/>
          </p:spPr>
        </p:cxnSp>
        <p:cxnSp>
          <p:nvCxnSpPr>
            <p:cNvPr id="139" name="Straight Arrow Connector 138">
              <a:extLst>
                <a:ext uri="{FF2B5EF4-FFF2-40B4-BE49-F238E27FC236}">
                  <a16:creationId xmlns:a16="http://schemas.microsoft.com/office/drawing/2014/main" id="{BE69162F-CF29-4F98-9F10-19AF1B0BF85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725584" y="2956533"/>
              <a:ext cx="0" cy="197381"/>
            </a:xfrm>
            <a:prstGeom prst="straightConnector1">
              <a:avLst/>
            </a:prstGeom>
            <a:noFill/>
            <a:ln w="6350" cap="flat" cmpd="sng" algn="ctr">
              <a:solidFill>
                <a:srgbClr val="E7E6E6">
                  <a:lumMod val="75000"/>
                </a:srgbClr>
              </a:solidFill>
              <a:prstDash val="solid"/>
              <a:miter lim="800000"/>
              <a:tailEnd type="triangle"/>
            </a:ln>
            <a:effectLst/>
          </p:spPr>
        </p:cxnSp>
        <p:cxnSp>
          <p:nvCxnSpPr>
            <p:cNvPr id="140" name="Straight Arrow Connector 139">
              <a:extLst>
                <a:ext uri="{FF2B5EF4-FFF2-40B4-BE49-F238E27FC236}">
                  <a16:creationId xmlns:a16="http://schemas.microsoft.com/office/drawing/2014/main" id="{7666B9F4-DE30-424A-B705-6DC31761625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484645" y="2936326"/>
              <a:ext cx="0" cy="197381"/>
            </a:xfrm>
            <a:prstGeom prst="straightConnector1">
              <a:avLst/>
            </a:prstGeom>
            <a:noFill/>
            <a:ln w="6350" cap="flat" cmpd="sng" algn="ctr">
              <a:solidFill>
                <a:srgbClr val="E7E6E6">
                  <a:lumMod val="75000"/>
                </a:srgbClr>
              </a:solidFill>
              <a:prstDash val="solid"/>
              <a:miter lim="800000"/>
              <a:tailEnd type="triangle"/>
            </a:ln>
            <a:effectLst/>
          </p:spPr>
        </p:cxnSp>
        <p:cxnSp>
          <p:nvCxnSpPr>
            <p:cNvPr id="141" name="Straight Arrow Connector 140">
              <a:extLst>
                <a:ext uri="{FF2B5EF4-FFF2-40B4-BE49-F238E27FC236}">
                  <a16:creationId xmlns:a16="http://schemas.microsoft.com/office/drawing/2014/main" id="{1909E60A-A42D-426C-B867-5050181A9A68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4004324" y="3436400"/>
              <a:ext cx="715576" cy="265786"/>
            </a:xfrm>
            <a:prstGeom prst="straightConnector1">
              <a:avLst/>
            </a:prstGeom>
            <a:noFill/>
            <a:ln w="6350" cap="flat" cmpd="sng" algn="ctr">
              <a:solidFill>
                <a:srgbClr val="E7E6E6">
                  <a:lumMod val="75000"/>
                </a:srgbClr>
              </a:solidFill>
              <a:prstDash val="solid"/>
              <a:miter lim="800000"/>
              <a:tailEnd type="triangle"/>
            </a:ln>
            <a:effectLst/>
          </p:spPr>
        </p:cxnSp>
        <p:cxnSp>
          <p:nvCxnSpPr>
            <p:cNvPr id="142" name="Straight Arrow Connector 141">
              <a:extLst>
                <a:ext uri="{FF2B5EF4-FFF2-40B4-BE49-F238E27FC236}">
                  <a16:creationId xmlns:a16="http://schemas.microsoft.com/office/drawing/2014/main" id="{6BE27727-86B5-49BF-9910-A31E2BA64B85}"/>
                </a:ext>
              </a:extLst>
            </p:cNvPr>
            <p:cNvCxnSpPr>
              <a:cxnSpLocks/>
              <a:stCxn id="100" idx="0"/>
              <a:endCxn id="130" idx="4"/>
            </p:cNvCxnSpPr>
            <p:nvPr/>
          </p:nvCxnSpPr>
          <p:spPr>
            <a:xfrm flipV="1">
              <a:off x="3997242" y="3449934"/>
              <a:ext cx="709031" cy="272410"/>
            </a:xfrm>
            <a:prstGeom prst="straightConnector1">
              <a:avLst/>
            </a:prstGeom>
            <a:noFill/>
            <a:ln w="6350" cap="flat" cmpd="sng" algn="ctr">
              <a:solidFill>
                <a:srgbClr val="E7E6E6">
                  <a:lumMod val="75000"/>
                </a:srgbClr>
              </a:solidFill>
              <a:prstDash val="solid"/>
              <a:miter lim="800000"/>
              <a:tailEnd type="triangle"/>
            </a:ln>
            <a:effectLst/>
          </p:spPr>
        </p:cxnSp>
        <p:cxnSp>
          <p:nvCxnSpPr>
            <p:cNvPr id="143" name="Straight Arrow Connector 142">
              <a:extLst>
                <a:ext uri="{FF2B5EF4-FFF2-40B4-BE49-F238E27FC236}">
                  <a16:creationId xmlns:a16="http://schemas.microsoft.com/office/drawing/2014/main" id="{277D7DC9-466B-4E2C-A4EB-333FDAC1390E}"/>
                </a:ext>
              </a:extLst>
            </p:cNvPr>
            <p:cNvCxnSpPr>
              <a:cxnSpLocks/>
              <a:stCxn id="131" idx="0"/>
              <a:endCxn id="102" idx="4"/>
            </p:cNvCxnSpPr>
            <p:nvPr/>
          </p:nvCxnSpPr>
          <p:spPr>
            <a:xfrm flipV="1">
              <a:off x="5421849" y="3476765"/>
              <a:ext cx="2477615" cy="238955"/>
            </a:xfrm>
            <a:prstGeom prst="straightConnector1">
              <a:avLst/>
            </a:prstGeom>
            <a:noFill/>
            <a:ln w="6350" cap="flat" cmpd="sng" algn="ctr">
              <a:solidFill>
                <a:srgbClr val="E7E6E6">
                  <a:lumMod val="75000"/>
                </a:srgbClr>
              </a:solidFill>
              <a:prstDash val="solid"/>
              <a:miter lim="800000"/>
              <a:tailEnd type="triangle"/>
            </a:ln>
            <a:effectLst/>
          </p:spPr>
        </p:cxnSp>
        <p:cxnSp>
          <p:nvCxnSpPr>
            <p:cNvPr id="144" name="Straight Arrow Connector 143">
              <a:extLst>
                <a:ext uri="{FF2B5EF4-FFF2-40B4-BE49-F238E27FC236}">
                  <a16:creationId xmlns:a16="http://schemas.microsoft.com/office/drawing/2014/main" id="{2110DE44-C9FF-4B01-A112-3C52CD5EA723}"/>
                </a:ext>
              </a:extLst>
            </p:cNvPr>
            <p:cNvCxnSpPr>
              <a:cxnSpLocks/>
              <a:stCxn id="132" idx="0"/>
              <a:endCxn id="102" idx="4"/>
            </p:cNvCxnSpPr>
            <p:nvPr/>
          </p:nvCxnSpPr>
          <p:spPr>
            <a:xfrm flipV="1">
              <a:off x="4697758" y="3476765"/>
              <a:ext cx="3201706" cy="245032"/>
            </a:xfrm>
            <a:prstGeom prst="straightConnector1">
              <a:avLst/>
            </a:prstGeom>
            <a:noFill/>
            <a:ln w="6350" cap="flat" cmpd="sng" algn="ctr">
              <a:solidFill>
                <a:srgbClr val="E7E6E6">
                  <a:lumMod val="75000"/>
                </a:srgbClr>
              </a:solidFill>
              <a:prstDash val="solid"/>
              <a:miter lim="800000"/>
              <a:tailEnd type="triangle"/>
            </a:ln>
            <a:effectLst/>
          </p:spPr>
        </p:cxnSp>
        <p:cxnSp>
          <p:nvCxnSpPr>
            <p:cNvPr id="145" name="Straight Arrow Connector 144">
              <a:extLst>
                <a:ext uri="{FF2B5EF4-FFF2-40B4-BE49-F238E27FC236}">
                  <a16:creationId xmlns:a16="http://schemas.microsoft.com/office/drawing/2014/main" id="{7577AFCA-01C5-4389-B42A-F207241E5EFB}"/>
                </a:ext>
              </a:extLst>
            </p:cNvPr>
            <p:cNvCxnSpPr>
              <a:cxnSpLocks/>
              <a:stCxn id="103" idx="0"/>
              <a:endCxn id="130" idx="5"/>
            </p:cNvCxnSpPr>
            <p:nvPr/>
          </p:nvCxnSpPr>
          <p:spPr>
            <a:xfrm flipH="1" flipV="1">
              <a:off x="4823756" y="3402654"/>
              <a:ext cx="3068848" cy="313612"/>
            </a:xfrm>
            <a:prstGeom prst="straightConnector1">
              <a:avLst/>
            </a:prstGeom>
            <a:noFill/>
            <a:ln w="6350" cap="flat" cmpd="sng" algn="ctr">
              <a:solidFill>
                <a:srgbClr val="E7E6E6">
                  <a:lumMod val="75000"/>
                </a:srgbClr>
              </a:solidFill>
              <a:prstDash val="solid"/>
              <a:miter lim="800000"/>
              <a:tailEnd type="triangle"/>
            </a:ln>
            <a:effectLst/>
          </p:spPr>
        </p:cxnSp>
        <p:cxnSp>
          <p:nvCxnSpPr>
            <p:cNvPr id="146" name="Straight Arrow Connector 145">
              <a:extLst>
                <a:ext uri="{FF2B5EF4-FFF2-40B4-BE49-F238E27FC236}">
                  <a16:creationId xmlns:a16="http://schemas.microsoft.com/office/drawing/2014/main" id="{48E77393-A81E-4AB9-8466-6743EABEE8F0}"/>
                </a:ext>
              </a:extLst>
            </p:cNvPr>
            <p:cNvCxnSpPr>
              <a:cxnSpLocks/>
              <a:stCxn id="103" idx="0"/>
              <a:endCxn id="129" idx="4"/>
            </p:cNvCxnSpPr>
            <p:nvPr/>
          </p:nvCxnSpPr>
          <p:spPr>
            <a:xfrm flipH="1" flipV="1">
              <a:off x="5465954" y="3441522"/>
              <a:ext cx="2426650" cy="274744"/>
            </a:xfrm>
            <a:prstGeom prst="straightConnector1">
              <a:avLst/>
            </a:prstGeom>
            <a:noFill/>
            <a:ln w="6350" cap="flat" cmpd="sng" algn="ctr">
              <a:solidFill>
                <a:srgbClr val="E7E6E6">
                  <a:lumMod val="75000"/>
                </a:srgbClr>
              </a:solidFill>
              <a:prstDash val="solid"/>
              <a:miter lim="800000"/>
              <a:tailEnd type="triangle"/>
            </a:ln>
            <a:effectLst/>
          </p:spPr>
        </p:cxnSp>
        <p:sp>
          <p:nvSpPr>
            <p:cNvPr id="147" name="Rectangle 146">
              <a:extLst>
                <a:ext uri="{FF2B5EF4-FFF2-40B4-BE49-F238E27FC236}">
                  <a16:creationId xmlns:a16="http://schemas.microsoft.com/office/drawing/2014/main" id="{ABEF0076-ED17-4479-BB96-88177E41B1E0}"/>
                </a:ext>
              </a:extLst>
            </p:cNvPr>
            <p:cNvSpPr/>
            <p:nvPr/>
          </p:nvSpPr>
          <p:spPr>
            <a:xfrm>
              <a:off x="2151919" y="2458627"/>
              <a:ext cx="6102955" cy="2307812"/>
            </a:xfrm>
            <a:prstGeom prst="rect">
              <a:avLst/>
            </a:prstGeom>
            <a:solidFill>
              <a:srgbClr val="4472C4">
                <a:alpha val="66000"/>
              </a:srgbClr>
            </a:solidFill>
            <a:ln w="12700" cap="flat" cmpd="sng" algn="ctr">
              <a:solidFill>
                <a:srgbClr val="4472C4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48" name="Rectangle 147">
              <a:extLst>
                <a:ext uri="{FF2B5EF4-FFF2-40B4-BE49-F238E27FC236}">
                  <a16:creationId xmlns:a16="http://schemas.microsoft.com/office/drawing/2014/main" id="{C631D3C3-5F93-4F43-B9C5-B982529E04CC}"/>
                </a:ext>
              </a:extLst>
            </p:cNvPr>
            <p:cNvSpPr/>
            <p:nvPr/>
          </p:nvSpPr>
          <p:spPr>
            <a:xfrm>
              <a:off x="2951712" y="4227267"/>
              <a:ext cx="640080" cy="365760"/>
            </a:xfrm>
            <a:prstGeom prst="rect">
              <a:avLst/>
            </a:prstGeom>
            <a:solidFill>
              <a:srgbClr val="ED7D31"/>
            </a:solidFill>
            <a:ln w="12700" cap="flat" cmpd="sng" algn="ctr">
              <a:solidFill>
                <a:srgbClr val="ED7D31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lIns="0" r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E</a:t>
              </a:r>
              <a:r>
                <a:rPr kumimoji="0" lang="en-US" sz="1600" b="0" i="0" u="none" strike="noStrike" kern="0" cap="none" spc="0" normalizeH="0" baseline="-2500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 Light" panose="020F0302020204030204"/>
                  <a:ea typeface="+mn-ea"/>
                  <a:cs typeface="+mn-cs"/>
                </a:rPr>
                <a:t>EU</a:t>
              </a:r>
            </a:p>
          </p:txBody>
        </p:sp>
        <p:sp>
          <p:nvSpPr>
            <p:cNvPr id="149" name="Rectangle 148">
              <a:extLst>
                <a:ext uri="{FF2B5EF4-FFF2-40B4-BE49-F238E27FC236}">
                  <a16:creationId xmlns:a16="http://schemas.microsoft.com/office/drawing/2014/main" id="{27F8BD09-0157-47D1-8EB0-9A64B988E531}"/>
                </a:ext>
              </a:extLst>
            </p:cNvPr>
            <p:cNvSpPr/>
            <p:nvPr/>
          </p:nvSpPr>
          <p:spPr>
            <a:xfrm>
              <a:off x="2218179" y="4227269"/>
              <a:ext cx="640080" cy="365760"/>
            </a:xfrm>
            <a:prstGeom prst="rect">
              <a:avLst/>
            </a:prstGeom>
            <a:solidFill>
              <a:srgbClr val="ED7D31"/>
            </a:solidFill>
            <a:ln w="12700" cap="flat" cmpd="sng" algn="ctr">
              <a:solidFill>
                <a:srgbClr val="ED7D31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lIns="0" r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E</a:t>
              </a:r>
              <a:r>
                <a:rPr kumimoji="0" lang="en-US" sz="1600" b="0" i="0" u="none" strike="noStrike" kern="0" cap="none" spc="0" normalizeH="0" baseline="-2500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 Light" panose="020F0302020204030204"/>
                  <a:ea typeface="+mn-ea"/>
                  <a:cs typeface="+mn-cs"/>
                </a:rPr>
                <a:t>CLS</a:t>
              </a:r>
            </a:p>
          </p:txBody>
        </p:sp>
        <p:sp>
          <p:nvSpPr>
            <p:cNvPr id="150" name="Rectangle 149">
              <a:extLst>
                <a:ext uri="{FF2B5EF4-FFF2-40B4-BE49-F238E27FC236}">
                  <a16:creationId xmlns:a16="http://schemas.microsoft.com/office/drawing/2014/main" id="{97D42A71-8116-44BB-BDD3-9F64CBC09C25}"/>
                </a:ext>
              </a:extLst>
            </p:cNvPr>
            <p:cNvSpPr/>
            <p:nvPr/>
          </p:nvSpPr>
          <p:spPr>
            <a:xfrm>
              <a:off x="3679658" y="4227267"/>
              <a:ext cx="640080" cy="365760"/>
            </a:xfrm>
            <a:prstGeom prst="rect">
              <a:avLst/>
            </a:prstGeom>
            <a:solidFill>
              <a:srgbClr val="ED7D31"/>
            </a:solidFill>
            <a:ln w="12700" cap="flat" cmpd="sng" algn="ctr">
              <a:solidFill>
                <a:srgbClr val="ED7D31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lIns="0" r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E</a:t>
              </a:r>
              <a:r>
                <a:rPr kumimoji="0" lang="en-US" sz="1600" b="0" i="0" u="none" strike="noStrike" kern="0" cap="none" spc="0" normalizeH="0" baseline="-2500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 Light" panose="020F0302020204030204"/>
                  <a:ea typeface="+mn-ea"/>
                  <a:cs typeface="+mn-cs"/>
                </a:rPr>
                <a:t>re</a:t>
              </a:r>
            </a:p>
          </p:txBody>
        </p:sp>
        <p:sp>
          <p:nvSpPr>
            <p:cNvPr id="151" name="Rectangle 150">
              <a:extLst>
                <a:ext uri="{FF2B5EF4-FFF2-40B4-BE49-F238E27FC236}">
                  <a16:creationId xmlns:a16="http://schemas.microsoft.com/office/drawing/2014/main" id="{46F433FD-E980-4DCF-808C-987DD4276284}"/>
                </a:ext>
              </a:extLst>
            </p:cNvPr>
            <p:cNvSpPr/>
            <p:nvPr/>
          </p:nvSpPr>
          <p:spPr>
            <a:xfrm>
              <a:off x="4428515" y="4227267"/>
              <a:ext cx="640080" cy="365760"/>
            </a:xfrm>
            <a:prstGeom prst="rect">
              <a:avLst/>
            </a:prstGeom>
            <a:solidFill>
              <a:srgbClr val="ED7D31"/>
            </a:solidFill>
            <a:ln w="12700" cap="flat" cmpd="sng" algn="ctr">
              <a:solidFill>
                <a:srgbClr val="ED7D31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lIns="0" r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E</a:t>
              </a:r>
              <a:r>
                <a:rPr kumimoji="0" lang="en-US" sz="1600" b="0" i="0" u="none" strike="noStrike" kern="0" cap="none" spc="0" normalizeH="0" baseline="-2500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 Light" panose="020F0302020204030204"/>
                  <a:ea typeface="+mn-ea"/>
                  <a:cs typeface="+mn-cs"/>
                </a:rPr>
                <a:t>##jects</a:t>
              </a:r>
            </a:p>
          </p:txBody>
        </p:sp>
        <p:sp>
          <p:nvSpPr>
            <p:cNvPr id="152" name="Rectangle 151">
              <a:extLst>
                <a:ext uri="{FF2B5EF4-FFF2-40B4-BE49-F238E27FC236}">
                  <a16:creationId xmlns:a16="http://schemas.microsoft.com/office/drawing/2014/main" id="{096B4A89-9252-446A-A83D-B2B6553D1180}"/>
                </a:ext>
              </a:extLst>
            </p:cNvPr>
            <p:cNvSpPr/>
            <p:nvPr/>
          </p:nvSpPr>
          <p:spPr>
            <a:xfrm>
              <a:off x="7541970" y="4237870"/>
              <a:ext cx="640080" cy="365760"/>
            </a:xfrm>
            <a:prstGeom prst="rect">
              <a:avLst/>
            </a:prstGeom>
            <a:solidFill>
              <a:srgbClr val="ED7D31"/>
            </a:solidFill>
            <a:ln w="12700" cap="flat" cmpd="sng" algn="ctr">
              <a:solidFill>
                <a:srgbClr val="ED7D31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lIns="0" r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E</a:t>
              </a:r>
              <a:r>
                <a:rPr kumimoji="0" lang="en-US" sz="1600" b="0" i="0" u="none" strike="noStrike" kern="0" cap="none" spc="0" normalizeH="0" baseline="-2500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 Light" panose="020F0302020204030204"/>
                  <a:ea typeface="+mn-ea"/>
                  <a:cs typeface="+mn-cs"/>
                </a:rPr>
                <a:t>##cot</a:t>
              </a:r>
            </a:p>
          </p:txBody>
        </p:sp>
        <p:sp>
          <p:nvSpPr>
            <p:cNvPr id="153" name="Rectangle 152">
              <a:extLst>
                <a:ext uri="{FF2B5EF4-FFF2-40B4-BE49-F238E27FC236}">
                  <a16:creationId xmlns:a16="http://schemas.microsoft.com/office/drawing/2014/main" id="{5117C2D5-DF7B-4BAB-8B1B-72A6A60114EC}"/>
                </a:ext>
              </a:extLst>
            </p:cNvPr>
            <p:cNvSpPr/>
            <p:nvPr/>
          </p:nvSpPr>
          <p:spPr>
            <a:xfrm>
              <a:off x="5164605" y="4227267"/>
              <a:ext cx="640080" cy="365760"/>
            </a:xfrm>
            <a:prstGeom prst="rect">
              <a:avLst/>
            </a:prstGeom>
            <a:solidFill>
              <a:srgbClr val="ED7D31"/>
            </a:solidFill>
            <a:ln w="12700" cap="flat" cmpd="sng" algn="ctr">
              <a:solidFill>
                <a:srgbClr val="ED7D31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lIns="0" r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E</a:t>
              </a:r>
              <a:r>
                <a:rPr kumimoji="0" lang="en-US" sz="1600" b="0" i="0" u="none" strike="noStrike" kern="0" cap="none" spc="0" normalizeH="0" baseline="-2500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 Light" panose="020F0302020204030204"/>
                  <a:ea typeface="+mn-ea"/>
                  <a:cs typeface="+mn-cs"/>
                </a:rPr>
                <a:t>German</a:t>
              </a:r>
              <a:endParaRPr kumimoji="0" lang="en-US" sz="1600" b="0" i="0" u="none" strike="noStrike" kern="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n-ea"/>
                <a:cs typeface="+mn-cs"/>
              </a:endParaRPr>
            </a:p>
          </p:txBody>
        </p:sp>
        <p:sp>
          <p:nvSpPr>
            <p:cNvPr id="154" name="Rectangle 153">
              <a:extLst>
                <a:ext uri="{FF2B5EF4-FFF2-40B4-BE49-F238E27FC236}">
                  <a16:creationId xmlns:a16="http://schemas.microsoft.com/office/drawing/2014/main" id="{63309F21-C8F6-4B28-9D96-B5B04E74C767}"/>
                </a:ext>
              </a:extLst>
            </p:cNvPr>
            <p:cNvSpPr/>
            <p:nvPr/>
          </p:nvSpPr>
          <p:spPr>
            <a:xfrm>
              <a:off x="6740678" y="4237870"/>
              <a:ext cx="640080" cy="365760"/>
            </a:xfrm>
            <a:prstGeom prst="rect">
              <a:avLst/>
            </a:prstGeom>
            <a:solidFill>
              <a:srgbClr val="ED7D31"/>
            </a:solidFill>
            <a:ln w="12700" cap="flat" cmpd="sng" algn="ctr">
              <a:solidFill>
                <a:srgbClr val="ED7D31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lIns="0" r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E</a:t>
              </a:r>
              <a:r>
                <a:rPr kumimoji="0" lang="en-US" sz="1600" b="0" i="0" u="none" strike="noStrike" kern="0" cap="none" spc="0" normalizeH="0" baseline="-2500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 Light" panose="020F0302020204030204"/>
                  <a:ea typeface="+mn-ea"/>
                  <a:cs typeface="+mn-cs"/>
                </a:rPr>
                <a:t>boy</a:t>
              </a:r>
              <a:endParaRPr kumimoji="0" lang="en-US" sz="1600" b="0" i="0" u="none" strike="noStrike" kern="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n-ea"/>
                <a:cs typeface="+mn-cs"/>
              </a:endParaRPr>
            </a:p>
          </p:txBody>
        </p:sp>
        <p:cxnSp>
          <p:nvCxnSpPr>
            <p:cNvPr id="155" name="Straight Arrow Connector 154">
              <a:extLst>
                <a:ext uri="{FF2B5EF4-FFF2-40B4-BE49-F238E27FC236}">
                  <a16:creationId xmlns:a16="http://schemas.microsoft.com/office/drawing/2014/main" id="{C35BF955-8173-4751-A56C-B972491043A8}"/>
                </a:ext>
              </a:extLst>
            </p:cNvPr>
            <p:cNvCxnSpPr>
              <a:cxnSpLocks/>
              <a:endCxn id="149" idx="2"/>
            </p:cNvCxnSpPr>
            <p:nvPr/>
          </p:nvCxnSpPr>
          <p:spPr>
            <a:xfrm flipV="1">
              <a:off x="2538219" y="4593029"/>
              <a:ext cx="0" cy="269109"/>
            </a:xfrm>
            <a:prstGeom prst="straightConnector1">
              <a:avLst/>
            </a:prstGeom>
            <a:noFill/>
            <a:ln w="50800" cap="flat" cmpd="sng" algn="ctr">
              <a:solidFill>
                <a:srgbClr val="4472C4"/>
              </a:solidFill>
              <a:prstDash val="solid"/>
              <a:miter lim="800000"/>
              <a:tailEnd type="triangle"/>
            </a:ln>
            <a:effectLst/>
          </p:spPr>
        </p:cxnSp>
        <p:cxnSp>
          <p:nvCxnSpPr>
            <p:cNvPr id="156" name="Straight Arrow Connector 155">
              <a:extLst>
                <a:ext uri="{FF2B5EF4-FFF2-40B4-BE49-F238E27FC236}">
                  <a16:creationId xmlns:a16="http://schemas.microsoft.com/office/drawing/2014/main" id="{AF1ABBD3-A4A6-4D13-BABB-743478FF51C3}"/>
                </a:ext>
              </a:extLst>
            </p:cNvPr>
            <p:cNvCxnSpPr>
              <a:cxnSpLocks/>
              <a:endCxn id="148" idx="2"/>
            </p:cNvCxnSpPr>
            <p:nvPr/>
          </p:nvCxnSpPr>
          <p:spPr>
            <a:xfrm flipV="1">
              <a:off x="3271752" y="4593027"/>
              <a:ext cx="0" cy="269111"/>
            </a:xfrm>
            <a:prstGeom prst="straightConnector1">
              <a:avLst/>
            </a:prstGeom>
            <a:noFill/>
            <a:ln w="50800" cap="flat" cmpd="sng" algn="ctr">
              <a:solidFill>
                <a:srgbClr val="4472C4"/>
              </a:solidFill>
              <a:prstDash val="solid"/>
              <a:miter lim="800000"/>
              <a:tailEnd type="triangle"/>
            </a:ln>
            <a:effectLst/>
          </p:spPr>
        </p:cxnSp>
        <p:cxnSp>
          <p:nvCxnSpPr>
            <p:cNvPr id="157" name="Straight Arrow Connector 156">
              <a:extLst>
                <a:ext uri="{FF2B5EF4-FFF2-40B4-BE49-F238E27FC236}">
                  <a16:creationId xmlns:a16="http://schemas.microsoft.com/office/drawing/2014/main" id="{F29822A5-D87E-43CE-B691-3A7A7B37EC37}"/>
                </a:ext>
              </a:extLst>
            </p:cNvPr>
            <p:cNvCxnSpPr>
              <a:cxnSpLocks/>
              <a:endCxn id="150" idx="2"/>
            </p:cNvCxnSpPr>
            <p:nvPr/>
          </p:nvCxnSpPr>
          <p:spPr>
            <a:xfrm flipV="1">
              <a:off x="3999698" y="4593027"/>
              <a:ext cx="0" cy="269111"/>
            </a:xfrm>
            <a:prstGeom prst="straightConnector1">
              <a:avLst/>
            </a:prstGeom>
            <a:noFill/>
            <a:ln w="50800" cap="flat" cmpd="sng" algn="ctr">
              <a:solidFill>
                <a:srgbClr val="4472C4"/>
              </a:solidFill>
              <a:prstDash val="solid"/>
              <a:miter lim="800000"/>
              <a:tailEnd type="triangle"/>
            </a:ln>
            <a:effectLst/>
          </p:spPr>
        </p:cxnSp>
        <p:cxnSp>
          <p:nvCxnSpPr>
            <p:cNvPr id="158" name="Straight Arrow Connector 157">
              <a:extLst>
                <a:ext uri="{FF2B5EF4-FFF2-40B4-BE49-F238E27FC236}">
                  <a16:creationId xmlns:a16="http://schemas.microsoft.com/office/drawing/2014/main" id="{26B3AD29-0DFD-4437-91DE-4537789EA9B8}"/>
                </a:ext>
              </a:extLst>
            </p:cNvPr>
            <p:cNvCxnSpPr>
              <a:cxnSpLocks/>
              <a:endCxn id="151" idx="2"/>
            </p:cNvCxnSpPr>
            <p:nvPr/>
          </p:nvCxnSpPr>
          <p:spPr>
            <a:xfrm flipV="1">
              <a:off x="4746217" y="4593027"/>
              <a:ext cx="2338" cy="255427"/>
            </a:xfrm>
            <a:prstGeom prst="straightConnector1">
              <a:avLst/>
            </a:prstGeom>
            <a:noFill/>
            <a:ln w="50800" cap="flat" cmpd="sng" algn="ctr">
              <a:solidFill>
                <a:srgbClr val="4472C4"/>
              </a:solidFill>
              <a:prstDash val="solid"/>
              <a:miter lim="800000"/>
              <a:tailEnd type="triangle"/>
            </a:ln>
            <a:effectLst/>
          </p:spPr>
        </p:cxnSp>
        <p:cxnSp>
          <p:nvCxnSpPr>
            <p:cNvPr id="159" name="Straight Arrow Connector 158">
              <a:extLst>
                <a:ext uri="{FF2B5EF4-FFF2-40B4-BE49-F238E27FC236}">
                  <a16:creationId xmlns:a16="http://schemas.microsoft.com/office/drawing/2014/main" id="{0B28E0DB-1939-4C10-8B33-09DF009720C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489714" y="4567476"/>
              <a:ext cx="10951" cy="255427"/>
            </a:xfrm>
            <a:prstGeom prst="straightConnector1">
              <a:avLst/>
            </a:prstGeom>
            <a:noFill/>
            <a:ln w="50800" cap="flat" cmpd="sng" algn="ctr">
              <a:solidFill>
                <a:srgbClr val="4472C4"/>
              </a:solidFill>
              <a:prstDash val="solid"/>
              <a:miter lim="800000"/>
              <a:tailEnd type="triangle"/>
            </a:ln>
            <a:effectLst/>
          </p:spPr>
        </p:cxnSp>
        <p:cxnSp>
          <p:nvCxnSpPr>
            <p:cNvPr id="160" name="Straight Arrow Connector 159">
              <a:extLst>
                <a:ext uri="{FF2B5EF4-FFF2-40B4-BE49-F238E27FC236}">
                  <a16:creationId xmlns:a16="http://schemas.microsoft.com/office/drawing/2014/main" id="{8E07AE54-38B4-4C2C-BE7E-9BAFDC68DE7B}"/>
                </a:ext>
              </a:extLst>
            </p:cNvPr>
            <p:cNvCxnSpPr>
              <a:cxnSpLocks/>
              <a:endCxn id="154" idx="2"/>
            </p:cNvCxnSpPr>
            <p:nvPr/>
          </p:nvCxnSpPr>
          <p:spPr>
            <a:xfrm flipV="1">
              <a:off x="7060718" y="4603630"/>
              <a:ext cx="0" cy="244824"/>
            </a:xfrm>
            <a:prstGeom prst="straightConnector1">
              <a:avLst/>
            </a:prstGeom>
            <a:noFill/>
            <a:ln w="50800" cap="flat" cmpd="sng" algn="ctr">
              <a:solidFill>
                <a:srgbClr val="4472C4"/>
              </a:solidFill>
              <a:prstDash val="solid"/>
              <a:miter lim="800000"/>
              <a:tailEnd type="triangle"/>
            </a:ln>
            <a:effectLst/>
          </p:spPr>
        </p:cxnSp>
        <p:cxnSp>
          <p:nvCxnSpPr>
            <p:cNvPr id="161" name="Straight Arrow Connector 160">
              <a:extLst>
                <a:ext uri="{FF2B5EF4-FFF2-40B4-BE49-F238E27FC236}">
                  <a16:creationId xmlns:a16="http://schemas.microsoft.com/office/drawing/2014/main" id="{562B7B7F-0D19-4C4C-9000-2F772EA6356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841110" y="4603632"/>
              <a:ext cx="0" cy="244822"/>
            </a:xfrm>
            <a:prstGeom prst="straightConnector1">
              <a:avLst/>
            </a:prstGeom>
            <a:noFill/>
            <a:ln w="50800" cap="flat" cmpd="sng" algn="ctr">
              <a:solidFill>
                <a:srgbClr val="4472C4"/>
              </a:solidFill>
              <a:prstDash val="solid"/>
              <a:miter lim="800000"/>
              <a:tailEnd type="triangle"/>
            </a:ln>
            <a:effectLst/>
          </p:spPr>
        </p:cxnSp>
        <p:cxnSp>
          <p:nvCxnSpPr>
            <p:cNvPr id="162" name="Straight Arrow Connector 161">
              <a:extLst>
                <a:ext uri="{FF2B5EF4-FFF2-40B4-BE49-F238E27FC236}">
                  <a16:creationId xmlns:a16="http://schemas.microsoft.com/office/drawing/2014/main" id="{51CA7059-641C-424D-8043-F3F65C448B9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008458" y="2857627"/>
              <a:ext cx="15761" cy="17380"/>
            </a:xfrm>
            <a:prstGeom prst="straightConnector1">
              <a:avLst/>
            </a:prstGeom>
            <a:noFill/>
            <a:ln w="6350" cap="flat" cmpd="sng" algn="ctr">
              <a:solidFill>
                <a:srgbClr val="E7E6E6">
                  <a:lumMod val="75000"/>
                </a:srgbClr>
              </a:solidFill>
              <a:prstDash val="solid"/>
              <a:miter lim="800000"/>
              <a:tailEnd type="triangle"/>
            </a:ln>
            <a:effectLst/>
          </p:spPr>
        </p:cxnSp>
        <p:sp>
          <p:nvSpPr>
            <p:cNvPr id="163" name="Rectangle 162">
              <a:extLst>
                <a:ext uri="{FF2B5EF4-FFF2-40B4-BE49-F238E27FC236}">
                  <a16:creationId xmlns:a16="http://schemas.microsoft.com/office/drawing/2014/main" id="{97D34E24-75FC-42A9-BDC6-0FB06C65CCF6}"/>
                </a:ext>
              </a:extLst>
            </p:cNvPr>
            <p:cNvSpPr/>
            <p:nvPr/>
          </p:nvSpPr>
          <p:spPr>
            <a:xfrm>
              <a:off x="2951712" y="2533080"/>
              <a:ext cx="640080" cy="365760"/>
            </a:xfrm>
            <a:prstGeom prst="rect">
              <a:avLst/>
            </a:prstGeom>
            <a:gradFill rotWithShape="1">
              <a:gsLst>
                <a:gs pos="0">
                  <a:srgbClr val="70AD47">
                    <a:lumMod val="110000"/>
                    <a:satMod val="105000"/>
                    <a:tint val="67000"/>
                  </a:srgbClr>
                </a:gs>
                <a:gs pos="50000">
                  <a:srgbClr val="70AD47">
                    <a:lumMod val="105000"/>
                    <a:satMod val="103000"/>
                    <a:tint val="73000"/>
                  </a:srgbClr>
                </a:gs>
                <a:gs pos="100000">
                  <a:srgbClr val="70AD47">
                    <a:lumMod val="105000"/>
                    <a:satMod val="109000"/>
                    <a:tint val="81000"/>
                  </a:srgbClr>
                </a:gs>
              </a:gsLst>
              <a:lin ang="5400000" scaled="0"/>
            </a:gradFill>
            <a:ln w="6350" cap="flat" cmpd="sng" algn="ctr">
              <a:solidFill>
                <a:srgbClr val="70AD47"/>
              </a:solidFill>
              <a:prstDash val="solid"/>
              <a:miter lim="800000"/>
            </a:ln>
            <a:effectLst/>
          </p:spPr>
          <p:txBody>
            <a:bodyPr lIns="0" r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V</a:t>
              </a:r>
              <a:r>
                <a:rPr kumimoji="0" lang="en-US" sz="1600" b="0" i="0" u="none" strike="noStrike" kern="0" cap="none" spc="0" normalizeH="0" baseline="-2500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 Light" panose="020F0302020204030204"/>
                  <a:ea typeface="+mn-ea"/>
                  <a:cs typeface="+mn-cs"/>
                </a:rPr>
                <a:t>EU</a:t>
              </a:r>
            </a:p>
          </p:txBody>
        </p:sp>
        <p:sp>
          <p:nvSpPr>
            <p:cNvPr id="164" name="Rectangle 163">
              <a:extLst>
                <a:ext uri="{FF2B5EF4-FFF2-40B4-BE49-F238E27FC236}">
                  <a16:creationId xmlns:a16="http://schemas.microsoft.com/office/drawing/2014/main" id="{DCBD84F2-9672-462E-8B6A-1D9DC59DC7CB}"/>
                </a:ext>
              </a:extLst>
            </p:cNvPr>
            <p:cNvSpPr/>
            <p:nvPr/>
          </p:nvSpPr>
          <p:spPr>
            <a:xfrm>
              <a:off x="2218179" y="2533082"/>
              <a:ext cx="640080" cy="365760"/>
            </a:xfrm>
            <a:prstGeom prst="rect">
              <a:avLst/>
            </a:prstGeom>
            <a:gradFill rotWithShape="1">
              <a:gsLst>
                <a:gs pos="0">
                  <a:srgbClr val="70AD47">
                    <a:lumMod val="110000"/>
                    <a:satMod val="105000"/>
                    <a:tint val="67000"/>
                  </a:srgbClr>
                </a:gs>
                <a:gs pos="50000">
                  <a:srgbClr val="70AD47">
                    <a:lumMod val="105000"/>
                    <a:satMod val="103000"/>
                    <a:tint val="73000"/>
                  </a:srgbClr>
                </a:gs>
                <a:gs pos="100000">
                  <a:srgbClr val="70AD47">
                    <a:lumMod val="105000"/>
                    <a:satMod val="109000"/>
                    <a:tint val="81000"/>
                  </a:srgbClr>
                </a:gs>
              </a:gsLst>
              <a:lin ang="5400000" scaled="0"/>
            </a:gradFill>
            <a:ln w="6350" cap="flat" cmpd="sng" algn="ctr">
              <a:solidFill>
                <a:srgbClr val="70AD47"/>
              </a:solidFill>
              <a:prstDash val="solid"/>
              <a:miter lim="800000"/>
            </a:ln>
            <a:effectLst/>
          </p:spPr>
          <p:txBody>
            <a:bodyPr lIns="0" r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V</a:t>
              </a:r>
              <a:r>
                <a:rPr kumimoji="0" lang="en-US" sz="1600" b="0" i="0" u="none" strike="noStrike" kern="0" cap="none" spc="0" normalizeH="0" baseline="-2500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CLS</a:t>
              </a:r>
              <a:endParaRPr kumimoji="0" lang="en-US" sz="1600" b="0" i="0" u="none" strike="noStrike" kern="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n-ea"/>
                <a:cs typeface="+mn-cs"/>
              </a:endParaRPr>
            </a:p>
          </p:txBody>
        </p:sp>
        <p:sp>
          <p:nvSpPr>
            <p:cNvPr id="165" name="Rectangle 164">
              <a:extLst>
                <a:ext uri="{FF2B5EF4-FFF2-40B4-BE49-F238E27FC236}">
                  <a16:creationId xmlns:a16="http://schemas.microsoft.com/office/drawing/2014/main" id="{34AD2212-1E87-4E62-A30A-24983838844C}"/>
                </a:ext>
              </a:extLst>
            </p:cNvPr>
            <p:cNvSpPr/>
            <p:nvPr/>
          </p:nvSpPr>
          <p:spPr>
            <a:xfrm>
              <a:off x="3679658" y="2533080"/>
              <a:ext cx="640080" cy="365760"/>
            </a:xfrm>
            <a:prstGeom prst="rect">
              <a:avLst/>
            </a:prstGeom>
            <a:gradFill rotWithShape="1">
              <a:gsLst>
                <a:gs pos="0">
                  <a:srgbClr val="70AD47">
                    <a:lumMod val="110000"/>
                    <a:satMod val="105000"/>
                    <a:tint val="67000"/>
                  </a:srgbClr>
                </a:gs>
                <a:gs pos="50000">
                  <a:srgbClr val="70AD47">
                    <a:lumMod val="105000"/>
                    <a:satMod val="103000"/>
                    <a:tint val="73000"/>
                  </a:srgbClr>
                </a:gs>
                <a:gs pos="100000">
                  <a:srgbClr val="70AD47">
                    <a:lumMod val="105000"/>
                    <a:satMod val="109000"/>
                    <a:tint val="81000"/>
                  </a:srgbClr>
                </a:gs>
              </a:gsLst>
              <a:lin ang="5400000" scaled="0"/>
            </a:gradFill>
            <a:ln w="6350" cap="flat" cmpd="sng" algn="ctr">
              <a:solidFill>
                <a:srgbClr val="70AD47"/>
              </a:solidFill>
              <a:prstDash val="solid"/>
              <a:miter lim="800000"/>
            </a:ln>
            <a:effectLst/>
          </p:spPr>
          <p:txBody>
            <a:bodyPr lIns="0" r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V</a:t>
              </a:r>
              <a:r>
                <a:rPr kumimoji="0" lang="en-US" sz="1600" b="0" i="0" u="none" strike="noStrike" kern="0" cap="none" spc="0" normalizeH="0" baseline="-2500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 Light" panose="020F0302020204030204"/>
                  <a:ea typeface="+mn-ea"/>
                  <a:cs typeface="+mn-cs"/>
                </a:rPr>
                <a:t>re</a:t>
              </a:r>
              <a:endParaRPr kumimoji="0" lang="en-US" sz="1600" b="0" i="0" u="none" strike="noStrike" kern="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n-ea"/>
                <a:cs typeface="+mn-cs"/>
              </a:endParaRPr>
            </a:p>
          </p:txBody>
        </p:sp>
        <p:sp>
          <p:nvSpPr>
            <p:cNvPr id="166" name="Rectangle 165">
              <a:extLst>
                <a:ext uri="{FF2B5EF4-FFF2-40B4-BE49-F238E27FC236}">
                  <a16:creationId xmlns:a16="http://schemas.microsoft.com/office/drawing/2014/main" id="{F23BC70A-B097-4CD6-9994-471B44508496}"/>
                </a:ext>
              </a:extLst>
            </p:cNvPr>
            <p:cNvSpPr/>
            <p:nvPr/>
          </p:nvSpPr>
          <p:spPr>
            <a:xfrm>
              <a:off x="4428515" y="2533080"/>
              <a:ext cx="640080" cy="365760"/>
            </a:xfrm>
            <a:prstGeom prst="rect">
              <a:avLst/>
            </a:prstGeom>
            <a:gradFill rotWithShape="1">
              <a:gsLst>
                <a:gs pos="0">
                  <a:srgbClr val="70AD47">
                    <a:lumMod val="110000"/>
                    <a:satMod val="105000"/>
                    <a:tint val="67000"/>
                  </a:srgbClr>
                </a:gs>
                <a:gs pos="50000">
                  <a:srgbClr val="70AD47">
                    <a:lumMod val="105000"/>
                    <a:satMod val="103000"/>
                    <a:tint val="73000"/>
                  </a:srgbClr>
                </a:gs>
                <a:gs pos="100000">
                  <a:srgbClr val="70AD47">
                    <a:lumMod val="105000"/>
                    <a:satMod val="109000"/>
                    <a:tint val="81000"/>
                  </a:srgbClr>
                </a:gs>
              </a:gsLst>
              <a:lin ang="5400000" scaled="0"/>
            </a:gradFill>
            <a:ln w="6350" cap="flat" cmpd="sng" algn="ctr">
              <a:solidFill>
                <a:srgbClr val="70AD47"/>
              </a:solidFill>
              <a:prstDash val="solid"/>
              <a:miter lim="800000"/>
            </a:ln>
            <a:effectLst/>
          </p:spPr>
          <p:txBody>
            <a:bodyPr lIns="0" r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V</a:t>
              </a:r>
              <a:r>
                <a:rPr kumimoji="0" lang="en-US" sz="1600" b="0" i="0" u="none" strike="noStrike" kern="0" cap="none" spc="0" normalizeH="0" baseline="-2500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 Light" panose="020F0302020204030204"/>
                  <a:ea typeface="+mn-ea"/>
                  <a:cs typeface="+mn-cs"/>
                </a:rPr>
                <a:t>##jects</a:t>
              </a:r>
            </a:p>
          </p:txBody>
        </p:sp>
        <p:sp>
          <p:nvSpPr>
            <p:cNvPr id="167" name="Rectangle 166">
              <a:extLst>
                <a:ext uri="{FF2B5EF4-FFF2-40B4-BE49-F238E27FC236}">
                  <a16:creationId xmlns:a16="http://schemas.microsoft.com/office/drawing/2014/main" id="{349730E7-D948-4895-86AA-DAD13AF52528}"/>
                </a:ext>
              </a:extLst>
            </p:cNvPr>
            <p:cNvSpPr/>
            <p:nvPr/>
          </p:nvSpPr>
          <p:spPr>
            <a:xfrm>
              <a:off x="7541970" y="2543683"/>
              <a:ext cx="640080" cy="365760"/>
            </a:xfrm>
            <a:prstGeom prst="rect">
              <a:avLst/>
            </a:prstGeom>
            <a:gradFill rotWithShape="1">
              <a:gsLst>
                <a:gs pos="0">
                  <a:srgbClr val="70AD47">
                    <a:lumMod val="110000"/>
                    <a:satMod val="105000"/>
                    <a:tint val="67000"/>
                  </a:srgbClr>
                </a:gs>
                <a:gs pos="50000">
                  <a:srgbClr val="70AD47">
                    <a:lumMod val="105000"/>
                    <a:satMod val="103000"/>
                    <a:tint val="73000"/>
                  </a:srgbClr>
                </a:gs>
                <a:gs pos="100000">
                  <a:srgbClr val="70AD47">
                    <a:lumMod val="105000"/>
                    <a:satMod val="109000"/>
                    <a:tint val="81000"/>
                  </a:srgbClr>
                </a:gs>
              </a:gsLst>
              <a:lin ang="5400000" scaled="0"/>
            </a:gradFill>
            <a:ln w="6350" cap="flat" cmpd="sng" algn="ctr">
              <a:solidFill>
                <a:srgbClr val="70AD47"/>
              </a:solidFill>
              <a:prstDash val="solid"/>
              <a:miter lim="800000"/>
            </a:ln>
            <a:effectLst/>
          </p:spPr>
          <p:txBody>
            <a:bodyPr lIns="0" r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V</a:t>
              </a:r>
              <a:r>
                <a:rPr kumimoji="0" lang="en-US" sz="1600" b="0" i="0" u="none" strike="noStrike" kern="0" cap="none" spc="0" normalizeH="0" baseline="-2500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 Light" panose="020F0302020204030204"/>
                  <a:ea typeface="+mn-ea"/>
                  <a:cs typeface="+mn-cs"/>
                </a:rPr>
                <a:t>##cot</a:t>
              </a:r>
            </a:p>
          </p:txBody>
        </p:sp>
        <p:sp>
          <p:nvSpPr>
            <p:cNvPr id="168" name="Rectangle 167">
              <a:extLst>
                <a:ext uri="{FF2B5EF4-FFF2-40B4-BE49-F238E27FC236}">
                  <a16:creationId xmlns:a16="http://schemas.microsoft.com/office/drawing/2014/main" id="{7240B72B-01C3-42AB-BB0E-5D881A723961}"/>
                </a:ext>
              </a:extLst>
            </p:cNvPr>
            <p:cNvSpPr/>
            <p:nvPr/>
          </p:nvSpPr>
          <p:spPr>
            <a:xfrm>
              <a:off x="5164605" y="2533080"/>
              <a:ext cx="640080" cy="365760"/>
            </a:xfrm>
            <a:prstGeom prst="rect">
              <a:avLst/>
            </a:prstGeom>
            <a:gradFill rotWithShape="1">
              <a:gsLst>
                <a:gs pos="0">
                  <a:srgbClr val="70AD47">
                    <a:lumMod val="110000"/>
                    <a:satMod val="105000"/>
                    <a:tint val="67000"/>
                  </a:srgbClr>
                </a:gs>
                <a:gs pos="50000">
                  <a:srgbClr val="70AD47">
                    <a:lumMod val="105000"/>
                    <a:satMod val="103000"/>
                    <a:tint val="73000"/>
                  </a:srgbClr>
                </a:gs>
                <a:gs pos="100000">
                  <a:srgbClr val="70AD47">
                    <a:lumMod val="105000"/>
                    <a:satMod val="109000"/>
                    <a:tint val="81000"/>
                  </a:srgbClr>
                </a:gs>
              </a:gsLst>
              <a:lin ang="5400000" scaled="0"/>
            </a:gradFill>
            <a:ln w="6350" cap="flat" cmpd="sng" algn="ctr">
              <a:solidFill>
                <a:srgbClr val="70AD47"/>
              </a:solidFill>
              <a:prstDash val="solid"/>
              <a:miter lim="800000"/>
            </a:ln>
            <a:effectLst/>
          </p:spPr>
          <p:txBody>
            <a:bodyPr lIns="0" r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V</a:t>
              </a:r>
              <a:r>
                <a:rPr kumimoji="0" lang="en-US" sz="1600" b="0" i="0" u="none" strike="noStrike" kern="0" cap="none" spc="0" normalizeH="0" baseline="-2500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 Light" panose="020F0302020204030204"/>
                  <a:ea typeface="+mn-ea"/>
                  <a:cs typeface="+mn-cs"/>
                </a:rPr>
                <a:t>German</a:t>
              </a:r>
              <a:endParaRPr kumimoji="0" lang="en-US" sz="1600" b="0" i="0" u="none" strike="noStrike" kern="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n-ea"/>
                <a:cs typeface="+mn-cs"/>
              </a:endParaRPr>
            </a:p>
          </p:txBody>
        </p:sp>
        <p:sp>
          <p:nvSpPr>
            <p:cNvPr id="169" name="Rectangle 168">
              <a:extLst>
                <a:ext uri="{FF2B5EF4-FFF2-40B4-BE49-F238E27FC236}">
                  <a16:creationId xmlns:a16="http://schemas.microsoft.com/office/drawing/2014/main" id="{33792CEC-47C6-4413-B4C9-844FE0FD87D8}"/>
                </a:ext>
              </a:extLst>
            </p:cNvPr>
            <p:cNvSpPr/>
            <p:nvPr/>
          </p:nvSpPr>
          <p:spPr>
            <a:xfrm>
              <a:off x="6740678" y="2543683"/>
              <a:ext cx="640080" cy="365760"/>
            </a:xfrm>
            <a:prstGeom prst="rect">
              <a:avLst/>
            </a:prstGeom>
            <a:gradFill rotWithShape="1">
              <a:gsLst>
                <a:gs pos="0">
                  <a:srgbClr val="70AD47">
                    <a:lumMod val="110000"/>
                    <a:satMod val="105000"/>
                    <a:tint val="67000"/>
                  </a:srgbClr>
                </a:gs>
                <a:gs pos="50000">
                  <a:srgbClr val="70AD47">
                    <a:lumMod val="105000"/>
                    <a:satMod val="103000"/>
                    <a:tint val="73000"/>
                  </a:srgbClr>
                </a:gs>
                <a:gs pos="100000">
                  <a:srgbClr val="70AD47">
                    <a:lumMod val="105000"/>
                    <a:satMod val="109000"/>
                    <a:tint val="81000"/>
                  </a:srgbClr>
                </a:gs>
              </a:gsLst>
              <a:lin ang="5400000" scaled="0"/>
            </a:gradFill>
            <a:ln w="6350" cap="flat" cmpd="sng" algn="ctr">
              <a:solidFill>
                <a:srgbClr val="70AD47"/>
              </a:solidFill>
              <a:prstDash val="solid"/>
              <a:miter lim="800000"/>
            </a:ln>
            <a:effectLst/>
          </p:spPr>
          <p:txBody>
            <a:bodyPr lIns="0" r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V</a:t>
              </a:r>
              <a:r>
                <a:rPr kumimoji="0" lang="en-US" sz="1600" b="0" i="0" u="none" strike="noStrike" kern="0" cap="none" spc="0" normalizeH="0" baseline="-2500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 Light" panose="020F0302020204030204"/>
                  <a:ea typeface="+mn-ea"/>
                  <a:cs typeface="+mn-cs"/>
                </a:rPr>
                <a:t>boy</a:t>
              </a:r>
              <a:endParaRPr kumimoji="0" lang="en-US" sz="1600" b="0" i="0" u="none" strike="noStrike" kern="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n-ea"/>
                <a:cs typeface="+mn-cs"/>
              </a:endParaRPr>
            </a:p>
          </p:txBody>
        </p:sp>
        <p:cxnSp>
          <p:nvCxnSpPr>
            <p:cNvPr id="170" name="Straight Arrow Connector 169">
              <a:extLst>
                <a:ext uri="{FF2B5EF4-FFF2-40B4-BE49-F238E27FC236}">
                  <a16:creationId xmlns:a16="http://schemas.microsoft.com/office/drawing/2014/main" id="{6FD7749C-1BD3-4D48-AE54-F14D7D51B0F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284544" y="2182898"/>
              <a:ext cx="0" cy="336770"/>
            </a:xfrm>
            <a:prstGeom prst="straightConnector1">
              <a:avLst/>
            </a:prstGeom>
            <a:noFill/>
            <a:ln w="50800" cap="flat" cmpd="sng" algn="ctr">
              <a:solidFill>
                <a:srgbClr val="ED7D31">
                  <a:lumMod val="75000"/>
                </a:srgbClr>
              </a:solidFill>
              <a:prstDash val="solid"/>
              <a:miter lim="800000"/>
              <a:tailEnd type="triangle"/>
            </a:ln>
            <a:effectLst/>
          </p:spPr>
        </p:cxnSp>
        <p:cxnSp>
          <p:nvCxnSpPr>
            <p:cNvPr id="171" name="Straight Arrow Connector 170">
              <a:extLst>
                <a:ext uri="{FF2B5EF4-FFF2-40B4-BE49-F238E27FC236}">
                  <a16:creationId xmlns:a16="http://schemas.microsoft.com/office/drawing/2014/main" id="{47591CA9-5D49-40E3-B25D-D23F15F6301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012490" y="2182898"/>
              <a:ext cx="0" cy="336770"/>
            </a:xfrm>
            <a:prstGeom prst="straightConnector1">
              <a:avLst/>
            </a:prstGeom>
            <a:noFill/>
            <a:ln w="50800" cap="flat" cmpd="sng" algn="ctr">
              <a:solidFill>
                <a:srgbClr val="ED7D31">
                  <a:lumMod val="75000"/>
                </a:srgbClr>
              </a:solidFill>
              <a:prstDash val="solid"/>
              <a:miter lim="800000"/>
              <a:tailEnd type="triangle"/>
            </a:ln>
            <a:effectLst/>
          </p:spPr>
        </p:cxnSp>
        <p:cxnSp>
          <p:nvCxnSpPr>
            <p:cNvPr id="172" name="Straight Arrow Connector 171">
              <a:extLst>
                <a:ext uri="{FF2B5EF4-FFF2-40B4-BE49-F238E27FC236}">
                  <a16:creationId xmlns:a16="http://schemas.microsoft.com/office/drawing/2014/main" id="{FC382F6E-F78A-437B-83FF-94414F2EC61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486953" y="2182898"/>
              <a:ext cx="0" cy="336770"/>
            </a:xfrm>
            <a:prstGeom prst="straightConnector1">
              <a:avLst/>
            </a:prstGeom>
            <a:noFill/>
            <a:ln w="50800" cap="flat" cmpd="sng" algn="ctr">
              <a:solidFill>
                <a:srgbClr val="ED7D31">
                  <a:lumMod val="75000"/>
                </a:srgbClr>
              </a:solidFill>
              <a:prstDash val="solid"/>
              <a:miter lim="800000"/>
              <a:tailEnd type="triangle"/>
            </a:ln>
            <a:effectLst/>
          </p:spPr>
        </p:cxnSp>
        <p:cxnSp>
          <p:nvCxnSpPr>
            <p:cNvPr id="173" name="Straight Arrow Connector 172">
              <a:extLst>
                <a:ext uri="{FF2B5EF4-FFF2-40B4-BE49-F238E27FC236}">
                  <a16:creationId xmlns:a16="http://schemas.microsoft.com/office/drawing/2014/main" id="{F688D744-6D20-4C2F-B09B-2648D0B296E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089628" y="2193501"/>
              <a:ext cx="0" cy="336770"/>
            </a:xfrm>
            <a:prstGeom prst="straightConnector1">
              <a:avLst/>
            </a:prstGeom>
            <a:noFill/>
            <a:ln w="50800" cap="flat" cmpd="sng" algn="ctr">
              <a:solidFill>
                <a:srgbClr val="ED7D31">
                  <a:lumMod val="75000"/>
                </a:srgbClr>
              </a:solidFill>
              <a:prstDash val="solid"/>
              <a:miter lim="800000"/>
              <a:tailEnd type="triangle"/>
            </a:ln>
            <a:effectLst/>
          </p:spPr>
        </p:cxnSp>
        <p:sp>
          <p:nvSpPr>
            <p:cNvPr id="174" name="TextBox 173">
              <a:extLst>
                <a:ext uri="{FF2B5EF4-FFF2-40B4-BE49-F238E27FC236}">
                  <a16:creationId xmlns:a16="http://schemas.microsoft.com/office/drawing/2014/main" id="{6CEEEE2E-6EFF-4D37-9F79-3288FCB4AA9D}"/>
                </a:ext>
              </a:extLst>
            </p:cNvPr>
            <p:cNvSpPr txBox="1"/>
            <p:nvPr/>
          </p:nvSpPr>
          <p:spPr>
            <a:xfrm>
              <a:off x="2987219" y="1451294"/>
              <a:ext cx="67814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400" b="0" dirty="0">
                  <a:solidFill>
                    <a:prstClr val="black"/>
                  </a:solidFill>
                  <a:latin typeface="Calibri" panose="020F0502020204030204"/>
                  <a:cs typeface="+mn-cs"/>
                </a:rPr>
                <a:t>B-ORG</a:t>
              </a:r>
            </a:p>
          </p:txBody>
        </p:sp>
        <p:sp>
          <p:nvSpPr>
            <p:cNvPr id="175" name="TextBox 174">
              <a:extLst>
                <a:ext uri="{FF2B5EF4-FFF2-40B4-BE49-F238E27FC236}">
                  <a16:creationId xmlns:a16="http://schemas.microsoft.com/office/drawing/2014/main" id="{C5FC83BC-B37A-4F29-BDE7-347A27CC2A69}"/>
                </a:ext>
              </a:extLst>
            </p:cNvPr>
            <p:cNvSpPr txBox="1"/>
            <p:nvPr/>
          </p:nvSpPr>
          <p:spPr>
            <a:xfrm>
              <a:off x="3636556" y="1451294"/>
              <a:ext cx="67814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400" b="0" dirty="0">
                  <a:solidFill>
                    <a:prstClr val="black"/>
                  </a:solidFill>
                  <a:latin typeface="Calibri" panose="020F0502020204030204"/>
                  <a:cs typeface="+mn-cs"/>
                </a:rPr>
                <a:t>      O</a:t>
              </a:r>
            </a:p>
          </p:txBody>
        </p:sp>
        <p:sp>
          <p:nvSpPr>
            <p:cNvPr id="176" name="TextBox 175">
              <a:extLst>
                <a:ext uri="{FF2B5EF4-FFF2-40B4-BE49-F238E27FC236}">
                  <a16:creationId xmlns:a16="http://schemas.microsoft.com/office/drawing/2014/main" id="{78FA8420-7538-4296-9A13-87131B141E3A}"/>
                </a:ext>
              </a:extLst>
            </p:cNvPr>
            <p:cNvSpPr txBox="1"/>
            <p:nvPr/>
          </p:nvSpPr>
          <p:spPr>
            <a:xfrm>
              <a:off x="5164605" y="1451294"/>
              <a:ext cx="67814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400" b="0" dirty="0">
                  <a:solidFill>
                    <a:prstClr val="black"/>
                  </a:solidFill>
                  <a:latin typeface="Calibri" panose="020F0502020204030204"/>
                  <a:cs typeface="+mn-cs"/>
                </a:rPr>
                <a:t>B-GPE</a:t>
              </a:r>
            </a:p>
          </p:txBody>
        </p:sp>
        <p:sp>
          <p:nvSpPr>
            <p:cNvPr id="177" name="TextBox 176">
              <a:extLst>
                <a:ext uri="{FF2B5EF4-FFF2-40B4-BE49-F238E27FC236}">
                  <a16:creationId xmlns:a16="http://schemas.microsoft.com/office/drawing/2014/main" id="{A412541D-F887-4ADB-8C20-D1B15AA4277F}"/>
                </a:ext>
              </a:extLst>
            </p:cNvPr>
            <p:cNvSpPr txBox="1"/>
            <p:nvPr/>
          </p:nvSpPr>
          <p:spPr>
            <a:xfrm>
              <a:off x="6776284" y="1451294"/>
              <a:ext cx="67814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400" b="0" dirty="0">
                  <a:solidFill>
                    <a:prstClr val="black"/>
                  </a:solidFill>
                  <a:latin typeface="Calibri" panose="020F0502020204030204"/>
                  <a:cs typeface="+mn-cs"/>
                </a:rPr>
                <a:t>     O</a:t>
              </a:r>
            </a:p>
          </p:txBody>
        </p:sp>
        <p:sp>
          <p:nvSpPr>
            <p:cNvPr id="178" name="TextBox 177">
              <a:extLst>
                <a:ext uri="{FF2B5EF4-FFF2-40B4-BE49-F238E27FC236}">
                  <a16:creationId xmlns:a16="http://schemas.microsoft.com/office/drawing/2014/main" id="{7CC3513E-F1EA-401E-B2E4-0D9830EBE206}"/>
                </a:ext>
              </a:extLst>
            </p:cNvPr>
            <p:cNvSpPr txBox="1"/>
            <p:nvPr/>
          </p:nvSpPr>
          <p:spPr>
            <a:xfrm>
              <a:off x="2308375" y="4779216"/>
              <a:ext cx="600330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400" b="0" dirty="0">
                  <a:solidFill>
                    <a:prstClr val="black"/>
                  </a:solidFill>
                  <a:latin typeface="Calibri" panose="020F0502020204030204"/>
                  <a:cs typeface="+mn-cs"/>
                </a:rPr>
                <a:t>CLS           EU              re            ##jects       German …..                  boy               ##</a:t>
              </a:r>
              <a:r>
                <a:rPr lang="en-US" sz="1400" b="0" dirty="0" err="1">
                  <a:solidFill>
                    <a:prstClr val="black"/>
                  </a:solidFill>
                  <a:latin typeface="Calibri" panose="020F0502020204030204"/>
                  <a:cs typeface="+mn-cs"/>
                </a:rPr>
                <a:t>cott</a:t>
              </a:r>
              <a:r>
                <a:rPr lang="en-US" sz="1400" b="0" dirty="0">
                  <a:solidFill>
                    <a:prstClr val="black"/>
                  </a:solidFill>
                  <a:latin typeface="Calibri" panose="020F0502020204030204"/>
                  <a:cs typeface="+mn-cs"/>
                </a:rPr>
                <a:t>                </a:t>
              </a:r>
            </a:p>
          </p:txBody>
        </p:sp>
        <p:sp>
          <p:nvSpPr>
            <p:cNvPr id="179" name="Rectangle 178">
              <a:extLst>
                <a:ext uri="{FF2B5EF4-FFF2-40B4-BE49-F238E27FC236}">
                  <a16:creationId xmlns:a16="http://schemas.microsoft.com/office/drawing/2014/main" id="{D127587D-91BA-4B82-9601-05D4CB59B9BF}"/>
                </a:ext>
              </a:extLst>
            </p:cNvPr>
            <p:cNvSpPr/>
            <p:nvPr/>
          </p:nvSpPr>
          <p:spPr>
            <a:xfrm>
              <a:off x="2339613" y="1850381"/>
              <a:ext cx="5684606" cy="365760"/>
            </a:xfrm>
            <a:prstGeom prst="rect">
              <a:avLst/>
            </a:prstGeom>
            <a:gradFill rotWithShape="1">
              <a:gsLst>
                <a:gs pos="0">
                  <a:srgbClr val="70AD47">
                    <a:lumMod val="110000"/>
                    <a:satMod val="105000"/>
                    <a:tint val="67000"/>
                  </a:srgbClr>
                </a:gs>
                <a:gs pos="50000">
                  <a:srgbClr val="70AD47">
                    <a:lumMod val="105000"/>
                    <a:satMod val="103000"/>
                    <a:tint val="73000"/>
                  </a:srgbClr>
                </a:gs>
                <a:gs pos="100000">
                  <a:srgbClr val="70AD47">
                    <a:lumMod val="105000"/>
                    <a:satMod val="109000"/>
                    <a:tint val="81000"/>
                  </a:srgbClr>
                </a:gs>
              </a:gsLst>
              <a:lin ang="5400000" scaled="0"/>
            </a:gradFill>
            <a:ln w="6350" cap="flat" cmpd="sng" algn="ctr">
              <a:solidFill>
                <a:srgbClr val="70AD47"/>
              </a:solidFill>
              <a:prstDash val="solid"/>
              <a:miter lim="800000"/>
            </a:ln>
            <a:effectLst/>
          </p:spPr>
          <p:txBody>
            <a:bodyPr lIns="0" r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Linear </a:t>
              </a:r>
              <a:r>
                <a:rPr kumimoji="0" lang="en-US" sz="1600" b="0" i="0" u="none" strike="noStrike" kern="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classifer</a:t>
              </a:r>
              <a:r>
                <a:rPr kumimoji="0" lang="en-US" sz="16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 layer</a:t>
              </a:r>
              <a:endParaRPr kumimoji="0" lang="en-US" sz="1600" b="0" i="0" u="none" strike="noStrike" kern="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n-ea"/>
                <a:cs typeface="+mn-cs"/>
              </a:endParaRPr>
            </a:p>
          </p:txBody>
        </p:sp>
        <p:cxnSp>
          <p:nvCxnSpPr>
            <p:cNvPr id="180" name="Straight Arrow Connector 179">
              <a:extLst>
                <a:ext uri="{FF2B5EF4-FFF2-40B4-BE49-F238E27FC236}">
                  <a16:creationId xmlns:a16="http://schemas.microsoft.com/office/drawing/2014/main" id="{AF753D03-8F41-4183-BE08-0151FD660938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3285571" y="1702119"/>
              <a:ext cx="9319" cy="197383"/>
            </a:xfrm>
            <a:prstGeom prst="straightConnector1">
              <a:avLst/>
            </a:prstGeom>
            <a:noFill/>
            <a:ln w="6350" cap="flat" cmpd="sng" algn="ctr">
              <a:solidFill>
                <a:srgbClr val="E7E6E6">
                  <a:lumMod val="50000"/>
                </a:srgbClr>
              </a:solidFill>
              <a:prstDash val="solid"/>
              <a:miter lim="800000"/>
              <a:tailEnd type="triangle"/>
            </a:ln>
            <a:effectLst/>
          </p:spPr>
        </p:cxnSp>
        <p:cxnSp>
          <p:nvCxnSpPr>
            <p:cNvPr id="181" name="Straight Arrow Connector 180">
              <a:extLst>
                <a:ext uri="{FF2B5EF4-FFF2-40B4-BE49-F238E27FC236}">
                  <a16:creationId xmlns:a16="http://schemas.microsoft.com/office/drawing/2014/main" id="{ED317124-44DF-4EF1-BADF-5B6D31AF1D8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015766" y="1688867"/>
              <a:ext cx="0" cy="205793"/>
            </a:xfrm>
            <a:prstGeom prst="straightConnector1">
              <a:avLst/>
            </a:prstGeom>
            <a:noFill/>
            <a:ln w="6350" cap="flat" cmpd="sng" algn="ctr">
              <a:solidFill>
                <a:srgbClr val="E7E6E6">
                  <a:lumMod val="50000"/>
                </a:srgbClr>
              </a:solidFill>
              <a:prstDash val="solid"/>
              <a:miter lim="800000"/>
              <a:tailEnd type="triangle"/>
            </a:ln>
            <a:effectLst/>
          </p:spPr>
        </p:cxnSp>
        <p:cxnSp>
          <p:nvCxnSpPr>
            <p:cNvPr id="182" name="Straight Arrow Connector 181">
              <a:extLst>
                <a:ext uri="{FF2B5EF4-FFF2-40B4-BE49-F238E27FC236}">
                  <a16:creationId xmlns:a16="http://schemas.microsoft.com/office/drawing/2014/main" id="{7C7978EA-853D-426D-9B4B-5783B6B8906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466878" y="1695495"/>
              <a:ext cx="0" cy="205793"/>
            </a:xfrm>
            <a:prstGeom prst="straightConnector1">
              <a:avLst/>
            </a:prstGeom>
            <a:noFill/>
            <a:ln w="6350" cap="flat" cmpd="sng" algn="ctr">
              <a:solidFill>
                <a:srgbClr val="E7E6E6">
                  <a:lumMod val="50000"/>
                </a:srgbClr>
              </a:solidFill>
              <a:prstDash val="solid"/>
              <a:miter lim="800000"/>
              <a:tailEnd type="triangle"/>
            </a:ln>
            <a:effectLst/>
          </p:spPr>
        </p:cxnSp>
        <p:cxnSp>
          <p:nvCxnSpPr>
            <p:cNvPr id="183" name="Straight Arrow Connector 182">
              <a:extLst>
                <a:ext uri="{FF2B5EF4-FFF2-40B4-BE49-F238E27FC236}">
                  <a16:creationId xmlns:a16="http://schemas.microsoft.com/office/drawing/2014/main" id="{F408D4B5-BA36-4ED3-9F36-51F5DDDB5B5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114229" y="1724717"/>
              <a:ext cx="0" cy="205793"/>
            </a:xfrm>
            <a:prstGeom prst="straightConnector1">
              <a:avLst/>
            </a:prstGeom>
            <a:noFill/>
            <a:ln w="6350" cap="flat" cmpd="sng" algn="ctr">
              <a:solidFill>
                <a:srgbClr val="E7E6E6">
                  <a:lumMod val="50000"/>
                </a:srgbClr>
              </a:solidFill>
              <a:prstDash val="solid"/>
              <a:miter lim="800000"/>
              <a:tailEnd type="triangle"/>
            </a:ln>
            <a:effectLst/>
          </p:spPr>
        </p:cxnSp>
        <p:sp>
          <p:nvSpPr>
            <p:cNvPr id="184" name="TextBox 183">
              <a:extLst>
                <a:ext uri="{FF2B5EF4-FFF2-40B4-BE49-F238E27FC236}">
                  <a16:creationId xmlns:a16="http://schemas.microsoft.com/office/drawing/2014/main" id="{C4D19C1B-330C-4C57-A2D0-C16EBED3C9F7}"/>
                </a:ext>
              </a:extLst>
            </p:cNvPr>
            <p:cNvSpPr txBox="1"/>
            <p:nvPr/>
          </p:nvSpPr>
          <p:spPr>
            <a:xfrm>
              <a:off x="5668546" y="3177410"/>
              <a:ext cx="128032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2400" dirty="0">
                  <a:solidFill>
                    <a:prstClr val="black"/>
                  </a:solidFill>
                  <a:latin typeface="Calibri" panose="020F0502020204030204"/>
                  <a:cs typeface="+mn-cs"/>
                </a:rPr>
                <a:t>BERT</a:t>
              </a:r>
            </a:p>
          </p:txBody>
        </p:sp>
        <p:sp>
          <p:nvSpPr>
            <p:cNvPr id="185" name="TextBox 184">
              <a:extLst>
                <a:ext uri="{FF2B5EF4-FFF2-40B4-BE49-F238E27FC236}">
                  <a16:creationId xmlns:a16="http://schemas.microsoft.com/office/drawing/2014/main" id="{FD1B5369-B83B-435C-A939-AED2F6CF3919}"/>
                </a:ext>
              </a:extLst>
            </p:cNvPr>
            <p:cNvSpPr txBox="1"/>
            <p:nvPr/>
          </p:nvSpPr>
          <p:spPr>
            <a:xfrm>
              <a:off x="6096000" y="2594406"/>
              <a:ext cx="26218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b="0" dirty="0">
                  <a:solidFill>
                    <a:prstClr val="black"/>
                  </a:solidFill>
                  <a:latin typeface="Calibri" panose="020F0502020204030204"/>
                  <a:cs typeface="+mn-cs"/>
                </a:rPr>
                <a:t>…</a:t>
              </a:r>
            </a:p>
          </p:txBody>
        </p:sp>
        <p:sp>
          <p:nvSpPr>
            <p:cNvPr id="186" name="TextBox 185">
              <a:extLst>
                <a:ext uri="{FF2B5EF4-FFF2-40B4-BE49-F238E27FC236}">
                  <a16:creationId xmlns:a16="http://schemas.microsoft.com/office/drawing/2014/main" id="{0A4AEE04-C02A-4F32-93E5-FF76BE7FB7D3}"/>
                </a:ext>
              </a:extLst>
            </p:cNvPr>
            <p:cNvSpPr txBox="1"/>
            <p:nvPr/>
          </p:nvSpPr>
          <p:spPr>
            <a:xfrm>
              <a:off x="6142384" y="4178039"/>
              <a:ext cx="26218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b="0" dirty="0">
                  <a:solidFill>
                    <a:prstClr val="black"/>
                  </a:solidFill>
                  <a:latin typeface="Calibri" panose="020F0502020204030204"/>
                  <a:cs typeface="+mn-cs"/>
                </a:rPr>
                <a:t>…</a:t>
              </a:r>
            </a:p>
          </p:txBody>
        </p:sp>
        <p:sp>
          <p:nvSpPr>
            <p:cNvPr id="187" name="TextBox 186">
              <a:extLst>
                <a:ext uri="{FF2B5EF4-FFF2-40B4-BE49-F238E27FC236}">
                  <a16:creationId xmlns:a16="http://schemas.microsoft.com/office/drawing/2014/main" id="{FD0211E0-F57F-4F93-B2B0-676F160285B1}"/>
                </a:ext>
              </a:extLst>
            </p:cNvPr>
            <p:cNvSpPr txBox="1"/>
            <p:nvPr/>
          </p:nvSpPr>
          <p:spPr>
            <a:xfrm>
              <a:off x="6190111" y="1433904"/>
              <a:ext cx="26218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b="0" dirty="0">
                  <a:solidFill>
                    <a:prstClr val="black"/>
                  </a:solidFill>
                  <a:latin typeface="Calibri" panose="020F0502020204030204"/>
                  <a:cs typeface="+mn-cs"/>
                </a:rPr>
                <a:t>…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25909364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19D095-8C38-42BC-8C05-804F227E5C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Coarse Model Description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E31B4A0-070E-4CFB-9905-23D74A6D7C6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7ECE2F3-6B17-40F6-A0A8-573D3BFCD3EC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2">
                <a:extLst>
                  <a:ext uri="{FF2B5EF4-FFF2-40B4-BE49-F238E27FC236}">
                    <a16:creationId xmlns:a16="http://schemas.microsoft.com/office/drawing/2014/main" id="{0CAE3782-3F95-42A2-8F1F-57158A3B4CA0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82563" y="1874838"/>
                <a:ext cx="8686800" cy="4479925"/>
              </a:xfrm>
              <a:prstGeom prst="rect">
                <a:avLst/>
              </a:prstGeom>
            </p:spPr>
            <p:txBody>
              <a:bodyPr/>
              <a:lstStyle>
                <a:lvl1pPr marL="173038" indent="-173038" algn="l" rtl="0" eaLnBrk="0" fontAlgn="base" hangingPunct="0">
                  <a:spcBef>
                    <a:spcPct val="50000"/>
                  </a:spcBef>
                  <a:spcAft>
                    <a:spcPct val="0"/>
                  </a:spcAft>
                  <a:buClr>
                    <a:schemeClr val="tx1"/>
                  </a:buClr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09588" indent="-163513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buClr>
                    <a:schemeClr val="tx1"/>
                  </a:buClr>
                  <a:buFont typeface="Arial" pitchFamily="34" charset="0"/>
                  <a:buChar char="–"/>
                  <a:defRPr sz="1600">
                    <a:solidFill>
                      <a:schemeClr val="tx1"/>
                    </a:solidFill>
                    <a:latin typeface="+mn-lt"/>
                  </a:defRPr>
                </a:lvl2pPr>
                <a:lvl3pPr marL="855663" indent="-173038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buClr>
                    <a:schemeClr val="tx1"/>
                  </a:buClr>
                  <a:buChar char="•"/>
                  <a:defRPr sz="1600">
                    <a:solidFill>
                      <a:schemeClr val="tx1"/>
                    </a:solidFill>
                    <a:latin typeface="+mn-lt"/>
                  </a:defRPr>
                </a:lvl3pPr>
                <a:lvl4pPr marL="1203325" indent="-173038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1"/>
                  </a:buClr>
                  <a:defRPr sz="1600">
                    <a:solidFill>
                      <a:schemeClr val="bg1"/>
                    </a:solidFill>
                    <a:latin typeface="+mn-lt"/>
                  </a:defRPr>
                </a:lvl4pPr>
                <a:lvl5pPr marL="1539875" indent="-163513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1"/>
                  </a:buClr>
                  <a:buChar char="»"/>
                  <a:defRPr sz="1600">
                    <a:solidFill>
                      <a:schemeClr val="bg1"/>
                    </a:solidFill>
                    <a:latin typeface="+mn-lt"/>
                  </a:defRPr>
                </a:lvl5pPr>
                <a:lvl6pPr marL="1997075" indent="-163513" algn="l" rtl="0" fontAlgn="base">
                  <a:spcBef>
                    <a:spcPct val="20000"/>
                  </a:spcBef>
                  <a:spcAft>
                    <a:spcPct val="0"/>
                  </a:spcAft>
                  <a:buClr>
                    <a:schemeClr val="bg1"/>
                  </a:buClr>
                  <a:buChar char="»"/>
                  <a:defRPr sz="1600">
                    <a:solidFill>
                      <a:schemeClr val="bg1"/>
                    </a:solidFill>
                    <a:latin typeface="+mn-lt"/>
                  </a:defRPr>
                </a:lvl6pPr>
                <a:lvl7pPr marL="2454275" indent="-163513" algn="l" rtl="0" fontAlgn="base">
                  <a:spcBef>
                    <a:spcPct val="20000"/>
                  </a:spcBef>
                  <a:spcAft>
                    <a:spcPct val="0"/>
                  </a:spcAft>
                  <a:buClr>
                    <a:schemeClr val="bg1"/>
                  </a:buClr>
                  <a:buChar char="»"/>
                  <a:defRPr sz="1600">
                    <a:solidFill>
                      <a:schemeClr val="bg1"/>
                    </a:solidFill>
                    <a:latin typeface="+mn-lt"/>
                  </a:defRPr>
                </a:lvl7pPr>
                <a:lvl8pPr marL="2911475" indent="-163513" algn="l" rtl="0" fontAlgn="base">
                  <a:spcBef>
                    <a:spcPct val="20000"/>
                  </a:spcBef>
                  <a:spcAft>
                    <a:spcPct val="0"/>
                  </a:spcAft>
                  <a:buClr>
                    <a:schemeClr val="bg1"/>
                  </a:buClr>
                  <a:buChar char="»"/>
                  <a:defRPr sz="1600">
                    <a:solidFill>
                      <a:schemeClr val="bg1"/>
                    </a:solidFill>
                    <a:latin typeface="+mn-lt"/>
                  </a:defRPr>
                </a:lvl8pPr>
                <a:lvl9pPr marL="3368675" indent="-163513" algn="l" rtl="0" fontAlgn="base">
                  <a:spcBef>
                    <a:spcPct val="20000"/>
                  </a:spcBef>
                  <a:spcAft>
                    <a:spcPct val="0"/>
                  </a:spcAft>
                  <a:buClr>
                    <a:schemeClr val="bg1"/>
                  </a:buClr>
                  <a:buChar char="»"/>
                  <a:defRPr sz="1600">
                    <a:solidFill>
                      <a:schemeClr val="bg1"/>
                    </a:solidFill>
                    <a:latin typeface="+mn-lt"/>
                  </a:defRPr>
                </a:lvl9pPr>
              </a:lstStyle>
              <a:p>
                <a:r>
                  <a:rPr lang="en-US" sz="2200" b="0" kern="0" dirty="0"/>
                  <a:t>Codebase: </a:t>
                </a:r>
                <a:r>
                  <a:rPr lang="en-US" sz="2200" b="0" kern="0" dirty="0" err="1"/>
                  <a:t>HuggingFace</a:t>
                </a:r>
                <a:r>
                  <a:rPr lang="en-US" sz="2200" b="0" kern="0" dirty="0"/>
                  <a:t> </a:t>
                </a:r>
                <a:r>
                  <a:rPr lang="en-US" sz="2200" b="0" kern="0" dirty="0">
                    <a:hlinkClick r:id="rId2"/>
                  </a:rPr>
                  <a:t>pytorch-transformers</a:t>
                </a:r>
                <a:endParaRPr lang="en-US" sz="2200" b="0" kern="0" dirty="0"/>
              </a:p>
              <a:p>
                <a:r>
                  <a:rPr lang="en-US" sz="2200" b="0" kern="0" dirty="0"/>
                  <a:t>Model parameters:</a:t>
                </a:r>
              </a:p>
              <a:p>
                <a:pPr lvl="1"/>
                <a:r>
                  <a:rPr lang="en-US" sz="2200" b="0" kern="0" dirty="0"/>
                  <a:t>BERT large</a:t>
                </a:r>
              </a:p>
              <a:p>
                <a:pPr lvl="2"/>
                <a:r>
                  <a:rPr lang="en-US" sz="2200" b="0" kern="0" dirty="0" err="1"/>
                  <a:t>bert</a:t>
                </a:r>
                <a:r>
                  <a:rPr lang="en-US" sz="2200" b="0" kern="0" dirty="0"/>
                  <a:t>-large-uncased</a:t>
                </a:r>
              </a:p>
              <a:p>
                <a:pPr lvl="2"/>
                <a:r>
                  <a:rPr lang="en-US" sz="2200" b="0" kern="0" dirty="0" err="1"/>
                  <a:t>bert</a:t>
                </a:r>
                <a:r>
                  <a:rPr lang="en-US" sz="2200" b="0" kern="0" dirty="0"/>
                  <a:t>-large-cased-whole-word-masking</a:t>
                </a:r>
              </a:p>
              <a:p>
                <a:pPr lvl="1"/>
                <a:r>
                  <a:rPr lang="en-US" sz="2200" b="0" kern="0" dirty="0"/>
                  <a:t>Learning rate </a:t>
                </a:r>
                <a14:m>
                  <m:oMath xmlns:m="http://schemas.openxmlformats.org/officeDocument/2006/math">
                    <m:r>
                      <a:rPr lang="en-US" sz="2200" b="0" i="1" kern="0" smtClean="0">
                        <a:latin typeface="Cambria Math" panose="02040503050406030204" pitchFamily="18" charset="0"/>
                      </a:rPr>
                      <m:t>2⋅</m:t>
                    </m:r>
                    <m:sSup>
                      <m:sSupPr>
                        <m:ctrlPr>
                          <a:rPr lang="en-US" sz="2200" b="0" i="1" kern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200" b="0" i="1" kern="0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2200" b="0" i="1" kern="0" smtClean="0">
                            <a:latin typeface="Cambria Math" panose="02040503050406030204" pitchFamily="18" charset="0"/>
                          </a:rPr>
                          <m:t>−5</m:t>
                        </m:r>
                      </m:sup>
                    </m:sSup>
                  </m:oMath>
                </a14:m>
                <a:endParaRPr lang="en-US" sz="2200" b="0" kern="0" dirty="0"/>
              </a:p>
              <a:p>
                <a:pPr lvl="1"/>
                <a:r>
                  <a:rPr lang="en-US" sz="2200" b="0" kern="0" dirty="0"/>
                  <a:t>Training batch size: </a:t>
                </a:r>
                <a14:m>
                  <m:oMath xmlns:m="http://schemas.openxmlformats.org/officeDocument/2006/math">
                    <m:r>
                      <a:rPr lang="en-US" sz="2200" b="0" i="1" kern="0" dirty="0" smtClean="0">
                        <a:latin typeface="Cambria Math" panose="02040503050406030204" pitchFamily="18" charset="0"/>
                      </a:rPr>
                      <m:t>64</m:t>
                    </m:r>
                  </m:oMath>
                </a14:m>
                <a:endParaRPr lang="en-US" sz="2200" b="0" kern="0" dirty="0"/>
              </a:p>
              <a:p>
                <a:pPr lvl="1"/>
                <a:r>
                  <a:rPr lang="en-US" sz="2200" b="0" kern="0" dirty="0"/>
                  <a:t>Max window size: 128</a:t>
                </a:r>
              </a:p>
              <a:p>
                <a:pPr lvl="1"/>
                <a:r>
                  <a:rPr lang="en-US" sz="2200" b="0" kern="0" dirty="0"/>
                  <a:t>Stride 64</a:t>
                </a:r>
              </a:p>
              <a:p>
                <a:pPr lvl="1"/>
                <a:endParaRPr lang="en-US" sz="2200" b="0" kern="0" dirty="0"/>
              </a:p>
            </p:txBody>
          </p:sp>
        </mc:Choice>
        <mc:Fallback xmlns="">
          <p:sp>
            <p:nvSpPr>
              <p:cNvPr id="4" name="Content Placeholder 2">
                <a:extLst>
                  <a:ext uri="{FF2B5EF4-FFF2-40B4-BE49-F238E27FC236}">
                    <a16:creationId xmlns:a16="http://schemas.microsoft.com/office/drawing/2014/main" id="{0CAE3782-3F95-42A2-8F1F-57158A3B4CA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2563" y="1874838"/>
                <a:ext cx="8686800" cy="4479925"/>
              </a:xfrm>
              <a:prstGeom prst="rect">
                <a:avLst/>
              </a:prstGeom>
              <a:blipFill>
                <a:blip r:embed="rId3"/>
                <a:stretch>
                  <a:fillRect l="-772" t="-95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375166075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09"/>
  <p:tag name="MMPROD_UIDATA" val="&lt;database version=&quot;6.0&quot;&gt;&lt;object type=&quot;1&quot; unique_id=&quot;10001&quot;&gt;&lt;object type=&quot;8&quot; unique_id=&quot;10445&quot;&gt;&lt;/object&gt;&lt;object type=&quot;2&quot; unique_id=&quot;10446&quot;&gt;&lt;object type=&quot;3&quot; unique_id=&quot;10447&quot;&gt;&lt;property id=&quot;20148&quot; value=&quot;5&quot;/&gt;&lt;property id=&quot;20300&quot; value=&quot;Slide 1 - &amp;quot;Professional Services Briefing&amp;#x0D;&amp;#x0A;Exciting things in store for 2008&amp;quot;&quot;/&gt;&lt;property id=&quot;20307&quot; value=&quot;861&quot;/&gt;&lt;/object&gt;&lt;object type=&quot;3&quot; unique_id=&quot;11853&quot;&gt;&lt;property id=&quot;20148&quot; value=&quot;5&quot;/&gt;&lt;property id=&quot;20300&quot; value=&quot;Slide 34 - &amp;quot;Why Change?&amp;quot;&quot;/&gt;&lt;property id=&quot;20307&quot; value=&quot;872&quot;/&gt;&lt;/object&gt;&lt;object type=&quot;3&quot; unique_id=&quot;11869&quot;&gt;&lt;property id=&quot;20148&quot; value=&quot;5&quot;/&gt;&lt;property id=&quot;20300&quot; value=&quot;Slide 50 - &amp;quot;What We Can’t Answer Yet&amp;quot;&quot;/&gt;&lt;property id=&quot;20307&quot; value=&quot;888&quot;/&gt;&lt;/object&gt;&lt;object type=&quot;3&quot; unique_id=&quot;12296&quot;&gt;&lt;property id=&quot;20148&quot; value=&quot;5&quot;/&gt;&lt;property id=&quot;20300&quot; value=&quot;Slide 51 - &amp;quot;FAQs&amp;quot;&quot;/&gt;&lt;property id=&quot;20307&quot; value=&quot;894&quot;/&gt;&lt;/object&gt;&lt;object type=&quot;3&quot; unique_id=&quot;12752&quot;&gt;&lt;property id=&quot;20148&quot; value=&quot;5&quot;/&gt;&lt;property id=&quot;20300&quot; value=&quot;Slide 35 - &amp;quot;Who Is Viecore?&amp;quot;&quot;/&gt;&lt;property id=&quot;20307&quot; value=&quot;906&quot;/&gt;&lt;/object&gt;&lt;object type=&quot;3&quot; unique_id=&quot;12753&quot;&gt;&lt;property id=&quot;20148&quot; value=&quot;5&quot;/&gt;&lt;property id=&quot;20300&quot; value=&quot;Slide 36 - &amp;quot;Viecore’s Value to Nuance&amp;quot;&quot;/&gt;&lt;property id=&quot;20307&quot; value=&quot;907&quot;/&gt;&lt;/object&gt;&lt;object type=&quot;3&quot; unique_id=&quot;12757&quot;&gt;&lt;property id=&quot;20148&quot; value=&quot;5&quot;/&gt;&lt;property id=&quot;20300&quot; value=&quot;Slide 38 - &amp;quot;Interaction Solutions Portfolio is Complimented By a Comprehensive Contact Center Services Portfolio&amp;quot;&quot;/&gt;&lt;property id=&quot;20307&quot; value=&quot;908&quot;/&gt;&lt;/object&gt;&lt;object type=&quot;3&quot; unique_id=&quot;12758&quot;&gt;&lt;property id=&quot;20148&quot; value=&quot;5&quot;/&gt;&lt;property id=&quot;20300&quot; value=&quot;Slide 57&quot;/&gt;&lt;property id=&quot;20307&quot; value=&quot;902&quot;/&gt;&lt;/object&gt;&lt;object type=&quot;3&quot; unique_id=&quot;12819&quot;&gt;&lt;property id=&quot;20148&quot; value=&quot;5&quot;/&gt;&lt;property id=&quot;20300&quot; value=&quot;Slide 52 - &amp;quot;FAQs&amp;quot;&quot;/&gt;&lt;property id=&quot;20307&quot; value=&quot;909&quot;/&gt;&lt;/object&gt;&lt;object type=&quot;3&quot; unique_id=&quot;12820&quot;&gt;&lt;property id=&quot;20148&quot; value=&quot;5&quot;/&gt;&lt;property id=&quot;20300&quot; value=&quot;Slide 53 - &amp;quot;FAQs&amp;quot;&quot;/&gt;&lt;property id=&quot;20307&quot; value=&quot;911&quot;/&gt;&lt;/object&gt;&lt;object type=&quot;3&quot; unique_id=&quot;12821&quot;&gt;&lt;property id=&quot;20148&quot; value=&quot;5&quot;/&gt;&lt;property id=&quot;20300&quot; value=&quot;Slide 54 - &amp;quot;FAQs&amp;quot;&quot;/&gt;&lt;property id=&quot;20307&quot; value=&quot;910&quot;/&gt;&lt;/object&gt;&lt;object type=&quot;3&quot; unique_id=&quot;12822&quot;&gt;&lt;property id=&quot;20148&quot; value=&quot;5&quot;/&gt;&lt;property id=&quot;20300&quot; value=&quot;Slide 55 - &amp;quot;FAQs&amp;quot;&quot;/&gt;&lt;property id=&quot;20307&quot; value=&quot;912&quot;/&gt;&lt;/object&gt;&lt;object type=&quot;3&quot; unique_id=&quot;13121&quot;&gt;&lt;property id=&quot;20148&quot; value=&quot;5&quot;/&gt;&lt;property id=&quot;20300&quot; value=&quot;Slide 2 - &amp;quot;Agenda&amp;quot;&quot;/&gt;&lt;property id=&quot;20307&quot; value=&quot;914&quot;/&gt;&lt;/object&gt;&lt;object type=&quot;3&quot; unique_id=&quot;13126&quot;&gt;&lt;property id=&quot;20148&quot; value=&quot;5&quot;/&gt;&lt;property id=&quot;20300&quot; value=&quot;Slide 33 - &amp;quot;Viecore Acquisition: What it means for Nuance PS&amp;quot;&quot;/&gt;&lt;property id=&quot;20307&quot; value=&quot;915&quot;/&gt;&lt;/object&gt;&lt;object type=&quot;3&quot; unique_id=&quot;13196&quot;&gt;&lt;property id=&quot;20148&quot; value=&quot;5&quot;/&gt;&lt;property id=&quot;20300&quot; value=&quot;Slide 56 - &amp;quot;FAQs&amp;quot;&quot;/&gt;&lt;property id=&quot;20307&quot; value=&quot;920&quot;/&gt;&lt;/object&gt;&lt;object type=&quot;3&quot; unique_id=&quot;14998&quot;&gt;&lt;property id=&quot;20148&quot; value=&quot;5&quot;/&gt;&lt;property id=&quot;20300&quot; value=&quot;Slide 37 - &amp;quot;Expanded Scope of Services&amp;quot;&quot;/&gt;&lt;property id=&quot;20307&quot; value=&quot;956&quot;/&gt;&lt;/object&gt;&lt;object type=&quot;3&quot; unique_id=&quot;14999&quot;&gt;&lt;property id=&quot;20148&quot; value=&quot;5&quot;/&gt;&lt;property id=&quot;20300&quot; value=&quot;Slide 39 - &amp;quot;Strategy Development Services&amp;quot;&quot;/&gt;&lt;property id=&quot;20307&quot; value=&quot;957&quot;/&gt;&lt;/object&gt;&lt;object type=&quot;3&quot; unique_id=&quot;15000&quot;&gt;&lt;property id=&quot;20148&quot; value=&quot;5&quot;/&gt;&lt;property id=&quot;20300&quot; value=&quot;Slide 40 - &amp;quot;Implementation Services&amp;quot;&quot;/&gt;&lt;property id=&quot;20307&quot; value=&quot;958&quot;/&gt;&lt;/object&gt;&lt;object type=&quot;3&quot; unique_id=&quot;15001&quot;&gt;&lt;property id=&quot;20148&quot; value=&quot;5&quot;/&gt;&lt;property id=&quot;20300&quot; value=&quot;Slide 41 - &amp;quot;Caller Interaction Services: Design Details&amp;quot;&quot;/&gt;&lt;property id=&quot;20307&quot; value=&quot;959&quot;/&gt;&lt;/object&gt;&lt;object type=&quot;3&quot; unique_id=&quot;15002&quot;&gt;&lt;property id=&quot;20148&quot; value=&quot;5&quot;/&gt;&lt;property id=&quot;20300&quot; value=&quot;Slide 42 - &amp;quot;CTI Services – Typical Viecore Solutions&amp;quot;&quot;/&gt;&lt;property id=&quot;20307&quot; value=&quot;962&quot;/&gt;&lt;/object&gt;&lt;object type=&quot;3&quot; unique_id=&quot;15003&quot;&gt;&lt;property id=&quot;20148&quot; value=&quot;5&quot;/&gt;&lt;property id=&quot;20300&quot; value=&quot;Slide 43 - &amp;quot;Desktop Services – Typical Viecore Solutions&amp;quot;&quot;/&gt;&lt;property id=&quot;20307&quot; value=&quot;961&quot;/&gt;&lt;/object&gt;&lt;object type=&quot;3&quot; unique_id=&quot;15004&quot;&gt;&lt;property id=&quot;20148&quot; value=&quot;5&quot;/&gt;&lt;property id=&quot;20300&quot; value=&quot;Slide 44 - &amp;quot;Solution Lifecycle Services&amp;quot;&quot;/&gt;&lt;property id=&quot;20307&quot; value=&quot;963&quot;/&gt;&lt;/object&gt;&lt;object type=&quot;3&quot; unique_id=&quot;15005&quot;&gt;&lt;property id=&quot;20148&quot; value=&quot;5&quot;/&gt;&lt;property id=&quot;20300&quot; value=&quot;Slide 45 - &amp;quot;How Does This Expansion Change Our Relationships?&amp;quot;&quot;/&gt;&lt;property id=&quot;20307&quot; value=&quot;964&quot;/&gt;&lt;/object&gt;&lt;object type=&quot;3&quot; unique_id=&quot;15006&quot;&gt;&lt;property id=&quot;20148&quot; value=&quot;5&quot;/&gt;&lt;property id=&quot;20300&quot; value=&quot;Slide 46 - &amp;quot;How Does This Expansion Change Our Relationships?&amp;quot;&quot;/&gt;&lt;property id=&quot;20307&quot; value=&quot;965&quot;/&gt;&lt;/object&gt;&lt;object type=&quot;3&quot; unique_id=&quot;15007&quot;&gt;&lt;property id=&quot;20148&quot; value=&quot;5&quot;/&gt;&lt;property id=&quot;20300&quot; value=&quot;Slide 47 - &amp;quot;How Does This Expansion Change Our Relationships?&amp;quot;&quot;/&gt;&lt;property id=&quot;20307&quot; value=&quot;966&quot;/&gt;&lt;/object&gt;&lt;object type=&quot;3&quot; unique_id=&quot;15008&quot;&gt;&lt;property id=&quot;20148&quot; value=&quot;5&quot;/&gt;&lt;property id=&quot;20300&quot; value=&quot;Slide 48 - &amp;quot;Combined, Nuance and Viecore Uniquely Deliver…&amp;quot;&quot;/&gt;&lt;property id=&quot;20307&quot; value=&quot;967&quot;/&gt;&lt;/object&gt;&lt;object type=&quot;3&quot; unique_id=&quot;15009&quot;&gt;&lt;property id=&quot;20148&quot; value=&quot;5&quot;/&gt;&lt;property id=&quot;20300&quot; value=&quot;Slide 49 - &amp;quot;Acquisition &amp;amp; Sales Training Timeline&amp;quot;&quot;/&gt;&lt;property id=&quot;20307&quot; value=&quot;968&quot;/&gt;&lt;/object&gt;&lt;object type=&quot;3&quot; unique_id=&quot;16450&quot;&gt;&lt;property id=&quot;20148&quot; value=&quot;5&quot;/&gt;&lt;property id=&quot;20300&quot; value=&quot;Slide 3 - &amp;quot;Nuance’s Solutions for a Care 2.0 World&amp;quot;&quot;/&gt;&lt;property id=&quot;20307&quot; value=&quot;969&quot;/&gt;&lt;/object&gt;&lt;object type=&quot;3&quot; unique_id=&quot;16451&quot;&gt;&lt;property id=&quot;20148&quot; value=&quot;5&quot;/&gt;&lt;property id=&quot;20300&quot; value=&quot;Slide 4 - &amp;quot;The Rise of the Consumer&amp;quot;&quot;/&gt;&lt;property id=&quot;20307&quot; value=&quot;970&quot;/&gt;&lt;/object&gt;&lt;object type=&quot;3&quot; unique_id=&quot;16452&quot;&gt;&lt;property id=&quot;20148&quot; value=&quot;5&quot;/&gt;&lt;property id=&quot;20300&quot; value=&quot;Slide 5 - &amp;quot;All Those People Need Care&amp;quot;&quot;/&gt;&lt;property id=&quot;20307&quot; value=&quot;971&quot;/&gt;&lt;/object&gt;&lt;object type=&quot;3&quot; unique_id=&quot;16453&quot;&gt;&lt;property id=&quot;20148&quot; value=&quot;5&quot;/&gt;&lt;property id=&quot;20300&quot; value=&quot;Slide 6 - &amp;quot;The Phone Remains the Most Influential Customer Service Channel&amp;quot;&quot;/&gt;&lt;property id=&quot;20307&quot; value=&quot;972&quot;/&gt;&lt;/object&gt;&lt;object type=&quot;3&quot; unique_id=&quot;16454&quot;&gt;&lt;property id=&quot;20148&quot; value=&quot;5&quot;/&gt;&lt;property id=&quot;20300&quot; value=&quot;Slide 7 - &amp;quot;Contact Center – High level trends&amp;quot;&quot;/&gt;&lt;property id=&quot;20307&quot; value=&quot;973&quot;/&gt;&lt;/object&gt;&lt;object type=&quot;3&quot; unique_id=&quot;16455&quot;&gt;&lt;property id=&quot;20148&quot; value=&quot;5&quot;/&gt;&lt;property id=&quot;20300&quot; value=&quot;Slide 8 - &amp;quot;IVR market – High level trends&amp;quot;&quot;/&gt;&lt;property id=&quot;20307&quot; value=&quot;974&quot;/&gt;&lt;/object&gt;&lt;object type=&quot;3&quot; unique_id=&quot;16456&quot;&gt;&lt;property id=&quot;20148&quot; value=&quot;5&quot;/&gt;&lt;property id=&quot;20300&quot; value=&quot;Slide 9 - &amp;quot;Voice Market – High level trends&amp;quot;&quot;/&gt;&lt;property id=&quot;20307&quot; value=&quot;975&quot;/&gt;&lt;/object&gt;&lt;object type=&quot;3&quot; unique_id=&quot;16457&quot;&gt;&lt;property id=&quot;20148&quot; value=&quot;5&quot;/&gt;&lt;property id=&quot;20300&quot; value=&quot;Slide 10 - &amp;quot;We See a $4.5B Market&amp;quot;&quot;/&gt;&lt;property id=&quot;20307&quot; value=&quot;976&quot;/&gt;&lt;/object&gt;&lt;object type=&quot;3&quot; unique_id=&quot;16458&quot;&gt;&lt;property id=&quot;20148&quot; value=&quot;5&quot;/&gt;&lt;property id=&quot;20300&quot; value=&quot;Slide 11 - &amp;quot;The Technology Adoption Life Cycle and Nuance Markets&amp;quot;&quot;/&gt;&lt;property id=&quot;20307&quot; value=&quot;977&quot;/&gt;&lt;/object&gt;&lt;object type=&quot;3&quot; unique_id=&quot;16459&quot;&gt;&lt;property id=&quot;20148&quot; value=&quot;5&quot;/&gt;&lt;property id=&quot;20300&quot; value=&quot;Slide 12 - &amp;quot;Nuance Customer Wants/Needs&amp;quot;&quot;/&gt;&lt;property id=&quot;20307&quot; value=&quot;978&quot;/&gt;&lt;/object&gt;&lt;object type=&quot;3&quot; unique_id=&quot;16460&quot;&gt;&lt;property id=&quot;20148&quot; value=&quot;5&quot;/&gt;&lt;property id=&quot;20300&quot; value=&quot;Slide 13 - &amp;quot;Keys to Nuance and Market Growth&amp;quot;&quot;/&gt;&lt;property id=&quot;20307&quot; value=&quot;979&quot;/&gt;&lt;/object&gt;&lt;object type=&quot;3&quot; unique_id=&quot;16461&quot;&gt;&lt;property id=&quot;20148&quot; value=&quot;5&quot;/&gt;&lt;property id=&quot;20300&quot; value=&quot;Slide 14 - &amp;quot;End Game&amp;quot;&quot;/&gt;&lt;property id=&quot;20307&quot; value=&quot;980&quot;/&gt;&lt;/object&gt;&lt;object type=&quot;3&quot; unique_id=&quot;16462&quot;&gt;&lt;property id=&quot;20148&quot; value=&quot;5&quot;/&gt;&lt;property id=&quot;20300&quot; value=&quot;Slide 15 - &amp;quot;Strategic Direction Summary&amp;quot;&quot;/&gt;&lt;property id=&quot;20307&quot; value=&quot;981&quot;/&gt;&lt;/object&gt;&lt;object type=&quot;3&quot; unique_id=&quot;16463&quot;&gt;&lt;property id=&quot;20148&quot; value=&quot;5&quot;/&gt;&lt;property id=&quot;20300&quot; value=&quot;Slide 16 - &amp;quot;Interaction Solutions for the Voice Channel&amp;quot;&quot;/&gt;&lt;property id=&quot;20307&quot; value=&quot;982&quot;/&gt;&lt;/object&gt;&lt;object type=&quot;3&quot; unique_id=&quot;16464&quot;&gt;&lt;property id=&quot;20148&quot; value=&quot;5&quot;/&gt;&lt;property id=&quot;20300&quot; value=&quot;Slide 17 - &amp;quot;Nuance Focus Today&amp;quot;&quot;/&gt;&lt;property id=&quot;20307&quot; value=&quot;983&quot;/&gt;&lt;/object&gt;&lt;object type=&quot;3&quot; unique_id=&quot;16465&quot;&gt;&lt;property id=&quot;20148&quot; value=&quot;5&quot;/&gt;&lt;property id=&quot;20300&quot; value=&quot;Slide 18 - &amp;quot;Nuance’s Expanded Focus&amp;quot;&quot;/&gt;&lt;property id=&quot;20307&quot; value=&quot;984&quot;/&gt;&lt;/object&gt;&lt;object type=&quot;3&quot; unique_id=&quot;16466&quot;&gt;&lt;property id=&quot;20148&quot; value=&quot;5&quot;/&gt;&lt;property id=&quot;20300&quot; value=&quot;Slide 19 - &amp;quot;Nuance’s Mission in the Care Market&amp;quot;&quot;/&gt;&lt;property id=&quot;20307&quot; value=&quot;985&quot;/&gt;&lt;/object&gt;&lt;object type=&quot;3&quot; unique_id=&quot;16467&quot;&gt;&lt;property id=&quot;20148&quot; value=&quot;5&quot;/&gt;&lt;property id=&quot;20300&quot; value=&quot;Slide 20 - &amp;quot;Dynamics Driving the Care Market&amp;quot;&quot;/&gt;&lt;property id=&quot;20307&quot; value=&quot;986&quot;/&gt;&lt;/object&gt;&lt;object type=&quot;3&quot; unique_id=&quot;16468&quot;&gt;&lt;property id=&quot;20148&quot; value=&quot;5&quot;/&gt;&lt;property id=&quot;20300&quot; value=&quot;Slide 21 - &amp;quot;Technology Has Caused Significant Changes &amp;#x0D;&amp;#x0A;in the World of Customer Care&amp;quot;&quot;/&gt;&lt;property id=&quot;20307&quot; value=&quot;987&quot;/&gt;&lt;/object&gt;&lt;object type=&quot;3&quot; unique_id=&quot;16469&quot;&gt;&lt;property id=&quot;20148&quot; value=&quot;5&quot;/&gt;&lt;property id=&quot;20300&quot; value=&quot;Slide 22 - &amp;quot;Customers Are Now in Charge&amp;quot;&quot;/&gt;&lt;property id=&quot;20307&quot; value=&quot;988&quot;/&gt;&lt;/object&gt;&lt;object type=&quot;3&quot; unique_id=&quot;16470&quot;&gt;&lt;property id=&quot;20148&quot; value=&quot;5&quot;/&gt;&lt;property id=&quot;20300&quot; value=&quot;Slide 23 - &amp;quot;The Velocity of Innovation Is Collapsing Product Lifecycles&amp;quot;&quot;/&gt;&lt;property id=&quot;20307&quot; value=&quot;989&quot;/&gt;&lt;/object&gt;&lt;object type=&quot;3&quot; unique_id=&quot;16471&quot;&gt;&lt;property id=&quot;20148&quot; value=&quot;5&quot;/&gt;&lt;property id=&quot;20300&quot; value=&quot;Slide 24 - &amp;quot;The Customer Experience Has Taken On &amp;#x0D;&amp;#x0A;New Importance&amp;quot;&quot;/&gt;&lt;property id=&quot;20307&quot; value=&quot;990&quot;/&gt;&lt;/object&gt;&lt;object type=&quot;3&quot; unique_id=&quot;16472&quot;&gt;&lt;property id=&quot;20148&quot; value=&quot;5&quot;/&gt;&lt;property id=&quot;20300&quot; value=&quot;Slide 25 - &amp;quot;We’re Operating in a New World&amp;quot;&quot;/&gt;&lt;property id=&quot;20307&quot; value=&quot;991&quot;/&gt;&lt;/object&gt;&lt;object type=&quot;3&quot; unique_id=&quot;16473&quot;&gt;&lt;property id=&quot;20148&quot; value=&quot;5&quot;/&gt;&lt;property id=&quot;20300&quot; value=&quot;Slide 26 - &amp;quot;The Role of the Care Organization&amp;#x0D;&amp;#x0A;Has Changed&amp;quot;&quot;/&gt;&lt;property id=&quot;20307&quot; value=&quot;992&quot;/&gt;&lt;/object&gt;&lt;object type=&quot;3&quot; unique_id=&quot;16474&quot;&gt;&lt;property id=&quot;20148&quot; value=&quot;5&quot;/&gt;&lt;property id=&quot;20300&quot; value=&quot;Slide 27 - &amp;quot;A New Approach is Needed&amp;quot;&quot;/&gt;&lt;property id=&quot;20307&quot; value=&quot;993&quot;/&gt;&lt;/object&gt;&lt;object type=&quot;3&quot; unique_id=&quot;16475&quot;&gt;&lt;property id=&quot;20148&quot; value=&quot;5&quot;/&gt;&lt;property id=&quot;20300&quot; value=&quot;Slide 28 - &amp;quot;Nuance Provides Interaction Solutions&amp;#x0D;&amp;#x0A;for the Voice Channel…&amp;quot;&quot;/&gt;&lt;property id=&quot;20307&quot; value=&quot;994&quot;/&gt;&lt;/object&gt;&lt;object type=&quot;3&quot; unique_id=&quot;16476&quot;&gt;&lt;property id=&quot;20148&quot; value=&quot;5&quot;/&gt;&lt;property id=&quot;20300&quot; value=&quot;Slide 29 - &amp;quot;…Complimented By a Comprehensive&amp;#x0D;&amp;#x0A;Services Portfolio&amp;quot;&quot;/&gt;&lt;property id=&quot;20307&quot; value=&quot;995&quot;/&gt;&lt;/object&gt;&lt;object type=&quot;3&quot; unique_id=&quot;16477&quot;&gt;&lt;property id=&quot;20148&quot; value=&quot;5&quot;/&gt;&lt;property id=&quot;20300&quot; value=&quot;Slide 30 - &amp;quot;Nuance Interaction Solutions&amp;quot;&quot;/&gt;&lt;property id=&quot;20307&quot; value=&quot;996&quot;/&gt;&lt;/object&gt;&lt;object type=&quot;3&quot; unique_id=&quot;16478&quot;&gt;&lt;property id=&quot;20148&quot; value=&quot;5&quot;/&gt;&lt;property id=&quot;20300&quot; value=&quot;Slide 31 - &amp;quot;Why Nuance&amp;quot;&quot;/&gt;&lt;property id=&quot;20307&quot; value=&quot;997&quot;/&gt;&lt;/object&gt;&lt;object type=&quot;3&quot; unique_id=&quot;16479&quot;&gt;&lt;property id=&quot;20148&quot; value=&quot;5&quot;/&gt;&lt;property id=&quot;20300&quot; value=&quot;Slide 32 - &amp;quot;Summary&amp;quot;&quot;/&gt;&lt;property id=&quot;20307&quot; value=&quot;998&quot;/&gt;&lt;/object&gt;&lt;/object&gt;&lt;/object&gt;&lt;/database&gt;"/>
</p:tagLst>
</file>

<file path=ppt/theme/theme1.xml><?xml version="1.0" encoding="utf-8"?>
<a:theme xmlns:a="http://schemas.openxmlformats.org/drawingml/2006/main" name="10 September 2009">
  <a:themeElements>
    <a:clrScheme name="10 September 2009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7889FB"/>
      </a:accent1>
      <a:accent2>
        <a:srgbClr val="009999"/>
      </a:accent2>
      <a:accent3>
        <a:srgbClr val="FFFFFF"/>
      </a:accent3>
      <a:accent4>
        <a:srgbClr val="000000"/>
      </a:accent4>
      <a:accent5>
        <a:srgbClr val="BEC4FD"/>
      </a:accent5>
      <a:accent6>
        <a:srgbClr val="008A8A"/>
      </a:accent6>
      <a:hlink>
        <a:srgbClr val="7889FB"/>
      </a:hlink>
      <a:folHlink>
        <a:srgbClr val="9900CC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Glossy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12700" cap="flat" cmpd="sng" algn="ctr">
          <a:solidFill>
            <a:schemeClr val="phClr">
              <a:tint val="95000"/>
              <a:shade val="95000"/>
              <a:satMod val="120000"/>
            </a:schemeClr>
          </a:solidFill>
          <a:prstDash val="solid"/>
        </a:ln>
        <a:ln w="55000" cap="flat" cmpd="thickThin" algn="ctr">
          <a:solidFill>
            <a:schemeClr val="phClr">
              <a:tint val="90000"/>
              <a:satMod val="130000"/>
            </a:schemeClr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9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200" b="0" i="0" u="none" strike="noStrike" cap="none" normalizeH="0" baseline="0" smtClean="0">
            <a:ln>
              <a:noFill/>
            </a:ln>
            <a:solidFill>
              <a:schemeClr val="hlink"/>
            </a:solidFill>
            <a:effectLst/>
            <a:latin typeface="Arial" charset="0"/>
          </a:defRPr>
        </a:defPPr>
      </a:lstStyle>
    </a:spDef>
    <a:lnDef>
      <a:spPr bwMode="auto">
        <a:solidFill>
          <a:schemeClr val="accent1"/>
        </a:solidFill>
        <a:ln w="9525" cap="sq" cmpd="sng" algn="ctr">
          <a:solidFill>
            <a:schemeClr val="bg2">
              <a:lumMod val="75000"/>
            </a:schemeClr>
          </a:solidFill>
          <a:prstDash val="solid"/>
          <a:round/>
          <a:headEnd type="none" w="med" len="med"/>
          <a:tailEnd type="triangle" w="med" len="lg"/>
        </a:ln>
        <a:effectLst/>
      </a:spPr>
      <a:bodyPr/>
      <a:lstStyle/>
    </a:lnDef>
  </a:objectDefaults>
  <a:extraClrSchemeLst>
    <a:extraClrScheme>
      <a:clrScheme name="10 September 2009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7889FB"/>
        </a:accent1>
        <a:accent2>
          <a:srgbClr val="009999"/>
        </a:accent2>
        <a:accent3>
          <a:srgbClr val="FFFFFF"/>
        </a:accent3>
        <a:accent4>
          <a:srgbClr val="000000"/>
        </a:accent4>
        <a:accent5>
          <a:srgbClr val="BEC4FD"/>
        </a:accent5>
        <a:accent6>
          <a:srgbClr val="008A8A"/>
        </a:accent6>
        <a:hlink>
          <a:srgbClr val="7889FB"/>
        </a:hlink>
        <a:folHlink>
          <a:srgbClr val="9900C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42781</TotalTime>
  <Words>979</Words>
  <Application>Microsoft Office PowerPoint</Application>
  <PresentationFormat>On-screen Show (4:3)</PresentationFormat>
  <Paragraphs>359</Paragraphs>
  <Slides>17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4" baseType="lpstr">
      <vt:lpstr>Arial</vt:lpstr>
      <vt:lpstr>Arial Rounded MT Bold</vt:lpstr>
      <vt:lpstr>Calibri</vt:lpstr>
      <vt:lpstr>Calibri Light</vt:lpstr>
      <vt:lpstr>Cambria Math</vt:lpstr>
      <vt:lpstr>Wingdings</vt:lpstr>
      <vt:lpstr>10 September 2009</vt:lpstr>
      <vt:lpstr>Cascaded Fine-Grained     Named Entity Recognition</vt:lpstr>
      <vt:lpstr>Overview</vt:lpstr>
      <vt:lpstr>Cascaded Model for Fine-Grained NER</vt:lpstr>
      <vt:lpstr>Cascaded Model for Fine-Grained NER</vt:lpstr>
      <vt:lpstr>Cascaded Model for Fine-Grained NER</vt:lpstr>
      <vt:lpstr>Why Build a Cascade System </vt:lpstr>
      <vt:lpstr>Enhancing the Coarse Data with Types not in TAC2017</vt:lpstr>
      <vt:lpstr>Coarse Grained NER: BERT</vt:lpstr>
      <vt:lpstr>Coarse Model Description</vt:lpstr>
      <vt:lpstr>Fine-grained NER</vt:lpstr>
      <vt:lpstr>Mention Encoding</vt:lpstr>
      <vt:lpstr>Considerations for Fine-Grained Named Entity Classification</vt:lpstr>
      <vt:lpstr>Coarse NER Results</vt:lpstr>
      <vt:lpstr>Fine-Grained Results</vt:lpstr>
      <vt:lpstr>Fine-Grained Results: To Filter or not to Filter</vt:lpstr>
      <vt:lpstr>End to End Results</vt:lpstr>
      <vt:lpstr>Conclusion</vt:lpstr>
    </vt:vector>
  </TitlesOfParts>
  <Company>ScanSoft, Inc.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SIRE Overview</dc:title>
  <dc:subject>Description of the SIRE Toolkit and the JDA Project</dc:subject>
  <dc:creator>Radu Florian</dc:creator>
  <cp:keywords>SIRE Talk</cp:keywords>
  <cp:lastModifiedBy>Radu Florian</cp:lastModifiedBy>
  <cp:revision>1448</cp:revision>
  <dcterms:created xsi:type="dcterms:W3CDTF">2006-06-26T20:56:35Z</dcterms:created>
  <dcterms:modified xsi:type="dcterms:W3CDTF">2019-11-12T18:50:19Z</dcterms:modified>
</cp:coreProperties>
</file>