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ppt/tags/tag6.xml" ContentType="application/vnd.openxmlformats-officedocument.presentationml.tags+xml"/>
  <Override PartName="/ppt/notesSlides/notesSlide12.xml" ContentType="application/vnd.openxmlformats-officedocument.presentationml.notesSlide+xml"/>
  <Override PartName="/ppt/tags/tag7.xml" ContentType="application/vnd.openxmlformats-officedocument.presentationml.tags+xml"/>
  <Override PartName="/ppt/notesSlides/notesSlide13.xml" ContentType="application/vnd.openxmlformats-officedocument.presentationml.notesSlide+xml"/>
  <Override PartName="/ppt/tags/tag8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436" r:id="rId2"/>
    <p:sldId id="591" r:id="rId3"/>
    <p:sldId id="530" r:id="rId4"/>
    <p:sldId id="531" r:id="rId5"/>
    <p:sldId id="532" r:id="rId6"/>
    <p:sldId id="533" r:id="rId7"/>
    <p:sldId id="534" r:id="rId8"/>
    <p:sldId id="535" r:id="rId9"/>
    <p:sldId id="536" r:id="rId10"/>
    <p:sldId id="546" r:id="rId11"/>
    <p:sldId id="547" r:id="rId12"/>
    <p:sldId id="548" r:id="rId13"/>
    <p:sldId id="549" r:id="rId14"/>
    <p:sldId id="625" r:id="rId15"/>
    <p:sldId id="550" r:id="rId16"/>
    <p:sldId id="551" r:id="rId17"/>
    <p:sldId id="552" r:id="rId18"/>
    <p:sldId id="553" r:id="rId19"/>
    <p:sldId id="582" r:id="rId20"/>
    <p:sldId id="586" r:id="rId21"/>
    <p:sldId id="581" r:id="rId22"/>
    <p:sldId id="555" r:id="rId23"/>
    <p:sldId id="557" r:id="rId24"/>
    <p:sldId id="558" r:id="rId25"/>
    <p:sldId id="559" r:id="rId26"/>
    <p:sldId id="592" r:id="rId27"/>
    <p:sldId id="593" r:id="rId28"/>
    <p:sldId id="595" r:id="rId29"/>
    <p:sldId id="594" r:id="rId30"/>
    <p:sldId id="596" r:id="rId31"/>
    <p:sldId id="566" r:id="rId32"/>
    <p:sldId id="598" r:id="rId33"/>
    <p:sldId id="567" r:id="rId34"/>
    <p:sldId id="568" r:id="rId35"/>
    <p:sldId id="602" r:id="rId36"/>
    <p:sldId id="497" r:id="rId37"/>
    <p:sldId id="471" r:id="rId38"/>
    <p:sldId id="603" r:id="rId39"/>
    <p:sldId id="472" r:id="rId40"/>
    <p:sldId id="473" r:id="rId41"/>
    <p:sldId id="266" r:id="rId42"/>
    <p:sldId id="498" r:id="rId43"/>
    <p:sldId id="261" r:id="rId44"/>
    <p:sldId id="476" r:id="rId45"/>
    <p:sldId id="604" r:id="rId46"/>
    <p:sldId id="608" r:id="rId47"/>
    <p:sldId id="609" r:id="rId48"/>
    <p:sldId id="610" r:id="rId49"/>
    <p:sldId id="611" r:id="rId50"/>
    <p:sldId id="612" r:id="rId51"/>
    <p:sldId id="613" r:id="rId52"/>
    <p:sldId id="614" r:id="rId53"/>
    <p:sldId id="615" r:id="rId54"/>
    <p:sldId id="616" r:id="rId55"/>
    <p:sldId id="617" r:id="rId56"/>
    <p:sldId id="618" r:id="rId57"/>
    <p:sldId id="619" r:id="rId58"/>
    <p:sldId id="620" r:id="rId59"/>
    <p:sldId id="621" r:id="rId60"/>
    <p:sldId id="622" r:id="rId61"/>
    <p:sldId id="623" r:id="rId62"/>
    <p:sldId id="624" r:id="rId63"/>
    <p:sldId id="607" r:id="rId64"/>
    <p:sldId id="606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FFFF00"/>
    <a:srgbClr val="FFFF99"/>
    <a:srgbClr val="FFFFCC"/>
    <a:srgbClr val="FF9933"/>
    <a:srgbClr val="FFFF66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3930" autoAdjust="0"/>
  </p:normalViewPr>
  <p:slideViewPr>
    <p:cSldViewPr>
      <p:cViewPr varScale="1">
        <p:scale>
          <a:sx n="34" d="100"/>
          <a:sy n="34" d="100"/>
        </p:scale>
        <p:origin x="48" y="73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110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-24293"/>
    </p:cViewPr>
  </p:sorterViewPr>
  <p:notesViewPr>
    <p:cSldViewPr>
      <p:cViewPr varScale="1">
        <p:scale>
          <a:sx n="48" d="100"/>
          <a:sy n="48" d="100"/>
        </p:scale>
        <p:origin x="1723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kimhyun\Documents\IOTA\Data\911\dji.csv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hkim277\Dropbox\InCaToMi\3_IRWTS_SIGIR2013\IRWTS_data%20for%20Figure.xlsx" TargetMode="External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val>
            <c:numRef>
              <c:f>Sheet3!$A$1:$A$11</c:f>
              <c:numCache>
                <c:formatCode>#,##0.00</c:formatCode>
                <c:ptCount val="11"/>
                <c:pt idx="0">
                  <c:v>1000</c:v>
                </c:pt>
                <c:pt idx="1">
                  <c:v>2000</c:v>
                </c:pt>
                <c:pt idx="2">
                  <c:v>3000</c:v>
                </c:pt>
                <c:pt idx="3">
                  <c:v>4000</c:v>
                </c:pt>
                <c:pt idx="4">
                  <c:v>2000</c:v>
                </c:pt>
                <c:pt idx="5">
                  <c:v>3000</c:v>
                </c:pt>
                <c:pt idx="6">
                  <c:v>5000</c:v>
                </c:pt>
                <c:pt idx="7">
                  <c:v>3000</c:v>
                </c:pt>
                <c:pt idx="8">
                  <c:v>7000</c:v>
                </c:pt>
                <c:pt idx="9">
                  <c:v>8000</c:v>
                </c:pt>
                <c:pt idx="10">
                  <c:v>10000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9B5-44A9-BB67-03DBD1F090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8403328"/>
        <c:axId val="79259904"/>
      </c:lineChart>
      <c:catAx>
        <c:axId val="98403328"/>
        <c:scaling>
          <c:orientation val="minMax"/>
        </c:scaling>
        <c:delete val="1"/>
        <c:axPos val="b"/>
        <c:majorTickMark val="none"/>
        <c:minorTickMark val="none"/>
        <c:tickLblPos val="none"/>
        <c:crossAx val="79259904"/>
        <c:crosses val="autoZero"/>
        <c:auto val="1"/>
        <c:lblAlgn val="ctr"/>
        <c:lblOffset val="100"/>
        <c:noMultiLvlLbl val="0"/>
      </c:catAx>
      <c:valAx>
        <c:axId val="79259904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one"/>
        <c:crossAx val="984033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val>
            <c:numRef>
              <c:f>Sheet1!$A$1:$A$10</c:f>
              <c:numCache>
                <c:formatCode>General</c:formatCode>
                <c:ptCount val="10"/>
                <c:pt idx="0">
                  <c:v>1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10</c:v>
                </c:pt>
                <c:pt idx="5">
                  <c:v>25</c:v>
                </c:pt>
                <c:pt idx="6">
                  <c:v>30</c:v>
                </c:pt>
                <c:pt idx="7">
                  <c:v>32</c:v>
                </c:pt>
                <c:pt idx="8">
                  <c:v>40</c:v>
                </c:pt>
                <c:pt idx="9">
                  <c:v>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592-4D92-8D0B-0CA1138735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8404864"/>
        <c:axId val="81733312"/>
      </c:lineChart>
      <c:catAx>
        <c:axId val="98404864"/>
        <c:scaling>
          <c:orientation val="minMax"/>
        </c:scaling>
        <c:delete val="1"/>
        <c:axPos val="b"/>
        <c:majorTickMark val="out"/>
        <c:minorTickMark val="none"/>
        <c:tickLblPos val="nextTo"/>
        <c:crossAx val="81733312"/>
        <c:crosses val="autoZero"/>
        <c:auto val="1"/>
        <c:lblAlgn val="ctr"/>
        <c:lblOffset val="100"/>
        <c:noMultiLvlLbl val="0"/>
      </c:catAx>
      <c:valAx>
        <c:axId val="817333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840486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val>
            <c:numRef>
              <c:f>'Sheet1 (4)'!$A$1:$A$10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20</c:v>
                </c:pt>
                <c:pt idx="3">
                  <c:v>15</c:v>
                </c:pt>
                <c:pt idx="4">
                  <c:v>13</c:v>
                </c:pt>
                <c:pt idx="5">
                  <c:v>25</c:v>
                </c:pt>
                <c:pt idx="6">
                  <c:v>30</c:v>
                </c:pt>
                <c:pt idx="7">
                  <c:v>25</c:v>
                </c:pt>
                <c:pt idx="8">
                  <c:v>40</c:v>
                </c:pt>
                <c:pt idx="9">
                  <c:v>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06-4447-9292-97D9EBD7D6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9065344"/>
        <c:axId val="81735040"/>
      </c:lineChart>
      <c:catAx>
        <c:axId val="99065344"/>
        <c:scaling>
          <c:orientation val="minMax"/>
        </c:scaling>
        <c:delete val="1"/>
        <c:axPos val="b"/>
        <c:majorTickMark val="out"/>
        <c:minorTickMark val="none"/>
        <c:tickLblPos val="nextTo"/>
        <c:crossAx val="81735040"/>
        <c:crosses val="autoZero"/>
        <c:auto val="1"/>
        <c:lblAlgn val="ctr"/>
        <c:lblOffset val="100"/>
        <c:noMultiLvlLbl val="0"/>
      </c:catAx>
      <c:valAx>
        <c:axId val="817350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906534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val>
            <c:numRef>
              <c:f>'Sheet1 (2)'!$A$1:$A$10</c:f>
              <c:numCache>
                <c:formatCode>General</c:formatCode>
                <c:ptCount val="10"/>
                <c:pt idx="0">
                  <c:v>100</c:v>
                </c:pt>
                <c:pt idx="1">
                  <c:v>70</c:v>
                </c:pt>
                <c:pt idx="2">
                  <c:v>90</c:v>
                </c:pt>
                <c:pt idx="3">
                  <c:v>70</c:v>
                </c:pt>
                <c:pt idx="4">
                  <c:v>60</c:v>
                </c:pt>
                <c:pt idx="5">
                  <c:v>65</c:v>
                </c:pt>
                <c:pt idx="6">
                  <c:v>35</c:v>
                </c:pt>
                <c:pt idx="7">
                  <c:v>30</c:v>
                </c:pt>
                <c:pt idx="8">
                  <c:v>20</c:v>
                </c:pt>
                <c:pt idx="9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16C-4A1C-AF4B-1AA1015DAC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9061760"/>
        <c:axId val="81736768"/>
      </c:lineChart>
      <c:catAx>
        <c:axId val="99061760"/>
        <c:scaling>
          <c:orientation val="minMax"/>
        </c:scaling>
        <c:delete val="1"/>
        <c:axPos val="b"/>
        <c:majorTickMark val="out"/>
        <c:minorTickMark val="none"/>
        <c:tickLblPos val="nextTo"/>
        <c:crossAx val="81736768"/>
        <c:crosses val="autoZero"/>
        <c:auto val="1"/>
        <c:lblAlgn val="ctr"/>
        <c:lblOffset val="100"/>
        <c:noMultiLvlLbl val="0"/>
      </c:catAx>
      <c:valAx>
        <c:axId val="817367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906176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val>
            <c:numRef>
              <c:f>'Sheet1 (3)'!$A$1:$A$10</c:f>
              <c:numCache>
                <c:formatCode>General</c:formatCode>
                <c:ptCount val="10"/>
                <c:pt idx="0">
                  <c:v>1</c:v>
                </c:pt>
                <c:pt idx="1">
                  <c:v>5</c:v>
                </c:pt>
                <c:pt idx="2">
                  <c:v>10</c:v>
                </c:pt>
                <c:pt idx="3">
                  <c:v>40</c:v>
                </c:pt>
                <c:pt idx="4">
                  <c:v>40</c:v>
                </c:pt>
                <c:pt idx="5">
                  <c:v>50</c:v>
                </c:pt>
                <c:pt idx="6">
                  <c:v>30</c:v>
                </c:pt>
                <c:pt idx="7">
                  <c:v>25</c:v>
                </c:pt>
                <c:pt idx="8">
                  <c:v>20</c:v>
                </c:pt>
                <c:pt idx="9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448-45AB-8834-ED272EA189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9063808"/>
        <c:axId val="81735616"/>
      </c:lineChart>
      <c:catAx>
        <c:axId val="99063808"/>
        <c:scaling>
          <c:orientation val="minMax"/>
        </c:scaling>
        <c:delete val="1"/>
        <c:axPos val="b"/>
        <c:majorTickMark val="out"/>
        <c:minorTickMark val="none"/>
        <c:tickLblPos val="nextTo"/>
        <c:crossAx val="81735616"/>
        <c:crosses val="autoZero"/>
        <c:auto val="1"/>
        <c:lblAlgn val="ctr"/>
        <c:lblOffset val="100"/>
        <c:noMultiLvlLbl val="0"/>
      </c:catAx>
      <c:valAx>
        <c:axId val="817356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906380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400" dirty="0"/>
              <a:t>Apple Stock Price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aapl!$E$1</c:f>
              <c:strCache>
                <c:ptCount val="1"/>
                <c:pt idx="0">
                  <c:v>Close</c:v>
                </c:pt>
              </c:strCache>
            </c:strRef>
          </c:tx>
          <c:marker>
            <c:symbol val="none"/>
          </c:marker>
          <c:cat>
            <c:numRef>
              <c:f>aapl!$A$2:$A$375</c:f>
              <c:numCache>
                <c:formatCode>m/d/yyyy</c:formatCode>
                <c:ptCount val="374"/>
                <c:pt idx="0">
                  <c:v>37256</c:v>
                </c:pt>
                <c:pt idx="1">
                  <c:v>37253</c:v>
                </c:pt>
                <c:pt idx="2">
                  <c:v>37252</c:v>
                </c:pt>
                <c:pt idx="3">
                  <c:v>37251</c:v>
                </c:pt>
                <c:pt idx="4">
                  <c:v>37249</c:v>
                </c:pt>
                <c:pt idx="5">
                  <c:v>37246</c:v>
                </c:pt>
                <c:pt idx="6">
                  <c:v>37245</c:v>
                </c:pt>
                <c:pt idx="7">
                  <c:v>37244</c:v>
                </c:pt>
                <c:pt idx="8">
                  <c:v>37243</c:v>
                </c:pt>
                <c:pt idx="9">
                  <c:v>37242</c:v>
                </c:pt>
                <c:pt idx="10">
                  <c:v>37239</c:v>
                </c:pt>
                <c:pt idx="11">
                  <c:v>37238</c:v>
                </c:pt>
                <c:pt idx="12">
                  <c:v>37237</c:v>
                </c:pt>
                <c:pt idx="13">
                  <c:v>37236</c:v>
                </c:pt>
                <c:pt idx="14">
                  <c:v>37235</c:v>
                </c:pt>
                <c:pt idx="15">
                  <c:v>37232</c:v>
                </c:pt>
                <c:pt idx="16">
                  <c:v>37231</c:v>
                </c:pt>
                <c:pt idx="17">
                  <c:v>37230</c:v>
                </c:pt>
                <c:pt idx="18">
                  <c:v>37229</c:v>
                </c:pt>
                <c:pt idx="19">
                  <c:v>37228</c:v>
                </c:pt>
                <c:pt idx="20">
                  <c:v>37225</c:v>
                </c:pt>
                <c:pt idx="21">
                  <c:v>37224</c:v>
                </c:pt>
                <c:pt idx="22">
                  <c:v>37223</c:v>
                </c:pt>
                <c:pt idx="23">
                  <c:v>37222</c:v>
                </c:pt>
                <c:pt idx="24">
                  <c:v>37221</c:v>
                </c:pt>
                <c:pt idx="25">
                  <c:v>37218</c:v>
                </c:pt>
                <c:pt idx="26">
                  <c:v>37216</c:v>
                </c:pt>
                <c:pt idx="27">
                  <c:v>37215</c:v>
                </c:pt>
                <c:pt idx="28">
                  <c:v>37214</c:v>
                </c:pt>
                <c:pt idx="29">
                  <c:v>37211</c:v>
                </c:pt>
                <c:pt idx="30">
                  <c:v>37210</c:v>
                </c:pt>
                <c:pt idx="31">
                  <c:v>37209</c:v>
                </c:pt>
                <c:pt idx="32">
                  <c:v>37208</c:v>
                </c:pt>
                <c:pt idx="33">
                  <c:v>37207</c:v>
                </c:pt>
                <c:pt idx="34">
                  <c:v>37204</c:v>
                </c:pt>
                <c:pt idx="35">
                  <c:v>37203</c:v>
                </c:pt>
                <c:pt idx="36">
                  <c:v>37202</c:v>
                </c:pt>
                <c:pt idx="37">
                  <c:v>37201</c:v>
                </c:pt>
                <c:pt idx="38">
                  <c:v>37200</c:v>
                </c:pt>
                <c:pt idx="39">
                  <c:v>37197</c:v>
                </c:pt>
                <c:pt idx="40">
                  <c:v>37196</c:v>
                </c:pt>
                <c:pt idx="41">
                  <c:v>37195</c:v>
                </c:pt>
                <c:pt idx="42">
                  <c:v>37194</c:v>
                </c:pt>
                <c:pt idx="43">
                  <c:v>37193</c:v>
                </c:pt>
                <c:pt idx="44">
                  <c:v>37190</c:v>
                </c:pt>
                <c:pt idx="45">
                  <c:v>37189</c:v>
                </c:pt>
                <c:pt idx="46">
                  <c:v>37188</c:v>
                </c:pt>
                <c:pt idx="47">
                  <c:v>37187</c:v>
                </c:pt>
                <c:pt idx="48">
                  <c:v>37186</c:v>
                </c:pt>
                <c:pt idx="49">
                  <c:v>37183</c:v>
                </c:pt>
                <c:pt idx="50">
                  <c:v>37182</c:v>
                </c:pt>
                <c:pt idx="51">
                  <c:v>37181</c:v>
                </c:pt>
                <c:pt idx="52">
                  <c:v>37180</c:v>
                </c:pt>
                <c:pt idx="53">
                  <c:v>37179</c:v>
                </c:pt>
                <c:pt idx="54">
                  <c:v>37176</c:v>
                </c:pt>
                <c:pt idx="55">
                  <c:v>37175</c:v>
                </c:pt>
                <c:pt idx="56">
                  <c:v>37174</c:v>
                </c:pt>
                <c:pt idx="57">
                  <c:v>37173</c:v>
                </c:pt>
                <c:pt idx="58">
                  <c:v>37172</c:v>
                </c:pt>
                <c:pt idx="59">
                  <c:v>37169</c:v>
                </c:pt>
                <c:pt idx="60">
                  <c:v>37168</c:v>
                </c:pt>
                <c:pt idx="61">
                  <c:v>37167</c:v>
                </c:pt>
                <c:pt idx="62">
                  <c:v>37166</c:v>
                </c:pt>
                <c:pt idx="63">
                  <c:v>37165</c:v>
                </c:pt>
                <c:pt idx="64">
                  <c:v>37162</c:v>
                </c:pt>
                <c:pt idx="65">
                  <c:v>37161</c:v>
                </c:pt>
                <c:pt idx="66">
                  <c:v>37160</c:v>
                </c:pt>
                <c:pt idx="67">
                  <c:v>37159</c:v>
                </c:pt>
                <c:pt idx="68">
                  <c:v>37158</c:v>
                </c:pt>
                <c:pt idx="69">
                  <c:v>37155</c:v>
                </c:pt>
                <c:pt idx="70">
                  <c:v>37154</c:v>
                </c:pt>
                <c:pt idx="71">
                  <c:v>37153</c:v>
                </c:pt>
                <c:pt idx="72">
                  <c:v>37152</c:v>
                </c:pt>
                <c:pt idx="73">
                  <c:v>37151</c:v>
                </c:pt>
                <c:pt idx="74">
                  <c:v>37144</c:v>
                </c:pt>
                <c:pt idx="75">
                  <c:v>37141</c:v>
                </c:pt>
                <c:pt idx="76">
                  <c:v>37140</c:v>
                </c:pt>
                <c:pt idx="77">
                  <c:v>37139</c:v>
                </c:pt>
                <c:pt idx="78">
                  <c:v>37138</c:v>
                </c:pt>
                <c:pt idx="79">
                  <c:v>37134</c:v>
                </c:pt>
                <c:pt idx="80">
                  <c:v>37133</c:v>
                </c:pt>
                <c:pt idx="81">
                  <c:v>37132</c:v>
                </c:pt>
                <c:pt idx="82">
                  <c:v>37131</c:v>
                </c:pt>
                <c:pt idx="83">
                  <c:v>37130</c:v>
                </c:pt>
                <c:pt idx="84">
                  <c:v>37127</c:v>
                </c:pt>
                <c:pt idx="85">
                  <c:v>37126</c:v>
                </c:pt>
                <c:pt idx="86">
                  <c:v>37125</c:v>
                </c:pt>
                <c:pt idx="87">
                  <c:v>37124</c:v>
                </c:pt>
                <c:pt idx="88">
                  <c:v>37123</c:v>
                </c:pt>
                <c:pt idx="89">
                  <c:v>37120</c:v>
                </c:pt>
                <c:pt idx="90">
                  <c:v>37119</c:v>
                </c:pt>
                <c:pt idx="91">
                  <c:v>37118</c:v>
                </c:pt>
                <c:pt idx="92">
                  <c:v>37117</c:v>
                </c:pt>
                <c:pt idx="93">
                  <c:v>37116</c:v>
                </c:pt>
                <c:pt idx="94">
                  <c:v>37113</c:v>
                </c:pt>
                <c:pt idx="95">
                  <c:v>37112</c:v>
                </c:pt>
                <c:pt idx="96">
                  <c:v>37111</c:v>
                </c:pt>
                <c:pt idx="97">
                  <c:v>37110</c:v>
                </c:pt>
                <c:pt idx="98">
                  <c:v>37109</c:v>
                </c:pt>
                <c:pt idx="99">
                  <c:v>37106</c:v>
                </c:pt>
                <c:pt idx="100">
                  <c:v>37105</c:v>
                </c:pt>
                <c:pt idx="101">
                  <c:v>37104</c:v>
                </c:pt>
                <c:pt idx="102">
                  <c:v>37103</c:v>
                </c:pt>
                <c:pt idx="103">
                  <c:v>37102</c:v>
                </c:pt>
                <c:pt idx="104">
                  <c:v>37099</c:v>
                </c:pt>
                <c:pt idx="105">
                  <c:v>37098</c:v>
                </c:pt>
                <c:pt idx="106">
                  <c:v>37097</c:v>
                </c:pt>
                <c:pt idx="107">
                  <c:v>37096</c:v>
                </c:pt>
                <c:pt idx="108">
                  <c:v>37095</c:v>
                </c:pt>
                <c:pt idx="109">
                  <c:v>37092</c:v>
                </c:pt>
                <c:pt idx="110">
                  <c:v>37091</c:v>
                </c:pt>
                <c:pt idx="111">
                  <c:v>37090</c:v>
                </c:pt>
                <c:pt idx="112">
                  <c:v>37089</c:v>
                </c:pt>
                <c:pt idx="113">
                  <c:v>37088</c:v>
                </c:pt>
                <c:pt idx="114">
                  <c:v>37085</c:v>
                </c:pt>
                <c:pt idx="115">
                  <c:v>37084</c:v>
                </c:pt>
                <c:pt idx="116">
                  <c:v>37083</c:v>
                </c:pt>
                <c:pt idx="117">
                  <c:v>37082</c:v>
                </c:pt>
                <c:pt idx="118">
                  <c:v>37081</c:v>
                </c:pt>
                <c:pt idx="119">
                  <c:v>37078</c:v>
                </c:pt>
                <c:pt idx="120">
                  <c:v>37077</c:v>
                </c:pt>
                <c:pt idx="121">
                  <c:v>37075</c:v>
                </c:pt>
                <c:pt idx="122">
                  <c:v>37074</c:v>
                </c:pt>
                <c:pt idx="123">
                  <c:v>37071</c:v>
                </c:pt>
                <c:pt idx="124">
                  <c:v>37070</c:v>
                </c:pt>
                <c:pt idx="125">
                  <c:v>37069</c:v>
                </c:pt>
                <c:pt idx="126">
                  <c:v>37068</c:v>
                </c:pt>
                <c:pt idx="127">
                  <c:v>37067</c:v>
                </c:pt>
                <c:pt idx="128">
                  <c:v>37064</c:v>
                </c:pt>
                <c:pt idx="129">
                  <c:v>37063</c:v>
                </c:pt>
                <c:pt idx="130">
                  <c:v>37062</c:v>
                </c:pt>
                <c:pt idx="131">
                  <c:v>37061</c:v>
                </c:pt>
                <c:pt idx="132">
                  <c:v>37060</c:v>
                </c:pt>
                <c:pt idx="133">
                  <c:v>37057</c:v>
                </c:pt>
                <c:pt idx="134">
                  <c:v>37056</c:v>
                </c:pt>
                <c:pt idx="135">
                  <c:v>37055</c:v>
                </c:pt>
                <c:pt idx="136">
                  <c:v>37054</c:v>
                </c:pt>
                <c:pt idx="137">
                  <c:v>37053</c:v>
                </c:pt>
                <c:pt idx="138">
                  <c:v>37050</c:v>
                </c:pt>
                <c:pt idx="139">
                  <c:v>37049</c:v>
                </c:pt>
                <c:pt idx="140">
                  <c:v>37048</c:v>
                </c:pt>
                <c:pt idx="141">
                  <c:v>37047</c:v>
                </c:pt>
                <c:pt idx="142">
                  <c:v>37046</c:v>
                </c:pt>
                <c:pt idx="143">
                  <c:v>37043</c:v>
                </c:pt>
                <c:pt idx="144">
                  <c:v>37042</c:v>
                </c:pt>
                <c:pt idx="145">
                  <c:v>37041</c:v>
                </c:pt>
                <c:pt idx="146">
                  <c:v>37040</c:v>
                </c:pt>
                <c:pt idx="147">
                  <c:v>37036</c:v>
                </c:pt>
                <c:pt idx="148">
                  <c:v>37035</c:v>
                </c:pt>
                <c:pt idx="149">
                  <c:v>37034</c:v>
                </c:pt>
                <c:pt idx="150">
                  <c:v>37033</c:v>
                </c:pt>
                <c:pt idx="151">
                  <c:v>37032</c:v>
                </c:pt>
                <c:pt idx="152">
                  <c:v>37029</c:v>
                </c:pt>
                <c:pt idx="153">
                  <c:v>37028</c:v>
                </c:pt>
                <c:pt idx="154">
                  <c:v>37027</c:v>
                </c:pt>
                <c:pt idx="155">
                  <c:v>37026</c:v>
                </c:pt>
                <c:pt idx="156">
                  <c:v>37025</c:v>
                </c:pt>
                <c:pt idx="157">
                  <c:v>37022</c:v>
                </c:pt>
                <c:pt idx="158">
                  <c:v>37021</c:v>
                </c:pt>
                <c:pt idx="159">
                  <c:v>37020</c:v>
                </c:pt>
                <c:pt idx="160">
                  <c:v>37019</c:v>
                </c:pt>
                <c:pt idx="161">
                  <c:v>37018</c:v>
                </c:pt>
                <c:pt idx="162">
                  <c:v>37015</c:v>
                </c:pt>
                <c:pt idx="163">
                  <c:v>37014</c:v>
                </c:pt>
                <c:pt idx="164">
                  <c:v>37013</c:v>
                </c:pt>
                <c:pt idx="165">
                  <c:v>37012</c:v>
                </c:pt>
                <c:pt idx="166">
                  <c:v>37011</c:v>
                </c:pt>
                <c:pt idx="167">
                  <c:v>37008</c:v>
                </c:pt>
                <c:pt idx="168">
                  <c:v>37007</c:v>
                </c:pt>
                <c:pt idx="169">
                  <c:v>37006</c:v>
                </c:pt>
                <c:pt idx="170">
                  <c:v>37005</c:v>
                </c:pt>
                <c:pt idx="171">
                  <c:v>37004</c:v>
                </c:pt>
                <c:pt idx="172">
                  <c:v>37001</c:v>
                </c:pt>
                <c:pt idx="173">
                  <c:v>37000</c:v>
                </c:pt>
                <c:pt idx="174">
                  <c:v>36999</c:v>
                </c:pt>
                <c:pt idx="175">
                  <c:v>36998</c:v>
                </c:pt>
                <c:pt idx="176">
                  <c:v>36997</c:v>
                </c:pt>
                <c:pt idx="177">
                  <c:v>36993</c:v>
                </c:pt>
                <c:pt idx="178">
                  <c:v>36992</c:v>
                </c:pt>
                <c:pt idx="179">
                  <c:v>36991</c:v>
                </c:pt>
                <c:pt idx="180">
                  <c:v>36990</c:v>
                </c:pt>
                <c:pt idx="181">
                  <c:v>36987</c:v>
                </c:pt>
                <c:pt idx="182">
                  <c:v>36986</c:v>
                </c:pt>
                <c:pt idx="183">
                  <c:v>36985</c:v>
                </c:pt>
                <c:pt idx="184">
                  <c:v>36984</c:v>
                </c:pt>
                <c:pt idx="185">
                  <c:v>36983</c:v>
                </c:pt>
                <c:pt idx="186">
                  <c:v>36980</c:v>
                </c:pt>
                <c:pt idx="187">
                  <c:v>36979</c:v>
                </c:pt>
                <c:pt idx="188">
                  <c:v>36978</c:v>
                </c:pt>
                <c:pt idx="189">
                  <c:v>36977</c:v>
                </c:pt>
                <c:pt idx="190">
                  <c:v>36976</c:v>
                </c:pt>
                <c:pt idx="191">
                  <c:v>36973</c:v>
                </c:pt>
                <c:pt idx="192">
                  <c:v>36972</c:v>
                </c:pt>
                <c:pt idx="193">
                  <c:v>36971</c:v>
                </c:pt>
                <c:pt idx="194">
                  <c:v>36970</c:v>
                </c:pt>
                <c:pt idx="195">
                  <c:v>36969</c:v>
                </c:pt>
                <c:pt idx="196">
                  <c:v>36966</c:v>
                </c:pt>
                <c:pt idx="197">
                  <c:v>36965</c:v>
                </c:pt>
                <c:pt idx="198">
                  <c:v>36964</c:v>
                </c:pt>
                <c:pt idx="199">
                  <c:v>36963</c:v>
                </c:pt>
                <c:pt idx="200">
                  <c:v>36962</c:v>
                </c:pt>
                <c:pt idx="201">
                  <c:v>36959</c:v>
                </c:pt>
                <c:pt idx="202">
                  <c:v>36958</c:v>
                </c:pt>
                <c:pt idx="203">
                  <c:v>36957</c:v>
                </c:pt>
                <c:pt idx="204">
                  <c:v>36956</c:v>
                </c:pt>
                <c:pt idx="205">
                  <c:v>36955</c:v>
                </c:pt>
                <c:pt idx="206">
                  <c:v>36952</c:v>
                </c:pt>
                <c:pt idx="207">
                  <c:v>36951</c:v>
                </c:pt>
                <c:pt idx="208">
                  <c:v>36950</c:v>
                </c:pt>
                <c:pt idx="209">
                  <c:v>36949</c:v>
                </c:pt>
                <c:pt idx="210">
                  <c:v>36948</c:v>
                </c:pt>
                <c:pt idx="211">
                  <c:v>36945</c:v>
                </c:pt>
                <c:pt idx="212">
                  <c:v>36944</c:v>
                </c:pt>
                <c:pt idx="213">
                  <c:v>36943</c:v>
                </c:pt>
                <c:pt idx="214">
                  <c:v>36942</c:v>
                </c:pt>
                <c:pt idx="215">
                  <c:v>36938</c:v>
                </c:pt>
                <c:pt idx="216">
                  <c:v>36937</c:v>
                </c:pt>
                <c:pt idx="217">
                  <c:v>36936</c:v>
                </c:pt>
                <c:pt idx="218">
                  <c:v>36935</c:v>
                </c:pt>
                <c:pt idx="219">
                  <c:v>36934</c:v>
                </c:pt>
                <c:pt idx="220">
                  <c:v>36931</c:v>
                </c:pt>
                <c:pt idx="221">
                  <c:v>36930</c:v>
                </c:pt>
                <c:pt idx="222">
                  <c:v>36929</c:v>
                </c:pt>
                <c:pt idx="223">
                  <c:v>36928</c:v>
                </c:pt>
                <c:pt idx="224">
                  <c:v>36927</c:v>
                </c:pt>
                <c:pt idx="225">
                  <c:v>36924</c:v>
                </c:pt>
                <c:pt idx="226">
                  <c:v>36923</c:v>
                </c:pt>
                <c:pt idx="227">
                  <c:v>36922</c:v>
                </c:pt>
                <c:pt idx="228">
                  <c:v>36921</c:v>
                </c:pt>
                <c:pt idx="229">
                  <c:v>36920</c:v>
                </c:pt>
                <c:pt idx="230">
                  <c:v>36917</c:v>
                </c:pt>
                <c:pt idx="231">
                  <c:v>36916</c:v>
                </c:pt>
                <c:pt idx="232">
                  <c:v>36915</c:v>
                </c:pt>
                <c:pt idx="233">
                  <c:v>36914</c:v>
                </c:pt>
                <c:pt idx="234">
                  <c:v>36913</c:v>
                </c:pt>
                <c:pt idx="235">
                  <c:v>36910</c:v>
                </c:pt>
                <c:pt idx="236">
                  <c:v>36909</c:v>
                </c:pt>
                <c:pt idx="237">
                  <c:v>36908</c:v>
                </c:pt>
                <c:pt idx="238">
                  <c:v>36907</c:v>
                </c:pt>
                <c:pt idx="239">
                  <c:v>36903</c:v>
                </c:pt>
                <c:pt idx="240">
                  <c:v>36902</c:v>
                </c:pt>
                <c:pt idx="241">
                  <c:v>36901</c:v>
                </c:pt>
                <c:pt idx="242">
                  <c:v>36900</c:v>
                </c:pt>
                <c:pt idx="243">
                  <c:v>36899</c:v>
                </c:pt>
                <c:pt idx="244">
                  <c:v>36896</c:v>
                </c:pt>
                <c:pt idx="245">
                  <c:v>36895</c:v>
                </c:pt>
                <c:pt idx="246">
                  <c:v>36894</c:v>
                </c:pt>
                <c:pt idx="247">
                  <c:v>36893</c:v>
                </c:pt>
                <c:pt idx="248">
                  <c:v>36889</c:v>
                </c:pt>
                <c:pt idx="249">
                  <c:v>36888</c:v>
                </c:pt>
                <c:pt idx="250">
                  <c:v>36887</c:v>
                </c:pt>
                <c:pt idx="251">
                  <c:v>36886</c:v>
                </c:pt>
                <c:pt idx="252">
                  <c:v>36882</c:v>
                </c:pt>
                <c:pt idx="253">
                  <c:v>36881</c:v>
                </c:pt>
                <c:pt idx="254">
                  <c:v>36880</c:v>
                </c:pt>
                <c:pt idx="255">
                  <c:v>36879</c:v>
                </c:pt>
                <c:pt idx="256">
                  <c:v>36878</c:v>
                </c:pt>
                <c:pt idx="257">
                  <c:v>36875</c:v>
                </c:pt>
                <c:pt idx="258">
                  <c:v>36874</c:v>
                </c:pt>
                <c:pt idx="259">
                  <c:v>36873</c:v>
                </c:pt>
                <c:pt idx="260">
                  <c:v>36872</c:v>
                </c:pt>
                <c:pt idx="261">
                  <c:v>36871</c:v>
                </c:pt>
                <c:pt idx="262">
                  <c:v>36868</c:v>
                </c:pt>
                <c:pt idx="263">
                  <c:v>36867</c:v>
                </c:pt>
                <c:pt idx="264">
                  <c:v>36866</c:v>
                </c:pt>
                <c:pt idx="265">
                  <c:v>36865</c:v>
                </c:pt>
                <c:pt idx="266">
                  <c:v>36864</c:v>
                </c:pt>
                <c:pt idx="267">
                  <c:v>36861</c:v>
                </c:pt>
                <c:pt idx="268">
                  <c:v>36860</c:v>
                </c:pt>
                <c:pt idx="269">
                  <c:v>36859</c:v>
                </c:pt>
                <c:pt idx="270">
                  <c:v>36858</c:v>
                </c:pt>
                <c:pt idx="271">
                  <c:v>36857</c:v>
                </c:pt>
                <c:pt idx="272">
                  <c:v>36854</c:v>
                </c:pt>
                <c:pt idx="273">
                  <c:v>36852</c:v>
                </c:pt>
                <c:pt idx="274">
                  <c:v>36851</c:v>
                </c:pt>
                <c:pt idx="275">
                  <c:v>36850</c:v>
                </c:pt>
                <c:pt idx="276">
                  <c:v>36847</c:v>
                </c:pt>
                <c:pt idx="277">
                  <c:v>36846</c:v>
                </c:pt>
                <c:pt idx="278">
                  <c:v>36845</c:v>
                </c:pt>
                <c:pt idx="279">
                  <c:v>36844</c:v>
                </c:pt>
                <c:pt idx="280">
                  <c:v>36843</c:v>
                </c:pt>
                <c:pt idx="281">
                  <c:v>36840</c:v>
                </c:pt>
                <c:pt idx="282">
                  <c:v>36839</c:v>
                </c:pt>
                <c:pt idx="283">
                  <c:v>36838</c:v>
                </c:pt>
                <c:pt idx="284">
                  <c:v>36837</c:v>
                </c:pt>
                <c:pt idx="285">
                  <c:v>36836</c:v>
                </c:pt>
                <c:pt idx="286">
                  <c:v>36833</c:v>
                </c:pt>
                <c:pt idx="287">
                  <c:v>36832</c:v>
                </c:pt>
                <c:pt idx="288">
                  <c:v>36831</c:v>
                </c:pt>
                <c:pt idx="289">
                  <c:v>36830</c:v>
                </c:pt>
                <c:pt idx="290">
                  <c:v>36829</c:v>
                </c:pt>
                <c:pt idx="291">
                  <c:v>36826</c:v>
                </c:pt>
                <c:pt idx="292">
                  <c:v>36825</c:v>
                </c:pt>
                <c:pt idx="293">
                  <c:v>36824</c:v>
                </c:pt>
                <c:pt idx="294">
                  <c:v>36823</c:v>
                </c:pt>
                <c:pt idx="295">
                  <c:v>36822</c:v>
                </c:pt>
                <c:pt idx="296">
                  <c:v>36819</c:v>
                </c:pt>
                <c:pt idx="297">
                  <c:v>36818</c:v>
                </c:pt>
                <c:pt idx="298">
                  <c:v>36817</c:v>
                </c:pt>
                <c:pt idx="299">
                  <c:v>36816</c:v>
                </c:pt>
                <c:pt idx="300">
                  <c:v>36815</c:v>
                </c:pt>
                <c:pt idx="301">
                  <c:v>36812</c:v>
                </c:pt>
                <c:pt idx="302">
                  <c:v>36811</c:v>
                </c:pt>
                <c:pt idx="303">
                  <c:v>36810</c:v>
                </c:pt>
                <c:pt idx="304">
                  <c:v>36809</c:v>
                </c:pt>
                <c:pt idx="305">
                  <c:v>36808</c:v>
                </c:pt>
                <c:pt idx="306">
                  <c:v>36805</c:v>
                </c:pt>
                <c:pt idx="307">
                  <c:v>36804</c:v>
                </c:pt>
                <c:pt idx="308">
                  <c:v>36803</c:v>
                </c:pt>
                <c:pt idx="309">
                  <c:v>36802</c:v>
                </c:pt>
                <c:pt idx="310">
                  <c:v>36801</c:v>
                </c:pt>
                <c:pt idx="311">
                  <c:v>36798</c:v>
                </c:pt>
                <c:pt idx="312">
                  <c:v>36797</c:v>
                </c:pt>
                <c:pt idx="313">
                  <c:v>36796</c:v>
                </c:pt>
                <c:pt idx="314">
                  <c:v>36795</c:v>
                </c:pt>
                <c:pt idx="315">
                  <c:v>36794</c:v>
                </c:pt>
                <c:pt idx="316">
                  <c:v>36791</c:v>
                </c:pt>
                <c:pt idx="317">
                  <c:v>36790</c:v>
                </c:pt>
                <c:pt idx="318">
                  <c:v>36789</c:v>
                </c:pt>
                <c:pt idx="319">
                  <c:v>36788</c:v>
                </c:pt>
                <c:pt idx="320">
                  <c:v>36787</c:v>
                </c:pt>
                <c:pt idx="321">
                  <c:v>36784</c:v>
                </c:pt>
                <c:pt idx="322">
                  <c:v>36783</c:v>
                </c:pt>
                <c:pt idx="323">
                  <c:v>36782</c:v>
                </c:pt>
                <c:pt idx="324">
                  <c:v>36781</c:v>
                </c:pt>
                <c:pt idx="325">
                  <c:v>36780</c:v>
                </c:pt>
                <c:pt idx="326">
                  <c:v>36777</c:v>
                </c:pt>
                <c:pt idx="327">
                  <c:v>36776</c:v>
                </c:pt>
                <c:pt idx="328">
                  <c:v>36775</c:v>
                </c:pt>
                <c:pt idx="329">
                  <c:v>36774</c:v>
                </c:pt>
                <c:pt idx="330">
                  <c:v>36770</c:v>
                </c:pt>
                <c:pt idx="331">
                  <c:v>36769</c:v>
                </c:pt>
                <c:pt idx="332">
                  <c:v>36768</c:v>
                </c:pt>
                <c:pt idx="333">
                  <c:v>36767</c:v>
                </c:pt>
                <c:pt idx="334">
                  <c:v>36766</c:v>
                </c:pt>
                <c:pt idx="335">
                  <c:v>36763</c:v>
                </c:pt>
                <c:pt idx="336">
                  <c:v>36762</c:v>
                </c:pt>
                <c:pt idx="337">
                  <c:v>36761</c:v>
                </c:pt>
                <c:pt idx="338">
                  <c:v>36760</c:v>
                </c:pt>
                <c:pt idx="339">
                  <c:v>36759</c:v>
                </c:pt>
                <c:pt idx="340">
                  <c:v>36756</c:v>
                </c:pt>
                <c:pt idx="341">
                  <c:v>36755</c:v>
                </c:pt>
                <c:pt idx="342">
                  <c:v>36754</c:v>
                </c:pt>
                <c:pt idx="343">
                  <c:v>36753</c:v>
                </c:pt>
                <c:pt idx="344">
                  <c:v>36752</c:v>
                </c:pt>
                <c:pt idx="345">
                  <c:v>36749</c:v>
                </c:pt>
                <c:pt idx="346">
                  <c:v>36748</c:v>
                </c:pt>
                <c:pt idx="347">
                  <c:v>36747</c:v>
                </c:pt>
                <c:pt idx="348">
                  <c:v>36746</c:v>
                </c:pt>
                <c:pt idx="349">
                  <c:v>36745</c:v>
                </c:pt>
                <c:pt idx="350">
                  <c:v>36742</c:v>
                </c:pt>
                <c:pt idx="351">
                  <c:v>36741</c:v>
                </c:pt>
                <c:pt idx="352">
                  <c:v>36740</c:v>
                </c:pt>
                <c:pt idx="353">
                  <c:v>36739</c:v>
                </c:pt>
                <c:pt idx="354">
                  <c:v>36738</c:v>
                </c:pt>
                <c:pt idx="355">
                  <c:v>36735</c:v>
                </c:pt>
                <c:pt idx="356">
                  <c:v>36734</c:v>
                </c:pt>
                <c:pt idx="357">
                  <c:v>36733</c:v>
                </c:pt>
                <c:pt idx="358">
                  <c:v>36732</c:v>
                </c:pt>
                <c:pt idx="359">
                  <c:v>36731</c:v>
                </c:pt>
                <c:pt idx="360">
                  <c:v>36728</c:v>
                </c:pt>
                <c:pt idx="361">
                  <c:v>36727</c:v>
                </c:pt>
                <c:pt idx="362">
                  <c:v>36726</c:v>
                </c:pt>
                <c:pt idx="363">
                  <c:v>36725</c:v>
                </c:pt>
                <c:pt idx="364">
                  <c:v>36724</c:v>
                </c:pt>
                <c:pt idx="365">
                  <c:v>36721</c:v>
                </c:pt>
                <c:pt idx="366">
                  <c:v>36720</c:v>
                </c:pt>
                <c:pt idx="367">
                  <c:v>36719</c:v>
                </c:pt>
                <c:pt idx="368">
                  <c:v>36718</c:v>
                </c:pt>
                <c:pt idx="369">
                  <c:v>36717</c:v>
                </c:pt>
                <c:pt idx="370">
                  <c:v>36714</c:v>
                </c:pt>
                <c:pt idx="371">
                  <c:v>36713</c:v>
                </c:pt>
                <c:pt idx="372">
                  <c:v>36712</c:v>
                </c:pt>
                <c:pt idx="373">
                  <c:v>36710</c:v>
                </c:pt>
              </c:numCache>
            </c:numRef>
          </c:cat>
          <c:val>
            <c:numRef>
              <c:f>aapl!$E$2:$E$375</c:f>
              <c:numCache>
                <c:formatCode>General</c:formatCode>
                <c:ptCount val="374"/>
                <c:pt idx="0">
                  <c:v>21.9</c:v>
                </c:pt>
                <c:pt idx="1">
                  <c:v>22.43</c:v>
                </c:pt>
                <c:pt idx="2">
                  <c:v>22.07</c:v>
                </c:pt>
                <c:pt idx="3">
                  <c:v>21.49</c:v>
                </c:pt>
                <c:pt idx="4">
                  <c:v>21.36</c:v>
                </c:pt>
                <c:pt idx="5">
                  <c:v>21</c:v>
                </c:pt>
                <c:pt idx="6">
                  <c:v>20.67</c:v>
                </c:pt>
                <c:pt idx="7">
                  <c:v>21.62</c:v>
                </c:pt>
                <c:pt idx="8">
                  <c:v>21.01</c:v>
                </c:pt>
                <c:pt idx="9">
                  <c:v>20.62</c:v>
                </c:pt>
                <c:pt idx="10">
                  <c:v>20.39</c:v>
                </c:pt>
                <c:pt idx="11">
                  <c:v>21</c:v>
                </c:pt>
                <c:pt idx="12">
                  <c:v>21.49</c:v>
                </c:pt>
                <c:pt idx="13">
                  <c:v>21.78</c:v>
                </c:pt>
                <c:pt idx="14">
                  <c:v>22.54</c:v>
                </c:pt>
                <c:pt idx="15">
                  <c:v>22.54</c:v>
                </c:pt>
                <c:pt idx="16">
                  <c:v>22.78</c:v>
                </c:pt>
                <c:pt idx="17">
                  <c:v>23.76</c:v>
                </c:pt>
                <c:pt idx="18">
                  <c:v>22.4</c:v>
                </c:pt>
                <c:pt idx="19">
                  <c:v>21.05</c:v>
                </c:pt>
                <c:pt idx="20">
                  <c:v>21.3</c:v>
                </c:pt>
                <c:pt idx="21">
                  <c:v>20.420000000000002</c:v>
                </c:pt>
                <c:pt idx="22">
                  <c:v>20.53</c:v>
                </c:pt>
                <c:pt idx="23">
                  <c:v>21</c:v>
                </c:pt>
                <c:pt idx="24">
                  <c:v>21.37</c:v>
                </c:pt>
                <c:pt idx="25">
                  <c:v>19.84</c:v>
                </c:pt>
                <c:pt idx="26">
                  <c:v>19.68</c:v>
                </c:pt>
                <c:pt idx="27">
                  <c:v>19.53</c:v>
                </c:pt>
                <c:pt idx="28">
                  <c:v>20</c:v>
                </c:pt>
                <c:pt idx="29">
                  <c:v>18.97</c:v>
                </c:pt>
                <c:pt idx="30">
                  <c:v>19.45</c:v>
                </c:pt>
                <c:pt idx="31">
                  <c:v>19.61</c:v>
                </c:pt>
                <c:pt idx="32">
                  <c:v>19.37</c:v>
                </c:pt>
                <c:pt idx="33">
                  <c:v>18.75</c:v>
                </c:pt>
                <c:pt idx="34">
                  <c:v>18.71</c:v>
                </c:pt>
                <c:pt idx="35">
                  <c:v>18.71</c:v>
                </c:pt>
                <c:pt idx="36">
                  <c:v>19.59</c:v>
                </c:pt>
                <c:pt idx="37">
                  <c:v>19.57</c:v>
                </c:pt>
                <c:pt idx="38">
                  <c:v>19.07</c:v>
                </c:pt>
                <c:pt idx="39">
                  <c:v>18.57</c:v>
                </c:pt>
                <c:pt idx="40">
                  <c:v>18.59</c:v>
                </c:pt>
                <c:pt idx="41">
                  <c:v>17.559999999999999</c:v>
                </c:pt>
                <c:pt idx="42">
                  <c:v>17.600000000000001</c:v>
                </c:pt>
                <c:pt idx="43">
                  <c:v>17.63</c:v>
                </c:pt>
                <c:pt idx="44">
                  <c:v>18.670000000000009</c:v>
                </c:pt>
                <c:pt idx="45">
                  <c:v>19.190000000000001</c:v>
                </c:pt>
                <c:pt idx="46">
                  <c:v>18.95</c:v>
                </c:pt>
                <c:pt idx="47">
                  <c:v>18.14</c:v>
                </c:pt>
                <c:pt idx="48">
                  <c:v>19.02</c:v>
                </c:pt>
                <c:pt idx="49">
                  <c:v>18.3</c:v>
                </c:pt>
                <c:pt idx="50">
                  <c:v>18</c:v>
                </c:pt>
                <c:pt idx="51">
                  <c:v>16.989999999999981</c:v>
                </c:pt>
                <c:pt idx="52">
                  <c:v>18.010000000000009</c:v>
                </c:pt>
                <c:pt idx="53">
                  <c:v>17.989999999999981</c:v>
                </c:pt>
                <c:pt idx="54">
                  <c:v>18.010000000000009</c:v>
                </c:pt>
                <c:pt idx="55">
                  <c:v>17.739999999999991</c:v>
                </c:pt>
                <c:pt idx="56">
                  <c:v>16.82</c:v>
                </c:pt>
                <c:pt idx="57">
                  <c:v>16</c:v>
                </c:pt>
                <c:pt idx="58">
                  <c:v>16.2</c:v>
                </c:pt>
                <c:pt idx="59">
                  <c:v>16.14</c:v>
                </c:pt>
                <c:pt idx="60">
                  <c:v>15.88</c:v>
                </c:pt>
                <c:pt idx="61">
                  <c:v>14.98</c:v>
                </c:pt>
                <c:pt idx="62">
                  <c:v>15.05</c:v>
                </c:pt>
                <c:pt idx="63">
                  <c:v>15.54</c:v>
                </c:pt>
                <c:pt idx="64">
                  <c:v>15.51</c:v>
                </c:pt>
                <c:pt idx="65">
                  <c:v>15.51</c:v>
                </c:pt>
                <c:pt idx="66">
                  <c:v>15.15</c:v>
                </c:pt>
                <c:pt idx="67">
                  <c:v>15.54</c:v>
                </c:pt>
                <c:pt idx="68">
                  <c:v>16.45</c:v>
                </c:pt>
                <c:pt idx="69">
                  <c:v>15.73</c:v>
                </c:pt>
                <c:pt idx="70">
                  <c:v>15.68</c:v>
                </c:pt>
                <c:pt idx="71">
                  <c:v>17.02</c:v>
                </c:pt>
                <c:pt idx="72">
                  <c:v>16.28</c:v>
                </c:pt>
                <c:pt idx="73">
                  <c:v>16.989999999999981</c:v>
                </c:pt>
                <c:pt idx="74">
                  <c:v>17.37</c:v>
                </c:pt>
                <c:pt idx="75">
                  <c:v>17.28</c:v>
                </c:pt>
                <c:pt idx="76">
                  <c:v>17.72</c:v>
                </c:pt>
                <c:pt idx="77">
                  <c:v>18.55</c:v>
                </c:pt>
                <c:pt idx="78">
                  <c:v>18.25</c:v>
                </c:pt>
                <c:pt idx="79">
                  <c:v>18.55</c:v>
                </c:pt>
                <c:pt idx="80">
                  <c:v>17.829999999999991</c:v>
                </c:pt>
                <c:pt idx="81">
                  <c:v>17.829999999999991</c:v>
                </c:pt>
                <c:pt idx="82">
                  <c:v>18.399999999999999</c:v>
                </c:pt>
                <c:pt idx="83">
                  <c:v>18.920000000000002</c:v>
                </c:pt>
                <c:pt idx="84">
                  <c:v>18.57</c:v>
                </c:pt>
                <c:pt idx="85">
                  <c:v>17.809999999999999</c:v>
                </c:pt>
                <c:pt idx="86">
                  <c:v>18.21</c:v>
                </c:pt>
                <c:pt idx="87">
                  <c:v>17.920000000000002</c:v>
                </c:pt>
                <c:pt idx="88">
                  <c:v>18.12</c:v>
                </c:pt>
                <c:pt idx="89">
                  <c:v>18.07</c:v>
                </c:pt>
                <c:pt idx="90">
                  <c:v>18.649999999999999</c:v>
                </c:pt>
                <c:pt idx="91">
                  <c:v>18.440000000000001</c:v>
                </c:pt>
                <c:pt idx="92">
                  <c:v>18.73</c:v>
                </c:pt>
                <c:pt idx="93">
                  <c:v>19.09</c:v>
                </c:pt>
                <c:pt idx="94">
                  <c:v>19.02</c:v>
                </c:pt>
                <c:pt idx="95">
                  <c:v>19.05</c:v>
                </c:pt>
                <c:pt idx="96">
                  <c:v>18.899999999999999</c:v>
                </c:pt>
                <c:pt idx="97">
                  <c:v>19.25</c:v>
                </c:pt>
                <c:pt idx="98">
                  <c:v>19.13</c:v>
                </c:pt>
                <c:pt idx="99">
                  <c:v>19.5</c:v>
                </c:pt>
                <c:pt idx="100">
                  <c:v>19.82</c:v>
                </c:pt>
                <c:pt idx="101">
                  <c:v>19.059999999999999</c:v>
                </c:pt>
                <c:pt idx="102">
                  <c:v>18.79</c:v>
                </c:pt>
                <c:pt idx="103">
                  <c:v>18.93</c:v>
                </c:pt>
                <c:pt idx="104">
                  <c:v>18.96</c:v>
                </c:pt>
                <c:pt idx="105">
                  <c:v>18.59</c:v>
                </c:pt>
                <c:pt idx="106">
                  <c:v>18.47</c:v>
                </c:pt>
                <c:pt idx="107">
                  <c:v>19.09</c:v>
                </c:pt>
                <c:pt idx="108">
                  <c:v>19.54</c:v>
                </c:pt>
                <c:pt idx="109">
                  <c:v>19.98</c:v>
                </c:pt>
                <c:pt idx="110">
                  <c:v>19.96</c:v>
                </c:pt>
                <c:pt idx="111">
                  <c:v>20.79</c:v>
                </c:pt>
                <c:pt idx="112">
                  <c:v>25.1</c:v>
                </c:pt>
                <c:pt idx="113">
                  <c:v>23.96</c:v>
                </c:pt>
                <c:pt idx="114">
                  <c:v>24.85</c:v>
                </c:pt>
                <c:pt idx="115">
                  <c:v>24.36</c:v>
                </c:pt>
                <c:pt idx="116">
                  <c:v>22.54</c:v>
                </c:pt>
                <c:pt idx="117">
                  <c:v>21.14</c:v>
                </c:pt>
                <c:pt idx="118">
                  <c:v>22.7</c:v>
                </c:pt>
                <c:pt idx="119">
                  <c:v>22.03</c:v>
                </c:pt>
                <c:pt idx="120">
                  <c:v>23.19</c:v>
                </c:pt>
                <c:pt idx="121">
                  <c:v>23.84</c:v>
                </c:pt>
                <c:pt idx="122">
                  <c:v>23.9</c:v>
                </c:pt>
                <c:pt idx="123">
                  <c:v>23.25</c:v>
                </c:pt>
                <c:pt idx="124">
                  <c:v>23.54</c:v>
                </c:pt>
                <c:pt idx="125">
                  <c:v>23.34</c:v>
                </c:pt>
                <c:pt idx="126">
                  <c:v>23.75</c:v>
                </c:pt>
                <c:pt idx="127">
                  <c:v>23.99</c:v>
                </c:pt>
                <c:pt idx="128">
                  <c:v>22.26</c:v>
                </c:pt>
                <c:pt idx="129">
                  <c:v>22.49</c:v>
                </c:pt>
                <c:pt idx="130">
                  <c:v>21.67</c:v>
                </c:pt>
                <c:pt idx="131">
                  <c:v>20.190000000000001</c:v>
                </c:pt>
                <c:pt idx="132">
                  <c:v>20.329999999999991</c:v>
                </c:pt>
                <c:pt idx="133">
                  <c:v>20.440000000000001</c:v>
                </c:pt>
                <c:pt idx="134">
                  <c:v>19.88</c:v>
                </c:pt>
                <c:pt idx="135">
                  <c:v>20.47</c:v>
                </c:pt>
                <c:pt idx="136">
                  <c:v>20.309999999999999</c:v>
                </c:pt>
                <c:pt idx="137">
                  <c:v>20.04</c:v>
                </c:pt>
                <c:pt idx="138">
                  <c:v>21.32</c:v>
                </c:pt>
                <c:pt idx="139">
                  <c:v>21.66</c:v>
                </c:pt>
                <c:pt idx="140">
                  <c:v>20.73</c:v>
                </c:pt>
                <c:pt idx="141">
                  <c:v>20.94</c:v>
                </c:pt>
                <c:pt idx="142">
                  <c:v>20.66</c:v>
                </c:pt>
                <c:pt idx="143">
                  <c:v>20.89</c:v>
                </c:pt>
                <c:pt idx="144">
                  <c:v>19.95</c:v>
                </c:pt>
                <c:pt idx="145">
                  <c:v>19.78</c:v>
                </c:pt>
                <c:pt idx="146">
                  <c:v>21.47</c:v>
                </c:pt>
                <c:pt idx="147">
                  <c:v>22.76</c:v>
                </c:pt>
                <c:pt idx="148">
                  <c:v>23.2</c:v>
                </c:pt>
                <c:pt idx="149">
                  <c:v>23.23</c:v>
                </c:pt>
                <c:pt idx="150">
                  <c:v>23.5</c:v>
                </c:pt>
                <c:pt idx="151">
                  <c:v>23.56</c:v>
                </c:pt>
                <c:pt idx="152">
                  <c:v>23.53</c:v>
                </c:pt>
                <c:pt idx="153">
                  <c:v>23.55</c:v>
                </c:pt>
                <c:pt idx="154">
                  <c:v>24.1</c:v>
                </c:pt>
                <c:pt idx="155">
                  <c:v>23.18</c:v>
                </c:pt>
                <c:pt idx="156">
                  <c:v>23.29</c:v>
                </c:pt>
                <c:pt idx="157">
                  <c:v>22.85</c:v>
                </c:pt>
                <c:pt idx="158">
                  <c:v>23</c:v>
                </c:pt>
                <c:pt idx="159">
                  <c:v>23.98</c:v>
                </c:pt>
                <c:pt idx="160">
                  <c:v>24.57</c:v>
                </c:pt>
                <c:pt idx="161">
                  <c:v>24.96</c:v>
                </c:pt>
                <c:pt idx="162">
                  <c:v>25.75</c:v>
                </c:pt>
                <c:pt idx="163">
                  <c:v>24.96</c:v>
                </c:pt>
                <c:pt idx="164">
                  <c:v>26.59</c:v>
                </c:pt>
                <c:pt idx="165">
                  <c:v>25.93</c:v>
                </c:pt>
                <c:pt idx="166">
                  <c:v>25.49</c:v>
                </c:pt>
                <c:pt idx="167">
                  <c:v>26.2</c:v>
                </c:pt>
                <c:pt idx="168">
                  <c:v>24.69</c:v>
                </c:pt>
                <c:pt idx="169">
                  <c:v>24.72</c:v>
                </c:pt>
                <c:pt idx="170">
                  <c:v>24.03</c:v>
                </c:pt>
                <c:pt idx="171">
                  <c:v>24.25</c:v>
                </c:pt>
                <c:pt idx="172">
                  <c:v>25.04</c:v>
                </c:pt>
                <c:pt idx="173">
                  <c:v>25.72</c:v>
                </c:pt>
                <c:pt idx="174">
                  <c:v>22.79</c:v>
                </c:pt>
                <c:pt idx="175">
                  <c:v>20.399999999999999</c:v>
                </c:pt>
                <c:pt idx="176">
                  <c:v>21.44</c:v>
                </c:pt>
                <c:pt idx="177">
                  <c:v>22.42</c:v>
                </c:pt>
                <c:pt idx="178">
                  <c:v>21.8</c:v>
                </c:pt>
                <c:pt idx="179">
                  <c:v>22.04</c:v>
                </c:pt>
                <c:pt idx="180">
                  <c:v>20.54</c:v>
                </c:pt>
                <c:pt idx="181">
                  <c:v>20.59</c:v>
                </c:pt>
                <c:pt idx="182">
                  <c:v>20.87</c:v>
                </c:pt>
                <c:pt idx="183">
                  <c:v>19.5</c:v>
                </c:pt>
                <c:pt idx="184">
                  <c:v>20.239999999999991</c:v>
                </c:pt>
                <c:pt idx="185">
                  <c:v>21.59</c:v>
                </c:pt>
                <c:pt idx="186">
                  <c:v>22.07</c:v>
                </c:pt>
                <c:pt idx="187">
                  <c:v>22.53</c:v>
                </c:pt>
                <c:pt idx="188">
                  <c:v>22.17</c:v>
                </c:pt>
                <c:pt idx="189">
                  <c:v>22.87</c:v>
                </c:pt>
                <c:pt idx="190">
                  <c:v>21.78</c:v>
                </c:pt>
                <c:pt idx="191">
                  <c:v>23</c:v>
                </c:pt>
                <c:pt idx="192">
                  <c:v>21.62</c:v>
                </c:pt>
                <c:pt idx="193">
                  <c:v>20.12</c:v>
                </c:pt>
                <c:pt idx="194">
                  <c:v>19.690000000000001</c:v>
                </c:pt>
                <c:pt idx="195">
                  <c:v>20.56</c:v>
                </c:pt>
                <c:pt idx="196">
                  <c:v>19.62</c:v>
                </c:pt>
                <c:pt idx="197">
                  <c:v>19.690000000000001</c:v>
                </c:pt>
                <c:pt idx="198">
                  <c:v>20.440000000000001</c:v>
                </c:pt>
                <c:pt idx="199">
                  <c:v>19.559999999999999</c:v>
                </c:pt>
                <c:pt idx="200">
                  <c:v>18.62</c:v>
                </c:pt>
                <c:pt idx="201">
                  <c:v>20.25</c:v>
                </c:pt>
                <c:pt idx="202">
                  <c:v>20.81</c:v>
                </c:pt>
                <c:pt idx="203">
                  <c:v>21.25</c:v>
                </c:pt>
                <c:pt idx="204">
                  <c:v>21.5</c:v>
                </c:pt>
                <c:pt idx="205">
                  <c:v>20.37</c:v>
                </c:pt>
                <c:pt idx="206">
                  <c:v>19.25</c:v>
                </c:pt>
                <c:pt idx="207">
                  <c:v>18.75</c:v>
                </c:pt>
                <c:pt idx="208">
                  <c:v>18.25</c:v>
                </c:pt>
                <c:pt idx="209">
                  <c:v>19.37</c:v>
                </c:pt>
                <c:pt idx="210">
                  <c:v>19.5</c:v>
                </c:pt>
                <c:pt idx="211">
                  <c:v>18.809999999999999</c:v>
                </c:pt>
                <c:pt idx="212">
                  <c:v>18.809999999999999</c:v>
                </c:pt>
                <c:pt idx="213">
                  <c:v>18.87</c:v>
                </c:pt>
                <c:pt idx="214">
                  <c:v>18.309999999999999</c:v>
                </c:pt>
                <c:pt idx="215">
                  <c:v>19</c:v>
                </c:pt>
                <c:pt idx="216">
                  <c:v>20.059999999999999</c:v>
                </c:pt>
                <c:pt idx="217">
                  <c:v>19.5</c:v>
                </c:pt>
                <c:pt idx="218">
                  <c:v>19.12</c:v>
                </c:pt>
                <c:pt idx="219">
                  <c:v>19.690000000000001</c:v>
                </c:pt>
                <c:pt idx="220">
                  <c:v>19.12</c:v>
                </c:pt>
                <c:pt idx="221">
                  <c:v>20.75</c:v>
                </c:pt>
                <c:pt idx="222">
                  <c:v>20.75</c:v>
                </c:pt>
                <c:pt idx="223">
                  <c:v>21.12</c:v>
                </c:pt>
                <c:pt idx="224">
                  <c:v>20.190000000000001</c:v>
                </c:pt>
                <c:pt idx="225">
                  <c:v>20.62</c:v>
                </c:pt>
                <c:pt idx="226">
                  <c:v>21.12</c:v>
                </c:pt>
                <c:pt idx="227">
                  <c:v>21.62</c:v>
                </c:pt>
                <c:pt idx="228">
                  <c:v>21.75</c:v>
                </c:pt>
                <c:pt idx="229">
                  <c:v>21.69</c:v>
                </c:pt>
                <c:pt idx="230">
                  <c:v>19.559999999999999</c:v>
                </c:pt>
                <c:pt idx="231">
                  <c:v>19.940000000000001</c:v>
                </c:pt>
                <c:pt idx="232">
                  <c:v>20.5</c:v>
                </c:pt>
                <c:pt idx="233">
                  <c:v>20.5</c:v>
                </c:pt>
                <c:pt idx="234">
                  <c:v>19.25</c:v>
                </c:pt>
                <c:pt idx="235">
                  <c:v>19.5</c:v>
                </c:pt>
                <c:pt idx="236">
                  <c:v>18.690000000000001</c:v>
                </c:pt>
                <c:pt idx="237">
                  <c:v>16.809999999999999</c:v>
                </c:pt>
                <c:pt idx="238">
                  <c:v>17.12</c:v>
                </c:pt>
                <c:pt idx="239">
                  <c:v>17.190000000000001</c:v>
                </c:pt>
                <c:pt idx="240">
                  <c:v>18</c:v>
                </c:pt>
                <c:pt idx="241">
                  <c:v>16.559999999999999</c:v>
                </c:pt>
                <c:pt idx="242">
                  <c:v>17.190000000000001</c:v>
                </c:pt>
                <c:pt idx="243">
                  <c:v>16.559999999999999</c:v>
                </c:pt>
                <c:pt idx="244">
                  <c:v>16.37</c:v>
                </c:pt>
                <c:pt idx="245">
                  <c:v>17.059999999999999</c:v>
                </c:pt>
                <c:pt idx="246">
                  <c:v>16.37</c:v>
                </c:pt>
                <c:pt idx="247">
                  <c:v>14.88</c:v>
                </c:pt>
                <c:pt idx="248">
                  <c:v>14.88</c:v>
                </c:pt>
                <c:pt idx="249">
                  <c:v>14.81</c:v>
                </c:pt>
                <c:pt idx="250">
                  <c:v>14.81</c:v>
                </c:pt>
                <c:pt idx="251">
                  <c:v>14.69</c:v>
                </c:pt>
                <c:pt idx="252">
                  <c:v>15</c:v>
                </c:pt>
                <c:pt idx="253">
                  <c:v>14.06</c:v>
                </c:pt>
                <c:pt idx="254">
                  <c:v>14.38</c:v>
                </c:pt>
                <c:pt idx="255">
                  <c:v>14</c:v>
                </c:pt>
                <c:pt idx="256">
                  <c:v>14.25</c:v>
                </c:pt>
                <c:pt idx="257">
                  <c:v>14.06</c:v>
                </c:pt>
                <c:pt idx="258">
                  <c:v>14.44</c:v>
                </c:pt>
                <c:pt idx="259">
                  <c:v>15</c:v>
                </c:pt>
                <c:pt idx="260">
                  <c:v>15.38</c:v>
                </c:pt>
                <c:pt idx="261">
                  <c:v>15.19</c:v>
                </c:pt>
                <c:pt idx="262">
                  <c:v>15.06</c:v>
                </c:pt>
                <c:pt idx="263">
                  <c:v>14.31</c:v>
                </c:pt>
                <c:pt idx="264">
                  <c:v>14.31</c:v>
                </c:pt>
                <c:pt idx="265">
                  <c:v>17</c:v>
                </c:pt>
                <c:pt idx="266">
                  <c:v>16.690000000000001</c:v>
                </c:pt>
                <c:pt idx="267">
                  <c:v>17.059999999999999</c:v>
                </c:pt>
                <c:pt idx="268">
                  <c:v>16.5</c:v>
                </c:pt>
                <c:pt idx="269">
                  <c:v>17.559999999999999</c:v>
                </c:pt>
                <c:pt idx="270">
                  <c:v>18.03</c:v>
                </c:pt>
                <c:pt idx="271">
                  <c:v>18.690000000000001</c:v>
                </c:pt>
                <c:pt idx="272">
                  <c:v>19.309999999999999</c:v>
                </c:pt>
                <c:pt idx="273">
                  <c:v>18.5</c:v>
                </c:pt>
                <c:pt idx="274">
                  <c:v>18.809999999999999</c:v>
                </c:pt>
                <c:pt idx="275">
                  <c:v>18.940000000000001</c:v>
                </c:pt>
                <c:pt idx="276">
                  <c:v>18.5</c:v>
                </c:pt>
                <c:pt idx="277">
                  <c:v>19</c:v>
                </c:pt>
                <c:pt idx="278">
                  <c:v>19.87</c:v>
                </c:pt>
                <c:pt idx="279">
                  <c:v>20.25</c:v>
                </c:pt>
                <c:pt idx="280">
                  <c:v>19.37</c:v>
                </c:pt>
                <c:pt idx="281">
                  <c:v>19.059999999999999</c:v>
                </c:pt>
                <c:pt idx="282">
                  <c:v>20.190000000000001</c:v>
                </c:pt>
                <c:pt idx="283">
                  <c:v>20.059999999999999</c:v>
                </c:pt>
                <c:pt idx="284">
                  <c:v>21.31</c:v>
                </c:pt>
                <c:pt idx="285">
                  <c:v>21.44</c:v>
                </c:pt>
                <c:pt idx="286">
                  <c:v>22.25</c:v>
                </c:pt>
                <c:pt idx="287">
                  <c:v>22.31</c:v>
                </c:pt>
                <c:pt idx="288">
                  <c:v>20.5</c:v>
                </c:pt>
                <c:pt idx="289">
                  <c:v>19.559999999999999</c:v>
                </c:pt>
                <c:pt idx="290">
                  <c:v>19.309999999999999</c:v>
                </c:pt>
                <c:pt idx="291">
                  <c:v>18.559999999999999</c:v>
                </c:pt>
                <c:pt idx="292">
                  <c:v>18.5</c:v>
                </c:pt>
                <c:pt idx="293">
                  <c:v>18.5</c:v>
                </c:pt>
                <c:pt idx="294">
                  <c:v>18.87</c:v>
                </c:pt>
                <c:pt idx="295">
                  <c:v>20.37</c:v>
                </c:pt>
                <c:pt idx="296">
                  <c:v>19.5</c:v>
                </c:pt>
                <c:pt idx="297">
                  <c:v>18.940000000000001</c:v>
                </c:pt>
                <c:pt idx="298">
                  <c:v>20.12</c:v>
                </c:pt>
                <c:pt idx="299">
                  <c:v>20.12</c:v>
                </c:pt>
                <c:pt idx="300">
                  <c:v>21.5</c:v>
                </c:pt>
                <c:pt idx="301">
                  <c:v>22.06</c:v>
                </c:pt>
                <c:pt idx="302">
                  <c:v>20</c:v>
                </c:pt>
                <c:pt idx="303">
                  <c:v>19.62</c:v>
                </c:pt>
                <c:pt idx="304">
                  <c:v>20.87</c:v>
                </c:pt>
                <c:pt idx="305">
                  <c:v>21.75</c:v>
                </c:pt>
                <c:pt idx="306">
                  <c:v>22.19</c:v>
                </c:pt>
                <c:pt idx="307">
                  <c:v>22.06</c:v>
                </c:pt>
                <c:pt idx="308">
                  <c:v>23.62</c:v>
                </c:pt>
                <c:pt idx="309">
                  <c:v>22.31</c:v>
                </c:pt>
                <c:pt idx="310">
                  <c:v>24.25</c:v>
                </c:pt>
                <c:pt idx="311">
                  <c:v>25.75</c:v>
                </c:pt>
                <c:pt idx="312">
                  <c:v>53.5</c:v>
                </c:pt>
                <c:pt idx="313">
                  <c:v>48.94</c:v>
                </c:pt>
                <c:pt idx="314">
                  <c:v>51.44</c:v>
                </c:pt>
                <c:pt idx="315">
                  <c:v>53.5</c:v>
                </c:pt>
                <c:pt idx="316">
                  <c:v>52.19</c:v>
                </c:pt>
                <c:pt idx="317">
                  <c:v>56.69</c:v>
                </c:pt>
                <c:pt idx="318">
                  <c:v>61.05</c:v>
                </c:pt>
                <c:pt idx="319">
                  <c:v>59.94</c:v>
                </c:pt>
                <c:pt idx="320">
                  <c:v>60.66</c:v>
                </c:pt>
                <c:pt idx="321">
                  <c:v>55.23</c:v>
                </c:pt>
                <c:pt idx="322">
                  <c:v>56.86</c:v>
                </c:pt>
                <c:pt idx="323">
                  <c:v>58</c:v>
                </c:pt>
                <c:pt idx="324">
                  <c:v>57.75</c:v>
                </c:pt>
                <c:pt idx="325">
                  <c:v>58.44</c:v>
                </c:pt>
                <c:pt idx="326">
                  <c:v>58.88</c:v>
                </c:pt>
                <c:pt idx="327">
                  <c:v>62</c:v>
                </c:pt>
                <c:pt idx="328">
                  <c:v>58.44</c:v>
                </c:pt>
                <c:pt idx="329">
                  <c:v>62.44</c:v>
                </c:pt>
                <c:pt idx="330">
                  <c:v>63.44</c:v>
                </c:pt>
                <c:pt idx="331">
                  <c:v>60.94</c:v>
                </c:pt>
                <c:pt idx="332">
                  <c:v>59.5</c:v>
                </c:pt>
                <c:pt idx="333">
                  <c:v>59.19</c:v>
                </c:pt>
                <c:pt idx="334">
                  <c:v>58.06</c:v>
                </c:pt>
                <c:pt idx="335">
                  <c:v>56.81</c:v>
                </c:pt>
                <c:pt idx="336">
                  <c:v>56.11</c:v>
                </c:pt>
                <c:pt idx="337">
                  <c:v>54.31</c:v>
                </c:pt>
                <c:pt idx="338">
                  <c:v>51.69</c:v>
                </c:pt>
                <c:pt idx="339">
                  <c:v>50.5</c:v>
                </c:pt>
                <c:pt idx="340">
                  <c:v>50</c:v>
                </c:pt>
                <c:pt idx="341">
                  <c:v>51.44</c:v>
                </c:pt>
                <c:pt idx="342">
                  <c:v>48.5</c:v>
                </c:pt>
                <c:pt idx="343">
                  <c:v>46.69</c:v>
                </c:pt>
                <c:pt idx="344">
                  <c:v>47.06</c:v>
                </c:pt>
                <c:pt idx="345">
                  <c:v>47.69</c:v>
                </c:pt>
                <c:pt idx="346">
                  <c:v>47.56</c:v>
                </c:pt>
                <c:pt idx="347">
                  <c:v>47.5</c:v>
                </c:pt>
                <c:pt idx="348">
                  <c:v>46.75</c:v>
                </c:pt>
                <c:pt idx="349">
                  <c:v>47.94</c:v>
                </c:pt>
                <c:pt idx="350">
                  <c:v>47.38</c:v>
                </c:pt>
                <c:pt idx="351">
                  <c:v>48</c:v>
                </c:pt>
                <c:pt idx="352">
                  <c:v>47.25</c:v>
                </c:pt>
                <c:pt idx="353">
                  <c:v>49.31</c:v>
                </c:pt>
                <c:pt idx="354">
                  <c:v>50.81</c:v>
                </c:pt>
                <c:pt idx="355">
                  <c:v>48.31</c:v>
                </c:pt>
                <c:pt idx="356">
                  <c:v>52</c:v>
                </c:pt>
                <c:pt idx="357">
                  <c:v>50.06</c:v>
                </c:pt>
                <c:pt idx="358">
                  <c:v>50.06</c:v>
                </c:pt>
                <c:pt idx="359">
                  <c:v>48.69</c:v>
                </c:pt>
                <c:pt idx="360">
                  <c:v>53.56</c:v>
                </c:pt>
                <c:pt idx="361">
                  <c:v>55.13</c:v>
                </c:pt>
                <c:pt idx="362">
                  <c:v>52.69</c:v>
                </c:pt>
                <c:pt idx="363">
                  <c:v>57.25</c:v>
                </c:pt>
                <c:pt idx="364">
                  <c:v>58.31</c:v>
                </c:pt>
                <c:pt idx="365">
                  <c:v>57.69</c:v>
                </c:pt>
                <c:pt idx="366">
                  <c:v>56.5</c:v>
                </c:pt>
                <c:pt idx="367">
                  <c:v>58.88</c:v>
                </c:pt>
                <c:pt idx="368">
                  <c:v>56.94</c:v>
                </c:pt>
                <c:pt idx="369">
                  <c:v>57.13</c:v>
                </c:pt>
                <c:pt idx="370">
                  <c:v>54.44</c:v>
                </c:pt>
                <c:pt idx="371">
                  <c:v>51.81</c:v>
                </c:pt>
                <c:pt idx="372">
                  <c:v>51.63</c:v>
                </c:pt>
                <c:pt idx="373">
                  <c:v>53.31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7DF-4DC9-A0C3-6C7D168C1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8326784"/>
        <c:axId val="147668288"/>
      </c:lineChart>
      <c:dateAx>
        <c:axId val="1583267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Date</a:t>
                </a:r>
              </a:p>
            </c:rich>
          </c:tx>
          <c:layout/>
          <c:overlay val="0"/>
        </c:title>
        <c:numFmt formatCode="m/d/yyyy" sourceLinked="1"/>
        <c:majorTickMark val="out"/>
        <c:minorTickMark val="none"/>
        <c:tickLblPos val="nextTo"/>
        <c:crossAx val="147668288"/>
        <c:crosses val="autoZero"/>
        <c:auto val="1"/>
        <c:lblOffset val="100"/>
        <c:baseTimeUnit val="days"/>
      </c:dateAx>
      <c:valAx>
        <c:axId val="1476682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Price ($)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58326784"/>
        <c:crosses val="autoZero"/>
        <c:crossBetween val="between"/>
      </c:valAx>
    </c:plotArea>
    <c:plotVisOnly val="1"/>
    <c:dispBlanksAs val="gap"/>
    <c:showDLblsOverMax val="0"/>
  </c:chart>
  <c:spPr>
    <a:ln w="25400">
      <a:noFill/>
    </a:ln>
  </c:sp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7C0E1C-0437-4E7C-944B-A812418E2B17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0A5BA9-BE8A-4BE9-AFEF-8911D5CB43B0}">
      <dgm:prSet phldrT="[Text]"/>
      <dgm:spPr/>
      <dgm:t>
        <a:bodyPr/>
        <a:lstStyle/>
        <a:p>
          <a:r>
            <a:rPr lang="en-US" dirty="0" smtClean="0"/>
            <a:t>Search 1</a:t>
          </a:r>
          <a:endParaRPr lang="en-US" dirty="0"/>
        </a:p>
      </dgm:t>
    </dgm:pt>
    <dgm:pt modelId="{B3484736-898A-4D98-A747-600E4FE5CAC6}" type="parTrans" cxnId="{BDCB518A-0760-4A6A-B3C6-EE206327EC51}">
      <dgm:prSet/>
      <dgm:spPr/>
      <dgm:t>
        <a:bodyPr/>
        <a:lstStyle/>
        <a:p>
          <a:endParaRPr lang="en-US"/>
        </a:p>
      </dgm:t>
    </dgm:pt>
    <dgm:pt modelId="{208816D6-A164-4BEE-9AE5-D00DCB851949}" type="sibTrans" cxnId="{BDCB518A-0760-4A6A-B3C6-EE206327EC51}">
      <dgm:prSet/>
      <dgm:spPr/>
      <dgm:t>
        <a:bodyPr/>
        <a:lstStyle/>
        <a:p>
          <a:endParaRPr lang="en-US"/>
        </a:p>
      </dgm:t>
    </dgm:pt>
    <dgm:pt modelId="{0438336F-4C76-461B-B77E-508AA65485CA}">
      <dgm:prSet phldrT="[Text]"/>
      <dgm:spPr/>
      <dgm:t>
        <a:bodyPr/>
        <a:lstStyle/>
        <a:p>
          <a:endParaRPr lang="en-US" dirty="0"/>
        </a:p>
      </dgm:t>
    </dgm:pt>
    <dgm:pt modelId="{EA66FC50-D76B-4848-80EA-19AB8FEDB9BE}" type="parTrans" cxnId="{1B7DC6EB-A37E-4044-A7C1-CFFB138DC904}">
      <dgm:prSet/>
      <dgm:spPr/>
      <dgm:t>
        <a:bodyPr/>
        <a:lstStyle/>
        <a:p>
          <a:endParaRPr lang="en-US"/>
        </a:p>
      </dgm:t>
    </dgm:pt>
    <dgm:pt modelId="{9446961A-AC0F-4672-AF4A-C5E17895E6DD}" type="sibTrans" cxnId="{1B7DC6EB-A37E-4044-A7C1-CFFB138DC904}">
      <dgm:prSet/>
      <dgm:spPr/>
      <dgm:t>
        <a:bodyPr/>
        <a:lstStyle/>
        <a:p>
          <a:endParaRPr lang="en-US"/>
        </a:p>
      </dgm:t>
    </dgm:pt>
    <dgm:pt modelId="{7532323C-E027-4015-9557-794A17D4C164}">
      <dgm:prSet phldrT="[Text]"/>
      <dgm:spPr/>
      <dgm:t>
        <a:bodyPr/>
        <a:lstStyle/>
        <a:p>
          <a:r>
            <a:rPr lang="en-US" dirty="0" smtClean="0"/>
            <a:t>Search 2</a:t>
          </a:r>
          <a:endParaRPr lang="en-US" dirty="0"/>
        </a:p>
      </dgm:t>
    </dgm:pt>
    <dgm:pt modelId="{235A1FEF-3E51-4590-B94E-8283BF36FFB5}" type="parTrans" cxnId="{8F5CFFC7-8160-4396-8198-E8D12AEFBDB5}">
      <dgm:prSet/>
      <dgm:spPr/>
      <dgm:t>
        <a:bodyPr/>
        <a:lstStyle/>
        <a:p>
          <a:endParaRPr lang="en-US"/>
        </a:p>
      </dgm:t>
    </dgm:pt>
    <dgm:pt modelId="{3924EFEA-2C91-46D2-95E2-C7723375A952}" type="sibTrans" cxnId="{8F5CFFC7-8160-4396-8198-E8D12AEFBDB5}">
      <dgm:prSet/>
      <dgm:spPr/>
      <dgm:t>
        <a:bodyPr/>
        <a:lstStyle/>
        <a:p>
          <a:endParaRPr lang="en-US"/>
        </a:p>
      </dgm:t>
    </dgm:pt>
    <dgm:pt modelId="{ED2CE3E3-2AF9-4FBD-8033-F2210F1EFE47}">
      <dgm:prSet phldrT="[Text]"/>
      <dgm:spPr/>
      <dgm:t>
        <a:bodyPr/>
        <a:lstStyle/>
        <a:p>
          <a:r>
            <a:rPr lang="en-US" dirty="0" smtClean="0"/>
            <a:t>…</a:t>
          </a:r>
          <a:endParaRPr lang="en-US" dirty="0"/>
        </a:p>
      </dgm:t>
    </dgm:pt>
    <dgm:pt modelId="{AC2D8DFD-A97F-4967-B67E-5AA3140087EE}" type="parTrans" cxnId="{8C57C41B-8600-429F-8637-EEBCF3E17D59}">
      <dgm:prSet/>
      <dgm:spPr/>
      <dgm:t>
        <a:bodyPr/>
        <a:lstStyle/>
        <a:p>
          <a:endParaRPr lang="en-US"/>
        </a:p>
      </dgm:t>
    </dgm:pt>
    <dgm:pt modelId="{59E41CA2-5010-44DB-905C-A3A0B5A6309A}" type="sibTrans" cxnId="{8C57C41B-8600-429F-8637-EEBCF3E17D59}">
      <dgm:prSet/>
      <dgm:spPr/>
      <dgm:t>
        <a:bodyPr/>
        <a:lstStyle/>
        <a:p>
          <a:endParaRPr lang="en-US"/>
        </a:p>
      </dgm:t>
    </dgm:pt>
    <dgm:pt modelId="{239EF5B9-BC66-4673-855C-EC09CD3B1195}" type="pres">
      <dgm:prSet presAssocID="{897C0E1C-0437-4E7C-944B-A812418E2B1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C844D80-CCC8-4268-81C3-ECCC0B08054A}" type="pres">
      <dgm:prSet presAssocID="{150A5BA9-BE8A-4BE9-AFEF-8911D5CB43B0}" presName="composite" presStyleCnt="0"/>
      <dgm:spPr/>
    </dgm:pt>
    <dgm:pt modelId="{636F7826-7009-402E-AEAF-4363B0FA58B6}" type="pres">
      <dgm:prSet presAssocID="{150A5BA9-BE8A-4BE9-AFEF-8911D5CB43B0}" presName="bentUpArrow1" presStyleLbl="alignImgPlace1" presStyleIdx="0" presStyleCnt="2"/>
      <dgm:spPr/>
    </dgm:pt>
    <dgm:pt modelId="{021B422A-2309-432C-A0EE-24FDD3B34F92}" type="pres">
      <dgm:prSet presAssocID="{150A5BA9-BE8A-4BE9-AFEF-8911D5CB43B0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A649D3-331E-40F5-8C12-AD47F7ABB2AF}" type="pres">
      <dgm:prSet presAssocID="{150A5BA9-BE8A-4BE9-AFEF-8911D5CB43B0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1B9898-ECCE-4530-BDE4-FE8F11212DA3}" type="pres">
      <dgm:prSet presAssocID="{208816D6-A164-4BEE-9AE5-D00DCB851949}" presName="sibTrans" presStyleCnt="0"/>
      <dgm:spPr/>
    </dgm:pt>
    <dgm:pt modelId="{C7F2F9DD-8CB6-4624-83C2-C070820722FA}" type="pres">
      <dgm:prSet presAssocID="{7532323C-E027-4015-9557-794A17D4C164}" presName="composite" presStyleCnt="0"/>
      <dgm:spPr/>
    </dgm:pt>
    <dgm:pt modelId="{51CB7EC4-6F39-4818-B405-9883C80BB369}" type="pres">
      <dgm:prSet presAssocID="{7532323C-E027-4015-9557-794A17D4C164}" presName="bentUpArrow1" presStyleLbl="alignImgPlace1" presStyleIdx="1" presStyleCnt="2"/>
      <dgm:spPr/>
    </dgm:pt>
    <dgm:pt modelId="{1F44A19F-509B-4FC8-861A-E15E67E0408E}" type="pres">
      <dgm:prSet presAssocID="{7532323C-E027-4015-9557-794A17D4C164}" presName="ParentText" presStyleLbl="node1" presStyleIdx="1" presStyleCnt="3" custLinFactNeighborX="-11457" custLinFactNeighborY="487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15C0AF-DE02-4FEF-9603-E7503951AA5C}" type="pres">
      <dgm:prSet presAssocID="{7532323C-E027-4015-9557-794A17D4C164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55DB20-8A1A-401B-A69F-6D2076778006}" type="pres">
      <dgm:prSet presAssocID="{3924EFEA-2C91-46D2-95E2-C7723375A952}" presName="sibTrans" presStyleCnt="0"/>
      <dgm:spPr/>
    </dgm:pt>
    <dgm:pt modelId="{57C9C305-3200-4DA0-AD62-B821A9B53821}" type="pres">
      <dgm:prSet presAssocID="{ED2CE3E3-2AF9-4FBD-8033-F2210F1EFE47}" presName="composite" presStyleCnt="0"/>
      <dgm:spPr/>
    </dgm:pt>
    <dgm:pt modelId="{8F940417-1149-4BAB-B8CB-1CA266E36962}" type="pres">
      <dgm:prSet presAssocID="{ED2CE3E3-2AF9-4FBD-8033-F2210F1EFE47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9EEED3-3A70-4588-A041-F08504A73104}" type="presOf" srcId="{0438336F-4C76-461B-B77E-508AA65485CA}" destId="{6CA649D3-331E-40F5-8C12-AD47F7ABB2AF}" srcOrd="0" destOrd="0" presId="urn:microsoft.com/office/officeart/2005/8/layout/StepDownProcess"/>
    <dgm:cxn modelId="{BDCB518A-0760-4A6A-B3C6-EE206327EC51}" srcId="{897C0E1C-0437-4E7C-944B-A812418E2B17}" destId="{150A5BA9-BE8A-4BE9-AFEF-8911D5CB43B0}" srcOrd="0" destOrd="0" parTransId="{B3484736-898A-4D98-A747-600E4FE5CAC6}" sibTransId="{208816D6-A164-4BEE-9AE5-D00DCB851949}"/>
    <dgm:cxn modelId="{84B55AEB-6A60-48FB-9EB8-F6031F1BFE43}" type="presOf" srcId="{897C0E1C-0437-4E7C-944B-A812418E2B17}" destId="{239EF5B9-BC66-4673-855C-EC09CD3B1195}" srcOrd="0" destOrd="0" presId="urn:microsoft.com/office/officeart/2005/8/layout/StepDownProcess"/>
    <dgm:cxn modelId="{8C57C41B-8600-429F-8637-EEBCF3E17D59}" srcId="{897C0E1C-0437-4E7C-944B-A812418E2B17}" destId="{ED2CE3E3-2AF9-4FBD-8033-F2210F1EFE47}" srcOrd="2" destOrd="0" parTransId="{AC2D8DFD-A97F-4967-B67E-5AA3140087EE}" sibTransId="{59E41CA2-5010-44DB-905C-A3A0B5A6309A}"/>
    <dgm:cxn modelId="{8F5CFFC7-8160-4396-8198-E8D12AEFBDB5}" srcId="{897C0E1C-0437-4E7C-944B-A812418E2B17}" destId="{7532323C-E027-4015-9557-794A17D4C164}" srcOrd="1" destOrd="0" parTransId="{235A1FEF-3E51-4590-B94E-8283BF36FFB5}" sibTransId="{3924EFEA-2C91-46D2-95E2-C7723375A952}"/>
    <dgm:cxn modelId="{1B7DC6EB-A37E-4044-A7C1-CFFB138DC904}" srcId="{150A5BA9-BE8A-4BE9-AFEF-8911D5CB43B0}" destId="{0438336F-4C76-461B-B77E-508AA65485CA}" srcOrd="0" destOrd="0" parTransId="{EA66FC50-D76B-4848-80EA-19AB8FEDB9BE}" sibTransId="{9446961A-AC0F-4672-AF4A-C5E17895E6DD}"/>
    <dgm:cxn modelId="{BF642D08-CC18-4CA5-8203-CF0587A227B9}" type="presOf" srcId="{7532323C-E027-4015-9557-794A17D4C164}" destId="{1F44A19F-509B-4FC8-861A-E15E67E0408E}" srcOrd="0" destOrd="0" presId="urn:microsoft.com/office/officeart/2005/8/layout/StepDownProcess"/>
    <dgm:cxn modelId="{B190469F-9520-431B-A7C1-7C8A67EFDE8E}" type="presOf" srcId="{150A5BA9-BE8A-4BE9-AFEF-8911D5CB43B0}" destId="{021B422A-2309-432C-A0EE-24FDD3B34F92}" srcOrd="0" destOrd="0" presId="urn:microsoft.com/office/officeart/2005/8/layout/StepDownProcess"/>
    <dgm:cxn modelId="{5A2FC595-184E-4D04-BE68-BC1FB2E52D30}" type="presOf" srcId="{ED2CE3E3-2AF9-4FBD-8033-F2210F1EFE47}" destId="{8F940417-1149-4BAB-B8CB-1CA266E36962}" srcOrd="0" destOrd="0" presId="urn:microsoft.com/office/officeart/2005/8/layout/StepDownProcess"/>
    <dgm:cxn modelId="{2D7C80D7-6CE2-430A-B4C4-66BE6570558F}" type="presParOf" srcId="{239EF5B9-BC66-4673-855C-EC09CD3B1195}" destId="{7C844D80-CCC8-4268-81C3-ECCC0B08054A}" srcOrd="0" destOrd="0" presId="urn:microsoft.com/office/officeart/2005/8/layout/StepDownProcess"/>
    <dgm:cxn modelId="{9C24F2F7-541F-47E3-9268-E27381857D42}" type="presParOf" srcId="{7C844D80-CCC8-4268-81C3-ECCC0B08054A}" destId="{636F7826-7009-402E-AEAF-4363B0FA58B6}" srcOrd="0" destOrd="0" presId="urn:microsoft.com/office/officeart/2005/8/layout/StepDownProcess"/>
    <dgm:cxn modelId="{422ABFBC-1450-449B-8D69-99EAE3D5A52E}" type="presParOf" srcId="{7C844D80-CCC8-4268-81C3-ECCC0B08054A}" destId="{021B422A-2309-432C-A0EE-24FDD3B34F92}" srcOrd="1" destOrd="0" presId="urn:microsoft.com/office/officeart/2005/8/layout/StepDownProcess"/>
    <dgm:cxn modelId="{CB784CAA-57DC-487B-927A-79F488206452}" type="presParOf" srcId="{7C844D80-CCC8-4268-81C3-ECCC0B08054A}" destId="{6CA649D3-331E-40F5-8C12-AD47F7ABB2AF}" srcOrd="2" destOrd="0" presId="urn:microsoft.com/office/officeart/2005/8/layout/StepDownProcess"/>
    <dgm:cxn modelId="{5618C186-196B-46EE-9662-2DDB4E02C6BA}" type="presParOf" srcId="{239EF5B9-BC66-4673-855C-EC09CD3B1195}" destId="{551B9898-ECCE-4530-BDE4-FE8F11212DA3}" srcOrd="1" destOrd="0" presId="urn:microsoft.com/office/officeart/2005/8/layout/StepDownProcess"/>
    <dgm:cxn modelId="{D7D9070F-FCB3-4AD6-A998-E6FEC9644025}" type="presParOf" srcId="{239EF5B9-BC66-4673-855C-EC09CD3B1195}" destId="{C7F2F9DD-8CB6-4624-83C2-C070820722FA}" srcOrd="2" destOrd="0" presId="urn:microsoft.com/office/officeart/2005/8/layout/StepDownProcess"/>
    <dgm:cxn modelId="{B9501704-1814-4841-B012-C6F7EF7F63B7}" type="presParOf" srcId="{C7F2F9DD-8CB6-4624-83C2-C070820722FA}" destId="{51CB7EC4-6F39-4818-B405-9883C80BB369}" srcOrd="0" destOrd="0" presId="urn:microsoft.com/office/officeart/2005/8/layout/StepDownProcess"/>
    <dgm:cxn modelId="{CDC672DA-CE86-4942-B6CF-199A80C2A097}" type="presParOf" srcId="{C7F2F9DD-8CB6-4624-83C2-C070820722FA}" destId="{1F44A19F-509B-4FC8-861A-E15E67E0408E}" srcOrd="1" destOrd="0" presId="urn:microsoft.com/office/officeart/2005/8/layout/StepDownProcess"/>
    <dgm:cxn modelId="{AC044E6C-91F9-4058-9633-54DE5C4FB356}" type="presParOf" srcId="{C7F2F9DD-8CB6-4624-83C2-C070820722FA}" destId="{3515C0AF-DE02-4FEF-9603-E7503951AA5C}" srcOrd="2" destOrd="0" presId="urn:microsoft.com/office/officeart/2005/8/layout/StepDownProcess"/>
    <dgm:cxn modelId="{7CC5F102-A83C-4716-B167-D17580B9A8D1}" type="presParOf" srcId="{239EF5B9-BC66-4673-855C-EC09CD3B1195}" destId="{9E55DB20-8A1A-401B-A69F-6D2076778006}" srcOrd="3" destOrd="0" presId="urn:microsoft.com/office/officeart/2005/8/layout/StepDownProcess"/>
    <dgm:cxn modelId="{6C6325AB-1BD0-4B85-A924-8DA348B05A54}" type="presParOf" srcId="{239EF5B9-BC66-4673-855C-EC09CD3B1195}" destId="{57C9C305-3200-4DA0-AD62-B821A9B53821}" srcOrd="4" destOrd="0" presId="urn:microsoft.com/office/officeart/2005/8/layout/StepDownProcess"/>
    <dgm:cxn modelId="{64721D5E-BA9A-4F1E-867C-8DC709AD4936}" type="presParOf" srcId="{57C9C305-3200-4DA0-AD62-B821A9B53821}" destId="{8F940417-1149-4BAB-B8CB-1CA266E36962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7C0E1C-0437-4E7C-944B-A812418E2B17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0A5BA9-BE8A-4BE9-AFEF-8911D5CB43B0}">
      <dgm:prSet phldrT="[Text]"/>
      <dgm:spPr/>
      <dgm:t>
        <a:bodyPr/>
        <a:lstStyle/>
        <a:p>
          <a:r>
            <a:rPr lang="en-US" dirty="0" smtClean="0"/>
            <a:t>Search 1</a:t>
          </a:r>
          <a:endParaRPr lang="en-US" dirty="0"/>
        </a:p>
      </dgm:t>
    </dgm:pt>
    <dgm:pt modelId="{B3484736-898A-4D98-A747-600E4FE5CAC6}" type="parTrans" cxnId="{BDCB518A-0760-4A6A-B3C6-EE206327EC51}">
      <dgm:prSet/>
      <dgm:spPr/>
      <dgm:t>
        <a:bodyPr/>
        <a:lstStyle/>
        <a:p>
          <a:endParaRPr lang="en-US"/>
        </a:p>
      </dgm:t>
    </dgm:pt>
    <dgm:pt modelId="{208816D6-A164-4BEE-9AE5-D00DCB851949}" type="sibTrans" cxnId="{BDCB518A-0760-4A6A-B3C6-EE206327EC51}">
      <dgm:prSet/>
      <dgm:spPr/>
      <dgm:t>
        <a:bodyPr/>
        <a:lstStyle/>
        <a:p>
          <a:endParaRPr lang="en-US"/>
        </a:p>
      </dgm:t>
    </dgm:pt>
    <dgm:pt modelId="{0438336F-4C76-461B-B77E-508AA65485CA}">
      <dgm:prSet phldrT="[Text]"/>
      <dgm:spPr/>
      <dgm:t>
        <a:bodyPr/>
        <a:lstStyle/>
        <a:p>
          <a:endParaRPr lang="en-US" dirty="0"/>
        </a:p>
      </dgm:t>
    </dgm:pt>
    <dgm:pt modelId="{EA66FC50-D76B-4848-80EA-19AB8FEDB9BE}" type="parTrans" cxnId="{1B7DC6EB-A37E-4044-A7C1-CFFB138DC904}">
      <dgm:prSet/>
      <dgm:spPr/>
      <dgm:t>
        <a:bodyPr/>
        <a:lstStyle/>
        <a:p>
          <a:endParaRPr lang="en-US"/>
        </a:p>
      </dgm:t>
    </dgm:pt>
    <dgm:pt modelId="{9446961A-AC0F-4672-AF4A-C5E17895E6DD}" type="sibTrans" cxnId="{1B7DC6EB-A37E-4044-A7C1-CFFB138DC904}">
      <dgm:prSet/>
      <dgm:spPr/>
      <dgm:t>
        <a:bodyPr/>
        <a:lstStyle/>
        <a:p>
          <a:endParaRPr lang="en-US"/>
        </a:p>
      </dgm:t>
    </dgm:pt>
    <dgm:pt modelId="{7532323C-E027-4015-9557-794A17D4C164}">
      <dgm:prSet phldrT="[Text]"/>
      <dgm:spPr/>
      <dgm:t>
        <a:bodyPr/>
        <a:lstStyle/>
        <a:p>
          <a:r>
            <a:rPr lang="en-US" dirty="0" smtClean="0"/>
            <a:t>Search 2</a:t>
          </a:r>
          <a:endParaRPr lang="en-US" dirty="0"/>
        </a:p>
      </dgm:t>
    </dgm:pt>
    <dgm:pt modelId="{235A1FEF-3E51-4590-B94E-8283BF36FFB5}" type="parTrans" cxnId="{8F5CFFC7-8160-4396-8198-E8D12AEFBDB5}">
      <dgm:prSet/>
      <dgm:spPr/>
      <dgm:t>
        <a:bodyPr/>
        <a:lstStyle/>
        <a:p>
          <a:endParaRPr lang="en-US"/>
        </a:p>
      </dgm:t>
    </dgm:pt>
    <dgm:pt modelId="{3924EFEA-2C91-46D2-95E2-C7723375A952}" type="sibTrans" cxnId="{8F5CFFC7-8160-4396-8198-E8D12AEFBDB5}">
      <dgm:prSet/>
      <dgm:spPr/>
      <dgm:t>
        <a:bodyPr/>
        <a:lstStyle/>
        <a:p>
          <a:endParaRPr lang="en-US"/>
        </a:p>
      </dgm:t>
    </dgm:pt>
    <dgm:pt modelId="{ED2CE3E3-2AF9-4FBD-8033-F2210F1EFE47}">
      <dgm:prSet phldrT="[Text]"/>
      <dgm:spPr/>
      <dgm:t>
        <a:bodyPr/>
        <a:lstStyle/>
        <a:p>
          <a:r>
            <a:rPr lang="en-US" dirty="0" smtClean="0"/>
            <a:t>…</a:t>
          </a:r>
          <a:endParaRPr lang="en-US" dirty="0"/>
        </a:p>
      </dgm:t>
    </dgm:pt>
    <dgm:pt modelId="{AC2D8DFD-A97F-4967-B67E-5AA3140087EE}" type="parTrans" cxnId="{8C57C41B-8600-429F-8637-EEBCF3E17D59}">
      <dgm:prSet/>
      <dgm:spPr/>
      <dgm:t>
        <a:bodyPr/>
        <a:lstStyle/>
        <a:p>
          <a:endParaRPr lang="en-US"/>
        </a:p>
      </dgm:t>
    </dgm:pt>
    <dgm:pt modelId="{59E41CA2-5010-44DB-905C-A3A0B5A6309A}" type="sibTrans" cxnId="{8C57C41B-8600-429F-8637-EEBCF3E17D59}">
      <dgm:prSet/>
      <dgm:spPr/>
      <dgm:t>
        <a:bodyPr/>
        <a:lstStyle/>
        <a:p>
          <a:endParaRPr lang="en-US"/>
        </a:p>
      </dgm:t>
    </dgm:pt>
    <dgm:pt modelId="{239EF5B9-BC66-4673-855C-EC09CD3B1195}" type="pres">
      <dgm:prSet presAssocID="{897C0E1C-0437-4E7C-944B-A812418E2B1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C844D80-CCC8-4268-81C3-ECCC0B08054A}" type="pres">
      <dgm:prSet presAssocID="{150A5BA9-BE8A-4BE9-AFEF-8911D5CB43B0}" presName="composite" presStyleCnt="0"/>
      <dgm:spPr/>
    </dgm:pt>
    <dgm:pt modelId="{636F7826-7009-402E-AEAF-4363B0FA58B6}" type="pres">
      <dgm:prSet presAssocID="{150A5BA9-BE8A-4BE9-AFEF-8911D5CB43B0}" presName="bentUpArrow1" presStyleLbl="alignImgPlace1" presStyleIdx="0" presStyleCnt="2"/>
      <dgm:spPr/>
    </dgm:pt>
    <dgm:pt modelId="{021B422A-2309-432C-A0EE-24FDD3B34F92}" type="pres">
      <dgm:prSet presAssocID="{150A5BA9-BE8A-4BE9-AFEF-8911D5CB43B0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A649D3-331E-40F5-8C12-AD47F7ABB2AF}" type="pres">
      <dgm:prSet presAssocID="{150A5BA9-BE8A-4BE9-AFEF-8911D5CB43B0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1B9898-ECCE-4530-BDE4-FE8F11212DA3}" type="pres">
      <dgm:prSet presAssocID="{208816D6-A164-4BEE-9AE5-D00DCB851949}" presName="sibTrans" presStyleCnt="0"/>
      <dgm:spPr/>
    </dgm:pt>
    <dgm:pt modelId="{C7F2F9DD-8CB6-4624-83C2-C070820722FA}" type="pres">
      <dgm:prSet presAssocID="{7532323C-E027-4015-9557-794A17D4C164}" presName="composite" presStyleCnt="0"/>
      <dgm:spPr/>
    </dgm:pt>
    <dgm:pt modelId="{51CB7EC4-6F39-4818-B405-9883C80BB369}" type="pres">
      <dgm:prSet presAssocID="{7532323C-E027-4015-9557-794A17D4C164}" presName="bentUpArrow1" presStyleLbl="alignImgPlace1" presStyleIdx="1" presStyleCnt="2"/>
      <dgm:spPr/>
    </dgm:pt>
    <dgm:pt modelId="{1F44A19F-509B-4FC8-861A-E15E67E0408E}" type="pres">
      <dgm:prSet presAssocID="{7532323C-E027-4015-9557-794A17D4C164}" presName="ParentText" presStyleLbl="node1" presStyleIdx="1" presStyleCnt="3" custLinFactNeighborX="-11457" custLinFactNeighborY="487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15C0AF-DE02-4FEF-9603-E7503951AA5C}" type="pres">
      <dgm:prSet presAssocID="{7532323C-E027-4015-9557-794A17D4C164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55DB20-8A1A-401B-A69F-6D2076778006}" type="pres">
      <dgm:prSet presAssocID="{3924EFEA-2C91-46D2-95E2-C7723375A952}" presName="sibTrans" presStyleCnt="0"/>
      <dgm:spPr/>
    </dgm:pt>
    <dgm:pt modelId="{57C9C305-3200-4DA0-AD62-B821A9B53821}" type="pres">
      <dgm:prSet presAssocID="{ED2CE3E3-2AF9-4FBD-8033-F2210F1EFE47}" presName="composite" presStyleCnt="0"/>
      <dgm:spPr/>
    </dgm:pt>
    <dgm:pt modelId="{8F940417-1149-4BAB-B8CB-1CA266E36962}" type="pres">
      <dgm:prSet presAssocID="{ED2CE3E3-2AF9-4FBD-8033-F2210F1EFE47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CB518A-0760-4A6A-B3C6-EE206327EC51}" srcId="{897C0E1C-0437-4E7C-944B-A812418E2B17}" destId="{150A5BA9-BE8A-4BE9-AFEF-8911D5CB43B0}" srcOrd="0" destOrd="0" parTransId="{B3484736-898A-4D98-A747-600E4FE5CAC6}" sibTransId="{208816D6-A164-4BEE-9AE5-D00DCB851949}"/>
    <dgm:cxn modelId="{E652D2B7-4F77-41A5-8664-E208DB785F6F}" type="presOf" srcId="{150A5BA9-BE8A-4BE9-AFEF-8911D5CB43B0}" destId="{021B422A-2309-432C-A0EE-24FDD3B34F92}" srcOrd="0" destOrd="0" presId="urn:microsoft.com/office/officeart/2005/8/layout/StepDownProcess"/>
    <dgm:cxn modelId="{8C57C41B-8600-429F-8637-EEBCF3E17D59}" srcId="{897C0E1C-0437-4E7C-944B-A812418E2B17}" destId="{ED2CE3E3-2AF9-4FBD-8033-F2210F1EFE47}" srcOrd="2" destOrd="0" parTransId="{AC2D8DFD-A97F-4967-B67E-5AA3140087EE}" sibTransId="{59E41CA2-5010-44DB-905C-A3A0B5A6309A}"/>
    <dgm:cxn modelId="{F143AA33-8DE5-4A62-BE0C-57F74FDEEE71}" type="presOf" srcId="{7532323C-E027-4015-9557-794A17D4C164}" destId="{1F44A19F-509B-4FC8-861A-E15E67E0408E}" srcOrd="0" destOrd="0" presId="urn:microsoft.com/office/officeart/2005/8/layout/StepDownProcess"/>
    <dgm:cxn modelId="{8F5CFFC7-8160-4396-8198-E8D12AEFBDB5}" srcId="{897C0E1C-0437-4E7C-944B-A812418E2B17}" destId="{7532323C-E027-4015-9557-794A17D4C164}" srcOrd="1" destOrd="0" parTransId="{235A1FEF-3E51-4590-B94E-8283BF36FFB5}" sibTransId="{3924EFEA-2C91-46D2-95E2-C7723375A952}"/>
    <dgm:cxn modelId="{5B5FE46C-D050-4F4F-A59B-5BBD1B1B1C58}" type="presOf" srcId="{ED2CE3E3-2AF9-4FBD-8033-F2210F1EFE47}" destId="{8F940417-1149-4BAB-B8CB-1CA266E36962}" srcOrd="0" destOrd="0" presId="urn:microsoft.com/office/officeart/2005/8/layout/StepDownProcess"/>
    <dgm:cxn modelId="{1B7DC6EB-A37E-4044-A7C1-CFFB138DC904}" srcId="{150A5BA9-BE8A-4BE9-AFEF-8911D5CB43B0}" destId="{0438336F-4C76-461B-B77E-508AA65485CA}" srcOrd="0" destOrd="0" parTransId="{EA66FC50-D76B-4848-80EA-19AB8FEDB9BE}" sibTransId="{9446961A-AC0F-4672-AF4A-C5E17895E6DD}"/>
    <dgm:cxn modelId="{6DCFE646-3DA6-4D00-B7FA-8D71EDC451DD}" type="presOf" srcId="{0438336F-4C76-461B-B77E-508AA65485CA}" destId="{6CA649D3-331E-40F5-8C12-AD47F7ABB2AF}" srcOrd="0" destOrd="0" presId="urn:microsoft.com/office/officeart/2005/8/layout/StepDownProcess"/>
    <dgm:cxn modelId="{7418FFB1-59FB-499C-B10B-D5312AC45E30}" type="presOf" srcId="{897C0E1C-0437-4E7C-944B-A812418E2B17}" destId="{239EF5B9-BC66-4673-855C-EC09CD3B1195}" srcOrd="0" destOrd="0" presId="urn:microsoft.com/office/officeart/2005/8/layout/StepDownProcess"/>
    <dgm:cxn modelId="{58EEC46C-1953-4782-9DAC-2F568ADD8808}" type="presParOf" srcId="{239EF5B9-BC66-4673-855C-EC09CD3B1195}" destId="{7C844D80-CCC8-4268-81C3-ECCC0B08054A}" srcOrd="0" destOrd="0" presId="urn:microsoft.com/office/officeart/2005/8/layout/StepDownProcess"/>
    <dgm:cxn modelId="{CDD5DE59-9578-4871-9BB4-706D5873A887}" type="presParOf" srcId="{7C844D80-CCC8-4268-81C3-ECCC0B08054A}" destId="{636F7826-7009-402E-AEAF-4363B0FA58B6}" srcOrd="0" destOrd="0" presId="urn:microsoft.com/office/officeart/2005/8/layout/StepDownProcess"/>
    <dgm:cxn modelId="{4D9CAC1E-F33F-41A8-994E-92251481A72B}" type="presParOf" srcId="{7C844D80-CCC8-4268-81C3-ECCC0B08054A}" destId="{021B422A-2309-432C-A0EE-24FDD3B34F92}" srcOrd="1" destOrd="0" presId="urn:microsoft.com/office/officeart/2005/8/layout/StepDownProcess"/>
    <dgm:cxn modelId="{4C200163-C404-40ED-8D26-82A871A86FB8}" type="presParOf" srcId="{7C844D80-CCC8-4268-81C3-ECCC0B08054A}" destId="{6CA649D3-331E-40F5-8C12-AD47F7ABB2AF}" srcOrd="2" destOrd="0" presId="urn:microsoft.com/office/officeart/2005/8/layout/StepDownProcess"/>
    <dgm:cxn modelId="{AF0EA62A-39C0-4781-8984-4117EDE4DBC7}" type="presParOf" srcId="{239EF5B9-BC66-4673-855C-EC09CD3B1195}" destId="{551B9898-ECCE-4530-BDE4-FE8F11212DA3}" srcOrd="1" destOrd="0" presId="urn:microsoft.com/office/officeart/2005/8/layout/StepDownProcess"/>
    <dgm:cxn modelId="{A5F010A4-B822-4B0C-847A-2A5F54159A02}" type="presParOf" srcId="{239EF5B9-BC66-4673-855C-EC09CD3B1195}" destId="{C7F2F9DD-8CB6-4624-83C2-C070820722FA}" srcOrd="2" destOrd="0" presId="urn:microsoft.com/office/officeart/2005/8/layout/StepDownProcess"/>
    <dgm:cxn modelId="{0B2EB56D-ABA7-4F1D-9C39-84FB5EE9A17B}" type="presParOf" srcId="{C7F2F9DD-8CB6-4624-83C2-C070820722FA}" destId="{51CB7EC4-6F39-4818-B405-9883C80BB369}" srcOrd="0" destOrd="0" presId="urn:microsoft.com/office/officeart/2005/8/layout/StepDownProcess"/>
    <dgm:cxn modelId="{0A46BAE8-5917-4682-902C-BC2920EA5814}" type="presParOf" srcId="{C7F2F9DD-8CB6-4624-83C2-C070820722FA}" destId="{1F44A19F-509B-4FC8-861A-E15E67E0408E}" srcOrd="1" destOrd="0" presId="urn:microsoft.com/office/officeart/2005/8/layout/StepDownProcess"/>
    <dgm:cxn modelId="{5D77EBC0-3CEF-466C-9729-66709E4BD7C1}" type="presParOf" srcId="{C7F2F9DD-8CB6-4624-83C2-C070820722FA}" destId="{3515C0AF-DE02-4FEF-9603-E7503951AA5C}" srcOrd="2" destOrd="0" presId="urn:microsoft.com/office/officeart/2005/8/layout/StepDownProcess"/>
    <dgm:cxn modelId="{4D0D50A8-0BDA-4EC7-8DC5-5996022E3438}" type="presParOf" srcId="{239EF5B9-BC66-4673-855C-EC09CD3B1195}" destId="{9E55DB20-8A1A-401B-A69F-6D2076778006}" srcOrd="3" destOrd="0" presId="urn:microsoft.com/office/officeart/2005/8/layout/StepDownProcess"/>
    <dgm:cxn modelId="{4DA6B29D-F371-47E4-80C7-F223A1FC3AC6}" type="presParOf" srcId="{239EF5B9-BC66-4673-855C-EC09CD3B1195}" destId="{57C9C305-3200-4DA0-AD62-B821A9B53821}" srcOrd="4" destOrd="0" presId="urn:microsoft.com/office/officeart/2005/8/layout/StepDownProcess"/>
    <dgm:cxn modelId="{2068920D-450A-4D93-868D-D1B70370F882}" type="presParOf" srcId="{57C9C305-3200-4DA0-AD62-B821A9B53821}" destId="{8F940417-1149-4BAB-B8CB-1CA266E36962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6F7826-7009-402E-AEAF-4363B0FA58B6}">
      <dsp:nvSpPr>
        <dsp:cNvPr id="0" name=""/>
        <dsp:cNvSpPr/>
      </dsp:nvSpPr>
      <dsp:spPr>
        <a:xfrm rot="5400000">
          <a:off x="653087" y="683342"/>
          <a:ext cx="604357" cy="68803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1B422A-2309-432C-A0EE-24FDD3B34F92}">
      <dsp:nvSpPr>
        <dsp:cNvPr id="0" name=""/>
        <dsp:cNvSpPr/>
      </dsp:nvSpPr>
      <dsp:spPr>
        <a:xfrm>
          <a:off x="492969" y="13400"/>
          <a:ext cx="1017381" cy="71213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Search 1</a:t>
          </a:r>
          <a:endParaRPr lang="en-US" sz="1800" kern="1200" dirty="0"/>
        </a:p>
      </dsp:txBody>
      <dsp:txXfrm>
        <a:off x="527739" y="48170"/>
        <a:ext cx="947841" cy="642594"/>
      </dsp:txXfrm>
    </dsp:sp>
    <dsp:sp modelId="{6CA649D3-331E-40F5-8C12-AD47F7ABB2AF}">
      <dsp:nvSpPr>
        <dsp:cNvPr id="0" name=""/>
        <dsp:cNvSpPr/>
      </dsp:nvSpPr>
      <dsp:spPr>
        <a:xfrm>
          <a:off x="1510351" y="81318"/>
          <a:ext cx="739946" cy="575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</dsp:txBody>
      <dsp:txXfrm>
        <a:off x="1510351" y="81318"/>
        <a:ext cx="739946" cy="575578"/>
      </dsp:txXfrm>
    </dsp:sp>
    <dsp:sp modelId="{51CB7EC4-6F39-4818-B405-9883C80BB369}">
      <dsp:nvSpPr>
        <dsp:cNvPr id="0" name=""/>
        <dsp:cNvSpPr/>
      </dsp:nvSpPr>
      <dsp:spPr>
        <a:xfrm rot="5400000">
          <a:off x="1496605" y="1483303"/>
          <a:ext cx="604357" cy="68803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44A19F-509B-4FC8-861A-E15E67E0408E}">
      <dsp:nvSpPr>
        <dsp:cNvPr id="0" name=""/>
        <dsp:cNvSpPr/>
      </dsp:nvSpPr>
      <dsp:spPr>
        <a:xfrm>
          <a:off x="1219925" y="848092"/>
          <a:ext cx="1017381" cy="71213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Search 2</a:t>
          </a:r>
          <a:endParaRPr lang="en-US" sz="1800" kern="1200" dirty="0"/>
        </a:p>
      </dsp:txBody>
      <dsp:txXfrm>
        <a:off x="1254695" y="882862"/>
        <a:ext cx="947841" cy="642594"/>
      </dsp:txXfrm>
    </dsp:sp>
    <dsp:sp modelId="{3515C0AF-DE02-4FEF-9603-E7503951AA5C}">
      <dsp:nvSpPr>
        <dsp:cNvPr id="0" name=""/>
        <dsp:cNvSpPr/>
      </dsp:nvSpPr>
      <dsp:spPr>
        <a:xfrm>
          <a:off x="2353868" y="881280"/>
          <a:ext cx="739946" cy="575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940417-1149-4BAB-B8CB-1CA266E36962}">
      <dsp:nvSpPr>
        <dsp:cNvPr id="0" name=""/>
        <dsp:cNvSpPr/>
      </dsp:nvSpPr>
      <dsp:spPr>
        <a:xfrm>
          <a:off x="2180004" y="1613323"/>
          <a:ext cx="1017381" cy="71213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…</a:t>
          </a:r>
          <a:endParaRPr lang="en-US" sz="1800" kern="1200" dirty="0"/>
        </a:p>
      </dsp:txBody>
      <dsp:txXfrm>
        <a:off x="2214774" y="1648093"/>
        <a:ext cx="947841" cy="6425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6F7826-7009-402E-AEAF-4363B0FA58B6}">
      <dsp:nvSpPr>
        <dsp:cNvPr id="0" name=""/>
        <dsp:cNvSpPr/>
      </dsp:nvSpPr>
      <dsp:spPr>
        <a:xfrm rot="5400000">
          <a:off x="569098" y="569218"/>
          <a:ext cx="503424" cy="57313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1B422A-2309-432C-A0EE-24FDD3B34F92}">
      <dsp:nvSpPr>
        <dsp:cNvPr id="0" name=""/>
        <dsp:cNvSpPr/>
      </dsp:nvSpPr>
      <dsp:spPr>
        <a:xfrm>
          <a:off x="435721" y="11162"/>
          <a:ext cx="847470" cy="59320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Search 1</a:t>
          </a:r>
          <a:endParaRPr lang="en-US" sz="1500" kern="1200" dirty="0"/>
        </a:p>
      </dsp:txBody>
      <dsp:txXfrm>
        <a:off x="464684" y="40125"/>
        <a:ext cx="789544" cy="535275"/>
      </dsp:txXfrm>
    </dsp:sp>
    <dsp:sp modelId="{6CA649D3-331E-40F5-8C12-AD47F7ABB2AF}">
      <dsp:nvSpPr>
        <dsp:cNvPr id="0" name=""/>
        <dsp:cNvSpPr/>
      </dsp:nvSpPr>
      <dsp:spPr>
        <a:xfrm>
          <a:off x="1283192" y="67737"/>
          <a:ext cx="616369" cy="479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/>
        </a:p>
      </dsp:txBody>
      <dsp:txXfrm>
        <a:off x="1283192" y="67737"/>
        <a:ext cx="616369" cy="479451"/>
      </dsp:txXfrm>
    </dsp:sp>
    <dsp:sp modelId="{51CB7EC4-6F39-4818-B405-9883C80BB369}">
      <dsp:nvSpPr>
        <dsp:cNvPr id="0" name=""/>
        <dsp:cNvSpPr/>
      </dsp:nvSpPr>
      <dsp:spPr>
        <a:xfrm rot="5400000">
          <a:off x="1271741" y="1235579"/>
          <a:ext cx="503424" cy="57313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44A19F-509B-4FC8-861A-E15E67E0408E}">
      <dsp:nvSpPr>
        <dsp:cNvPr id="0" name=""/>
        <dsp:cNvSpPr/>
      </dsp:nvSpPr>
      <dsp:spPr>
        <a:xfrm>
          <a:off x="1041270" y="706454"/>
          <a:ext cx="847470" cy="59320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Search 2</a:t>
          </a:r>
          <a:endParaRPr lang="en-US" sz="1500" kern="1200" dirty="0"/>
        </a:p>
      </dsp:txBody>
      <dsp:txXfrm>
        <a:off x="1070233" y="735417"/>
        <a:ext cx="789544" cy="535275"/>
      </dsp:txXfrm>
    </dsp:sp>
    <dsp:sp modelId="{3515C0AF-DE02-4FEF-9603-E7503951AA5C}">
      <dsp:nvSpPr>
        <dsp:cNvPr id="0" name=""/>
        <dsp:cNvSpPr/>
      </dsp:nvSpPr>
      <dsp:spPr>
        <a:xfrm>
          <a:off x="1985835" y="734098"/>
          <a:ext cx="616369" cy="479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940417-1149-4BAB-B8CB-1CA266E36962}">
      <dsp:nvSpPr>
        <dsp:cNvPr id="0" name=""/>
        <dsp:cNvSpPr/>
      </dsp:nvSpPr>
      <dsp:spPr>
        <a:xfrm>
          <a:off x="1841007" y="1343884"/>
          <a:ext cx="847470" cy="59320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…</a:t>
          </a:r>
          <a:endParaRPr lang="en-US" sz="1500" kern="1200" dirty="0"/>
        </a:p>
      </dsp:txBody>
      <dsp:txXfrm>
        <a:off x="1869970" y="1372847"/>
        <a:ext cx="789544" cy="5352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DB243-1971-434C-9758-83AD5F07C5B9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4FC07-721C-496D-B4A8-2070249C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0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4FC07-721C-496D-B4A8-2070249CE4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683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003303B-A05A-4456-9443-5D86BC5A304B}" type="slidenum">
              <a:rPr lang="en-US" altLang="en-US"/>
              <a:pPr>
                <a:spcBef>
                  <a:spcPct val="0"/>
                </a:spcBef>
              </a:pPr>
              <a:t>50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93400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5F813C7-F956-4AA3-9755-F3CD21751605}" type="slidenum">
              <a:rPr lang="en-US" altLang="en-US"/>
              <a:pPr eaLnBrk="1" hangingPunct="1"/>
              <a:t>51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91253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B0B3585-0068-45CD-837F-D6E16B8B5562}" type="slidenum">
              <a:rPr lang="en-US" altLang="en-US"/>
              <a:pPr eaLnBrk="1" hangingPunct="1"/>
              <a:t>52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08383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9521316-11A5-47B4-9D34-870B7DC31413}" type="slidenum">
              <a:rPr lang="en-US" altLang="en-US"/>
              <a:pPr eaLnBrk="1" hangingPunct="1"/>
              <a:t>53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88579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9C599CE-9963-47EE-BE2E-A2EBB5FAFB7B}" type="slidenum">
              <a:rPr lang="en-US" altLang="en-US"/>
              <a:pPr eaLnBrk="1" hangingPunct="1"/>
              <a:t>54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91281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55C1072-6C9B-4FDC-AC5F-DBF444D94458}" type="slidenum">
              <a:rPr lang="en-US" altLang="en-US"/>
              <a:pPr eaLnBrk="1" hangingPunct="1"/>
              <a:t>55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10744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</a:t>
            </a:r>
            <a:r>
              <a:rPr lang="en-US" baseline="0" dirty="0" smtClean="0"/>
              <a:t> we consider external factor, there are additional challenges.</a:t>
            </a:r>
          </a:p>
          <a:p>
            <a:r>
              <a:rPr lang="en-US" baseline="0" dirty="0" smtClean="0"/>
              <a:t>For example, this is Dow Jones Industrial Average, average stock price.</a:t>
            </a:r>
          </a:p>
          <a:p>
            <a:r>
              <a:rPr lang="en-US" baseline="0" dirty="0" smtClean="0"/>
              <a:t>Near September, stock price crash. Actually, this is 2001, and September 11 terrorist attack happened at that time.</a:t>
            </a:r>
          </a:p>
          <a:p>
            <a:r>
              <a:rPr lang="en-US" baseline="0" dirty="0" smtClean="0"/>
              <a:t>Like this, these days, need for analyzing text data jointly with external temporal factor is increasing.</a:t>
            </a:r>
          </a:p>
          <a:p>
            <a:r>
              <a:rPr lang="en-US" baseline="0" dirty="0" smtClean="0"/>
              <a:t>If we can understand why this happen, automatically find reasons, it would be very useful.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311CE-289D-461B-9841-A1186023BE3D}" type="slidenum">
              <a:rPr lang="en-US" altLang="ko-KR" smtClean="0"/>
              <a:pPr>
                <a:defRPr/>
              </a:pPr>
              <a:t>57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815288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2EAD569-AB8B-494C-9EF9-F7E0A8A662FE}" type="slidenum">
              <a:rPr lang="en-US" altLang="en-US" sz="1300" smtClean="0"/>
              <a:pPr>
                <a:spcBef>
                  <a:spcPct val="0"/>
                </a:spcBef>
              </a:pPr>
              <a:t>64</a:t>
            </a:fld>
            <a:endParaRPr lang="en-US" altLang="en-US" sz="1300" smtClean="0"/>
          </a:p>
        </p:txBody>
      </p:sp>
    </p:spTree>
    <p:extLst>
      <p:ext uri="{BB962C8B-B14F-4D97-AF65-F5344CB8AC3E}">
        <p14:creationId xmlns:p14="http://schemas.microsoft.com/office/powerpoint/2010/main" val="2882500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4D3BD-2767-410A-8A12-001087A5E31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29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4D3BD-2767-410A-8A12-001087A5E31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2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Boldface indicates</a:t>
            </a:r>
            <a:r>
              <a:rPr lang="en-US" baseline="0" dirty="0" smtClean="0"/>
              <a:t> statistical significance relative to KL baseline (95% confidence level, Wilcoxon signed rank test), underline indicates statistical significance relative to KL-PF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51977-8738-43D2-AC82-B3AD4DEDCDF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869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4D3BD-2767-410A-8A12-001087A5E31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248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8516B8B-EB8A-45AF-9531-03B2FD24A72E}" type="slidenum">
              <a:rPr lang="en-US" altLang="en-US"/>
              <a:pPr>
                <a:spcBef>
                  <a:spcPct val="0"/>
                </a:spcBef>
              </a:pPr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7422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9E39810-DB88-456E-9C1B-1C85792E1A3C}" type="slidenum">
              <a:rPr lang="en-US" altLang="en-US"/>
              <a:pPr eaLnBrk="1" hangingPunct="1"/>
              <a:t>47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0873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4574ED0-0529-43BD-BF3D-390F147D2AAE}" type="slidenum">
              <a:rPr lang="en-US" altLang="en-US"/>
              <a:pPr>
                <a:spcBef>
                  <a:spcPct val="0"/>
                </a:spcBef>
              </a:pPr>
              <a:t>48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26791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F57C15-4671-4B93-83AE-37697EF1B74D}" type="slidenum">
              <a:rPr lang="en-US" altLang="en-US"/>
              <a:pPr>
                <a:spcBef>
                  <a:spcPct val="0"/>
                </a:spcBef>
              </a:pPr>
              <a:t>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4201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752601"/>
            <a:ext cx="10363200" cy="14700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05200"/>
            <a:ext cx="85344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156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80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523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26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143000"/>
            <a:ext cx="11684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019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67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4642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4642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56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714" y="1215232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215232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491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28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442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5200" y="30480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41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34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000" y="1219140"/>
            <a:ext cx="11684000" cy="467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68800" y="649287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7200" y="64928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D08FE-21CA-447A-B5E0-10774CCDBD3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AutoShape 2" descr="data:image/jpeg;base64,/9j/4AAQSkZJRgABAQAAAQABAAD/2wCEAAkGBhQREBUUEhQVFRUWFx0UGBcYFh4fGxweGxwYIB8gGh8YISggGRwjHBoaIS8gIywpLywsHSAzNTQqNSYuLCoBCQoKDgwOGg8PGiwkHyUpLzQpLiwsKSksLCwsLCksLSksLCwsLCksKSksLCwsLCwsLCwsLCwsLCksLCwsLCksLP/AABEIAF0CHQMBIgACEQEDEQH/xAAcAAEAAgMBAQEAAAAAAAAAAAAABQYDBAcIAgH/xABQEAACAQMCBAMEBQgECggHAAABAgMABBESIQUGEzEiQVEHMmFxFCNCUoEVVHKCkaGx0mKSk7IIFiQzo7PBwtHiF2NzlMPT4fAYNDVTdIOi/8QAGQEBAAMBAQAAAAAAAAAAAAAAAAECAwQF/8QALREAAgIBAwMBCAEFAAAAAAAAAAECEQMSITEEE0FRIiMycYGRscFhFFKh0fD/2gAMAwEAAhEDEQA/AOn8xc/WdhII7mR0YoJNoZGGklhklFIG6naoYe27hP5y39hL/JV7rj3t75ThEEd5HGqy9URyMoxqVlbBbHcgqAD3wflUN0rNMcVOSiWb/pu4T+ct/YS/yU/6buE/nLf2Ev8AJXmxbfJxXofh/sF4bGPrBNMfV5Sv+qC1SMtXB0ZsCxVq8m6PbZwn85Yf/om/krftPapwuTGm9hGfvkp/rAK0m9ivCSP/AJU/28389QPG/wDB7tXBNrNLC3kG+sT9+G/HUflVtzBKD8nTLDisM66oZY5V9Y3DD9qk1tV5R5i5JvOFSqZVKHPgniY6ScfZcYKnvscH4Yq08ne2m6tSqXZN1D2yf86o27Mff+T7n7wqvcXDN/6SbWqG6PQtK0uD8Ziu4VmgcPG4yCP3gjuCPMGt2tDkarZilKUIFKUoCo8+e0eHhTW6yKXMz4bDY0RgjU52OrGRhds777VbQc9q8te0vj/0/iU0qnMa/UxemhM7j1DMWb9au4+yHmL6XwyMMcyQfUP6nTjQd++UK5PmQaoppujpydPKEFJl1pSlXOYUpSgILmnmNrbpRwRCa4nYrHGXCqAoy8kjHOmNBjOASSVHnVRk5p4oIRObrgCws2hZDNNoLb+EPnBbY7D0NTvPfBJJTFNHEbhVjmtpoVcK7RXCqGMbMQA6lFOCRkFvPFRHD+TJDaXBNpZwmadZYra5QSRRKkaR5YR4AlYKzHSftbnvUF1wQXGvahf20DSi64HPpx9XBLI8hywHhXWM4zk/AGqz/wDENxD/AOzaf2cn/m1L+0Dk6aHh80jw8IQIYwxtrZkmGZExpYsdOcjOe6k+tVj2S8jpxG9PXGYIV6jr21EnCqcb4O5PwXHnVG3dHTjhFwc2uDqPsj9o1xxVrkXCQr0RGV6SsPf6mc6mb7o9K6PWvZWEcKBIY0jQbBUUKB8gNq2K0ORu3sCaofMftp4fZsUDtcODgrAAwHzdiF/YSaontk9ozzSvY2zFYUOiZgd5G80yPsL2I8znyG8p7NfYvD0kub9NbONSQHZVB7GQd2Yj7J2GdwT2pqt0jfs6Y65+eD5b/CSi14FlJo9TMur+rpx//VT/AAX278OnIWQy25O2ZU8P9aMtgfFsVdIuW7VU0LbQKnbSIkC799sYqrcyexnh92p6cQtpMbPCNK/jGPAR+APxFW3M7gy523EI5IxLHIjxkag6sCuPXI2xUPyVzevE4HnjTQizPEvizqC4w3YadQOdPl615v5p5RueGTPBKSFcZDKTolUdj8SPNT2PzBPafYKuOFH/ALd/4JVVK3RrPBohru0dHpSlXOYUpSgFKUoBSlKAUpSgFKUoBSlKAUpSgFKUoBSlKAUpSgFKUoBSlKAUpSgFKUoBSlKAUpSgFKUoBVK9r0GvhjL/ANbH/eq61W/aBDrsyP6a/wAah7muF1ki/wCTgEfBvENvMfxr1HXEU4XuNvOu3VEY0dXWZNen6/oUpSrHAavFOFxXMLQzoHjcYZT/ALPMEdwRuDuK8/c2cgmxuDHu0beKJz3ZfQ4+0vY/gds4Houq/wA8cHFxaMceKP6xT8veH4rn8QKq4pnV02d4pV4ZyPkDjz8OuBkn6PIQJV8h6OPivn6rnuQK72rZGR2riH5L+FdQ5HvC9oqN3iPT/Ae7+4gfhRKjXq0pe2vqWClKVY4BVY9ovGjbWEmg4kl+pT1BYHLfqrqPzx61Z653zhG17epCvZD0x+kcaz+AAH6pqGbYUnNXwjk0/K7xxxOy4WUMUPqEbSf34+YIPnVu9k14bS+6Z2juB0z8HXJQ/vZfmwrpHN/LiPYhEXHQAKD+iowR/V3+YFc4ThxUgrsQQQfQjcH8DVVCj0e+s0Gn/wB6HbqVqcJv+vCkn3l3HoexH4HNbdXPJarYUpShAqB57TVw6ceqj+8tT1RHNqZspR8B/eWhaHxI55zfb6ouNj709p/4FbnsN4YIorp8btIifgq5/i5rd5gtcpxT+lLbn9nT/wCFSHsxg0W0vxm/3Eq2lJWdkpe5a+X4Rca0uNXphtppR3jieQfqqT/srdrX4haiWKSM9nRkP6wI/wBtVOJVe55lh4SNamTxDUpcnuRkFviSRmvUKkY27eVcSfhBUkEYIOCPQjvV15T5p6SLDP7q7I/oPIN8B5H9vrVYxo9Hq28qTXgvNK+UcEAggg7gjsa+qseaVf2jcsrfWEi6cyRjqxHz1KDt8mGV/EHyqM9jVvo4cw/69z+0JV7qE5T4KbWF4yAB1WZcH7JwB+4VFb2brJ7pwfqTdKUqTAUpSgFKUoBSlKAUpSgFKUoBSlKAUpSgFKUoBSlKAUpSgFKUoBSlKAUpSgFKUoBSlKAUpSgFKUoBUNzYmbf9YVM1D81Ni3/WFEWh8SKWtuM10yubLKM10mpZrm8GnxfhguIjGzOgLIxKMVYhHViuV3AbTpON8E1TOGcNWXjHEIHMhiWCAqolkGkur6ipDZUnA3GDV/qscK5fnj4pdXb9Lp3CRxhVdtSiIEAnKANqz6jHxqDAjeL67fidgEWS4f6LOhAYDWV+jgM2ohF7sSRvvsDsKlIuc4n4e11JG8YDNA8R0lxIJDFoyDpJL4AJIG+SQM4zcR4PM/Ebe5UR9OGKWMguwYmUocgBCMDpjz31HtjeJj5Jmfh9xbSSJFJJcPdRyRktoYzdZchlXOlgB8Rvt5AVTh/FFkmaErhlXWGU6kYZwQGAADA91PrkZqauDo4dxDSSCtrJIpBIKsiPggjcEEjeonhhutRa7khyMqFhDaSSRlmL752wAMAZPfIxOQcPe6t7qCLTqlt3hyxIA6g052BJxnOPP1FWOqd6dzJwngbT8FtpYpporn6KkqzLK5JfphvrFYlZFJ7hgdicYO9b3LHOr3PDLS56LPLcHpFVGFDqXVnY79OPMbHO/cDua+Lbly9/J0diZIIVWFbdp42d3KBdLFFZUEbEDY5bGfhWXjXJ7i0tbezERjt3XVBOzCOZAjKVkKq2d2D4KkFgMiqnKfk/PwPD7y6jjy9o0kToXGnXGAfCw95SGUg488bGorlm6aOJLl4ZJZJGSFAg1ZeTGXcqMRoNyzHYAnzwKi+I8BnRL61kkhP0qV5lMSsMGWJIwGVjtjT2BOc5yO1T03Kt63DbeAtbdSKRGkizJ0Zo1GGSRtOohj48acdlIYZJk03jH5lh5f5gW7E40aWglMDjUGUkKrZVh7ykOO4BzkEVSeY4fosmkRs5aQIgUeTbgsfsqB3b4etWjlPgE9tLdNK0BSebrKIlYEfVxrghtgF0Y2zqznw+7Ub7UOByTQxPFoOiQdVJCQkib+FyoJxk9sEE4yKIY5NM1eS+bx0Lr6p2NuzZRWQ6igUtoYsFIKkHfB77ZqX4Tz31pLRXt5YlvYzJC7MpBIjEhUhSSvhyQTjOOwqh8IsZ4PpXihJmZnQDUoGuNUIbvgAA9s5+HarlYcr3AHCt4StimliJG8eYTFlfq9tjrwfl/SoxkTTsy818f6lvfxQxvILeJhK6vpIYxltMeN3ZVKsew3ABJyBJ8if/AEqx/wDxIP8AVJUJc8pXkct8LZ7cwXwZyJdYeKRo9BK6QRIrYHcrj443svLfDWtrO3gcqzQwpESucHQoXIz64qDMr3H4s8b4euWCtFcM6hiFcosYXWoOGxqOM/D0r85q5sb/ACq2S1lkaGNJS2qMKVYtg5LZHuEAYySewGTW9xfgdxJxK1uo+j07dZEZWdgzCUKDjCEKVKg9znceHvWlxvgs6zX1wBEUmt44VBkYEGMvgt4CAD1D2zjT552lEx5RAc28ZMvB766gDKJo4JVJOGQMqHy+0M42PftW9yf0rCMssTCa7nWFIVfwswTUWx7q4XUzPjJAHc4B0r/l+ZeDXFjmLqIkFuz6m04XSNQ8GSSAPDtjPc43krPgkt1DDNEY0uLWfqoCSY2ygV0ZguQGU+8FJB8jVnwav4ft+Cx2HM4kkuIWidZ7cKzRgg61cEq0bHSGU4I304IIOK0+Ac6Pdw9dbKdYTD1kdmi8ZB90DXkHzBbAOD5YJzcO4JMJ7i7lEQnliSFYkkYxqsesjMhQFizOSToGBgYOCS5Z4JNa8NS1fpNJFH0lKu2lttiSUyvyw1UMSm8V4/1zbTx2U4W8XweKMl36esALqyMqGGo43XPbc6dhxQSJMWidGgYo6bMchQ3h0e9kEYHfNWqz5SuY4eGR/UE2LAseo/jAjePw/V7HDlt/MY88j8l5GmkN+S6RPcuZIpEdmKHpqg1Aqv3Q2Qc5JHlkymaxyNbMgeXuc5I51h0MhaH6QEZgRjIBVhsY5PEMgbfE4qw8l88PdvdiZAhjuHijQMDsiReEE6dTFizZOPex5VT4eTLu0uIZZlt1VYWhbpayCWZWLBiBqZiCTqwQT9rvX7wawkglucmNo5ZmnXc6suFGG2woGnuNWc+VSXcde5deA8xW0HCmulikhhV5T0i2uQv1nUqMsdTvLnA1YywGcVJRcz6buO1uIzFJMjSQnWGV9G7rkYIkUEEjBGOxOK5xZ8PkPC3sZnVQXaRHjJJRjL1VI1Bez7EeYHcZ2vHDuGy3lxa3dyYR9GWQRiF2YO8iqpdtaIY8KGHT8XvZ1bDNTGUHHk1bj2lhI7mVrScRWs/QmfVH4fcywCsS2NYOB5eflV1qgXvI91JZ8RgzADezmZW1vhAwjGD9XuQIx89Xlje9wZ0rqADYGQDkA/AkDI+OBQqc85n4sLTiEr8SjnNlKiJBcRNJ04MDDiQREGORnbaQZbGkA7HFgXi62PC+upe8iiVpNaOHdo9THXqc+MhTljnyNZZrS9SW5KC3nimdSkcsjp0wIo0YErHIGVmUnRpHcnJzgYOC2Fvwjh6xXM0SIXbUzYSLVKzMUQMThRkgAnsMmgJeHjIeWJEXUJIjPrVgVVfDpz669Xhx30t2xvpcE5rF02Y48x9SSHWHBZWiLA9RAMpq05Xc5BGcZArU9nnAhbWxOpmDsREXHiW3Vn6CeukIxYat/Ge3YadjybL+UIrp0t4nj19SaGR9dwrKQFlj6aqNyrFizboMAZ8IEly3zDLPNeiZFRLecxKQ+cKscTeLYZJ1Fj5DtvjJw2PP0csluFjYx3ORHIrKxXbKmZBvGHHY74yA2k7Vm4Xy9NFcXuoxG3upOrsW6mWiSNlIxpA8GQ2Sd+w71pcqcA4haiO2lnt3tYMLG6owndF9xH+wgGwJGolRjYnNAZOIc/GM3gW0mf6FhpTqjA0lOpqXLb+DcKN/XG2drh/OQluIYmgljW5iaaB3K+IJoJ1KCWj2dSNW+++DtUfecp3LniuOji/QInjbKYhEOW8G+3iwPPb41nj5cufpHD5T0cWkLwyASNluoI1yng8hGDg9842xkgbkfNge4lijj19GZIJMONalwh16O5iGsDVnuG2wCasBFUrjHJs1xeJMUt0aOdZEukkdbgRrgmJkCaZAw1JkvgK3Y48V1NAUzkiL/LeJ5LHp3IRAXYhF6SHCAnCjLHtj9wqycZ4oYFQrE8rSSLEqoCcFvtOQDojABJY9viSAa/wng19bT3cqpauLmYTYM0gKYRVxkRHVsoPl+NfvHOX724tI0MkDzC4E00bFxBLHlvqSQC2jSV7ghiu4IYigM3+MC3lnfAKUaDqwvh8jUsYYFGQ5KkMO+D3BFRHKHOHQtOGQz28scc8MMEU5ZNDSdIaQQG1Lr0nSSN9th5SXA+VJ4hfrK8Gm6dnTpqw06okTBBOAF0+ROrv4e1Y+GcqTtDZ2910RFYmJkMbszStChVCwZFEQBw5AL5IxnHcCSu+aiGuBDC0wtcdYhgDkrrKRg++4QqSDpHiABJyBr8T58jjhtJoopZ0vHWOIppG7qWUEOwIOAe+wwckVjXl+6t7m6e1MLxXbCRhK7KYpNIVmUKjCUEAHSSm4xnfIwXfJMiQcOgtjGVspUlJkYqX0K6keFWwWLls+Xoc7ASjcyShbcNaSpLOXyjEaIhGCSZZY9SICANPfJYD1xEcZ59Y8Elv7aPDKHUK7DwMrmMt4chwGGQB7wx28pLmngdxPNavCYWjiZjLDNq0NkDQ40g6njYZVWGMnOVIBqGj5EuDwa5sJJIdchlMbqGC+OVpAXzkrkkAgatPq1AWbiXHugIVZCZp5OlHEGG5wWJLdgqopYnfbYAkgHBY81CR7mJonWe2AZ4sg6lcEq0bsQrKcEb4wQQQK0+Ncu3FwLS4zCt5ayGQDxGJg6lXj1Y1DK4+s07Ee75VmsOBzCW5upREJ540iWNZGMarGHxmQoGYszkk6BgYABxkgfPL/ADc95GJVs50heHrI7NH4yfsAa9QPoWwDg79idfgHMltDwm3njRooG0pFGz6my8mlVLOT3Y9ycAfAVIcrcJmteHxW79NpIYxEpV20tpGASSuVz5jBx8ahLbkWccHhsuskc9uySRSqCy6o5NalgQDg9iN8d9+1ATPC+bVledGQqYFEhZWDxupBOY2GMkYwVIBBx3zWXl3mM3ao4jxHJGJUdZA43x4W0+7IM7jcehO+MXCba/MUhu5LcSlCka26voVsHxs0mSxJxtgBQD72aj+WeUXgvXuTHBb64jHJHbyOySuWUiRlZEWNlwwAAYnWd9twLfSlKAUpSgFKUoBSlKAUpSgFVvn+fRZk/wBNf41ZKpPthm0cLZh5SR/3qhulZrgWrJFfyUhOL7jfzrtteVouNeJfmP416pqsJajs67F29P1/QpSlXPOFa3E70QwySHsiM/7ATWzXMvbRzeIYUtEPjlIeTHkinIB9NTAfgretRJ0rNsOJ5ZqKK6OL/Gr97NwXjll8iwQfqjJ/vfurhVnfvNIscSl5HYKqjuSew/8AWvSfLfBhaWsUAOSi+JvvMd2P4sSapGWo7+tgsca8sk6w3d0sUbSOcKilmPwAyazVzb21c0/R7eO2U4aZtT48kQ5/DU2B8QGq7dKzz8ON5ZqC8mhYcTuLidp4YzIytrIxkLnOkHt2xt8qn/y5xP8AN/8AR/8ANUl7OeCG2sI9YxJL9dJnuCwGF/VXSPmD61Z6Lg2y5YqTSSaRRvy5xP8AN/8AR/8ANWG74lxKVGR7fKsMHwfw8Xer/Shn3V/ajic3ESjFWyGUlSD3BGxB/GuicgccE9uUJ8UR0/qndT/Efq1z32yWBtrtZ1B0XA374EiAA/LUuk49QxqG9m3OPQ4jEGOEm+ob0yxGk/g+BnyDGs9dOmejLB3cGuPpf+z0HSlK1PHFRfND4tJT8B/eFSlQnOj4sJz6KP7y1KLQ+JEDx25wnEf6MkA/bord9nU+qCT4Sf7q1Wea7zTHxg/dntB+3o/8a2vY5xQSLcp5qUf+sGH+7Vr2OuUPdN/L8I6RSlfE/ut8j/CqHEfqOCMggj1FfVc/9ifFxNwwR58UEjJ+DeMH5eIj9WugVEXas0y4+3Nw9GfLoCCCAQdiD2qr8b5L1AtbHS3fQfdPyP2T+75VaqVJWM3F2jitzfNG7JICrqcMp7g/+/Pzqc5L5o0XKxsfBKdHyb7J/E+H8R6Vte2Tg6/RRdqAHhKq5+8jNpwfXDMCPTLetch4XxhjcQhfe6sePnrXFZOdOj2MWOOfFq+56ipSlaniiviWFWGGAYd8EZG3bvVcPMkhuY0XQ0cs8tsGCHwtHHOxOosOphoWUqFABJ8Xh32+XC9xw+E3DlnlhVmePVGfEoOxRsqfipHwxQE3SqZw+N0hjaOWUySXbxEyzSSLpjkuFUaWbyUDIGNWkZPmM0HNU8hjjRE6h+lB20kg/RZxD4U1qQHJ1Z1HRsPFnNCC20qu8f4g5s4JRqiZ57PUAwyokuIAylkOGGGKnBwQT3BrJdcSkWZ1jKktNHENeSqaoixOARvsDjIznuM5oST1KqK8xTsyaY1eYQ32FDMqO9tPDGPDkga85BOopnAJyc7LczvKVFuFZZGbpyadYKoqajgOuTrcrjIxoY79qEWWWlVX/GO6ZnCRRBorSO5MbPu7yfSVEavkIg1xKeoc7ZGN8rkh427tGjkdQThD9XJFgNDKwJQsdYypGzMpx5Muwks1KqkPMM0UEHV6cjzoyxtgoGmyvTjIyx8QLEkdgjGpnid5IHiiiKK8mo63UsoCAE+EMpYnIwNQ2yfLBAkqVV+EXUtzdRSuwVVtw/SRn063Z1Y5DhZV8IKl0OBuME5rJd3jieUB2wJ7dQM7ANjUPkfOgLJSqlHxuSOFnHjdYbmQa3bBMc2FBx5YwM4JA7Vuz8ZmRxCemZHmESyBG0KGjeTLrqycCNl2YZJXtmgLBSqgeZZS6hUV5RDeDCuQjPbz28QwrMFyxbOGOVOVDbkma4JxUypJrI1xPof6t48eFWGVkzjZhuCwPfPcACVpVMvOZLhrWcqURjatcxP0WGAMfZd9TbEYLKm43XyEvzRO8dtGQ+G+k2isyZXIa5gVx3JCsCQQSdjg5oCcpUBf8RlWSRYShZpI4l6mSqakJJwpBONm05Ge2RnIxW/FJkmkLMjRfShBp8RcakjwQc4UBj7mD4fFq8qAslKp0nOciwSzaUdfocl7EQrKGEYUgZZizqwceIqh27b7SdxxiWMtGxjMmpAhWNjnWHOkJqyzARtvqUY3OMEUBPUqvWvMUj2jv0yZl66gKpKloWkUZwSELFB4dRwTjJxmoy7ToWjSQ3cskklo8wDzlhIQIz1UySIgCwGIgqfWDw7LgC6Uqvz8alQtGxi6plEcZEbHVqjMmAmrdgFbcsowCdsYrRtua55RGqrGrlLxmLAkZs544dlVtteon3jp9WxuBbqVUp+ap4y6ssRb/I2TGoAC8naHS2TlymgtqGnVkeFcb5l5hmLNANHXSRo8iJiHCpC5ZE6g0qOsisWfZtt8igLPSqXFzk7RCcIAXtbKXBdmCm5ldDhR75XuAuGkwFG+nEha8Qum0LmMPI8uHeFlUIhAUrGWD7juGbuSQcYWgLJStPg18Z7aGVlCmSNJCoOQCygkA4GQM98CtygFc+9uU4XhJB7tNGo+e7fwU1YOYec1s5AhtryYlA+YLdpF3JGNQ2DbdviPWuQ+0vmG+4oUjj4feR28Z1gNbyF2bGNTYXC4BIABPckk7AUm9jo6de8Tfg5ssm9eyK8jf4qXv5nd/wDd5P5a6FZe0nj8YAazkl+L2UoP+j0j91Z4/Z5O7rH3qpra/PyO70rjLe1fjJXC8KbX6/Rrgj+rsf31oX3GOZL5dKwSwKdiEj6J/rSnWPwIrXUcCwPy19zoXPvtNg4ahQES3JHhiB934yEe6Ph3Pltkjzrf8Rlu7hpJC0ksr5O2SSdgFA/ABR5YAq/8I9gt7MdVzLHADudzJJk98gYXPx1Guq8o+zez4b4okLy4wZpN3/V2AQfogZ881m4ynydmPNi6dezuyu+yn2ZGzAurpR9IYeBO/SB7/rkbH0G3ma6XStfiN50YZJdDvoQvojXU7YGcIPNj2ArVJJUjgyZJZZapGaSQKCSQABkk9gB6159trn8u8wqSMwB8gHt0YskAg+TnuPLqGpjn7ny/voGt7bh17DE+zu0Emth5rhVwqnz3ORt2zmmcoLxHh12lxHY3LYBVkNvKAynuM6fCexB8iB3Gxzm7aR19PHRGUrVtbbnp+lVHlv2gm7mSJrC+t2YE65YCIhgE7ue2cYGRucVbq1OFprkUpX4xwKEFS9qvBBdcKnGPFEv0hDjsY8k4+aah+NeZNdd05u9pdxNayQ2nDOIBpFMZeW2caQwwSoTVlsdskYO++MHjf+Kl7+Z3f/d5P5a58it7HrdHk7cGpP8AyelfZ7zSOIWEUucyAdOUejrjPy1DDD4NVkrzVyPf8T4XMXisrp0cASRNbygNjOCCF8LDJwcHudjXceVOc/pzMptLu2ZVDHrxFVO+MKx94/gK1i7W5wZsajJuPBZKpPGeeLKeF4ZBdaXGDptpQdiDt4Nu1SXO95eRxJ9CVi5Y6iqBiAB6Ntuf4VzW74xzLnwLNj/sIf5as9lZbFiUlqbX3r9GXn7mOzayvjB9K6t08Lt1IJFQdNohsWUBfCudyck/hVT9lXOa2V+DM2IZV6TnyXJBVj8iMH0DE1u8dXmO8haC4imkifBZejEudLBhuqg9wD3quRezXif5lN+wf8azd8o6sMoaXjk+T1THIGAZSCCMgg5BB8wR3r5uPcb9E/wrknsl4Ff210BPHPFD038LE9PUSuPDnGe++K61c+436J/hWpw5cahKk7PNfsu54HDbvMuehKAkuBnTg+F8Dc6cnIHkx7nAr0rb3CyIrowZGAZWU5BB7EEbEH1rzfyf7IrniNmLlJYo1bIjD6vFpJBJKg6RkEefY/jLWNpx3geRHE0sGfdUGaLfckBMPH8T4R65rGFx5O3qFDK7i9zv1K47Zf4RKdp7N1YbHRID89mCkfLetbi3+ESdJFtagHGzyyZwf0EG/wDWFaa0cn9Pk9Cze3DjyQ8OMBP1lwyhV8wqMrMx+HhC/rVzD2S8ttecSjbH1VuRNIfiN0HzLgbegb0rJw/kninG7gzzh0VsapplKqF9I02LAAnAUBc5yQTmu8cq8qw8Ot1ggG3dmPvO3mzH1/gNqz06pWzq7ywYnji7b5JilKi+K3T9a3ijbSXdnfGM9ONTq94H7bRLtj3u9bHnpWbI4RCJBJ0o9YYuH0DUGIIJBxkEgkE+YJrNbWiRghFCgkthRgZPc7VG33MSoQEXqeOOPKke9KRpC/ewpEjeib79qxLzPlHcRN01lMAfUApYS9InfcIrZJbHYHGTtUWTpZKpYxgABEADGQAKMBmLEsPRiWYk+ZJ9awz8EgddLwxMupn0lFI1OWLnGO7Fmz66jnvWgeZjoGIJDIQ7LGPNUYKGzjChyQVLadjk6QDjb4/LKsB+j46uVwuRlgGBcJq8Osxh9OrbOM7UsaXwblxaJIhjdFdGGlkZQVI9CDsR8KxW/C4o1CpEiqG1gBQAGOfF+lud+9RnDeNakUIXnZlExLBUZY5HIQMMDxYDDGBnptnBwDlXmRDIFA8J6viJx4YTh30nfQHIXPmTntglY0skIuHxqwZY0VhrwQoBHUYO+CPvuAzepAJr4k4RCyLGYoyinKroGFO+6jGx3Pb1PrUTw3jrhIkZZJJnRZnUgAxrM7aVYqNOVAZfLPTOTkjO7zBdOqRpE2iSWZI1OAds6pMAgjPRSQj4gUsaXdG4OHRb/Vp4kETeAbourCHbdBqbC9hqPrXxb8Ihj9yKNcNr2Qe9p06v0tPhz6bdqjoOaFeVowh2Mo1lgFPQ0hz64DsFJ8j67407LmRlj6kwbWY45njyNMQldhGinSC8re7p9V8tQ1LJ0MmDwSPWjAaVR2lCKAFLsGBc7Zzhm88ZOe9bN3YxygLKiuAcgMAcHBGRnscEj5E1Ezcz6Rcv0ZDHb68uCMOyKh0xjuxJYr2xqQjNY4OcUJfWjRrGsru5IKgQFA/u5zgsV+asBnBwsjQycjtUU5VVBChBgAeEdht5DJwK/Gs0JJKKSSGJ0jJK+6T8R5HyqFuuZnCyBIcyK8MQUuD45iPC+nODGrK7AZGk7E96zNx/ErJpYkzLbRrthn6fVYhvuqhJJ/oMACcArGhkieGxYI6aYIZSNIxhjlh8idyPM1+3PD45ARJGjBipIZQclSCpOfNSAQfIgYqEu+c1SNWWF3zFLNhcdoWVcA+essNH3qmOKSssLFDpcjSh22dsKuc5HvEUsaWj8fg8BUIYYioRogpRcaH06kxjGltK5XscD0rLa2SRAiNFQE5IUAZOwycdzgDf4VVrTm5pUtX1hI+g1zcuV8o411qNsDTI6hj6hlG6tiSl5p0iTMTZQwppDAtrmYAIQOzqGVmHbDAgmlol45LYkIeBW6KVWCJVKGMqI1wUOAVxj3cADT22rPJYxtEYmRWjK6CjAFSPQg7EfCoiTm1FiaQoRpEzsCdgkDlWYt28RHhH2s7bAmsz8wYlWIREudGpdQyNYY5x5oulgWOBkYGTtSyNDN634XFGoVI0VQ2sAKANX3v0vj3r9/JkXU6nTTqDfXpGrJBGc984JGfQn1qLl5pAhkmWJ3jVNaEd5MnChMjxF9tOM9xnBOKx23OKNrJjdUjWZmbY/wCZkEZAA3JZtQGNiUbGe5WhofoSS8BtwCBBFhkaMjprujY1IdvcOBle21Z7jh8cmdaI2cE5UH3clf2EnHpmo2XmMpp1QuC8phUZG4EZcuc40qNLKScbjIyCCXDOPtPLGqx6VNulw+onWvVJ6a4xjfRJnfIwNqWND5JW2tUjXTGqooydKgAbnJ2G253rVg4Dbpr0QRL1Bh8RqNQJY4bA3GWY4PmxPmawXfMCpJ01XWeqkB8QHjcBsKD7xWM9Ru3h7ZOQNWHnBCWzG4RRMS+M56EgjOkDc6mPh9cbZ3wsaGTE/Do3zrjRskMcqO4GAfmBtmviHhUKABIo1ADqNKAYEjBnAwNg7AMw8yATWlwm/ea4nyQI49EWgEHEmC75IG5CvEMAkAht60bnmJobm41spjEIeFSQN4y/WYnGQi5TJOcaTjcgFZOh3RKcT5fhuE0ugGWhJIVcsIJBIiNkHKagfD6M2MZzWUcEg0BOjHpUlgugYBbJY9u7EnPrk5qFt+PSwwarjLyRWn0qdVCjxPkhFAHqkir3zjc53rbXmEv4QjRt9IS3GSMsSiyMV9dKFgR5aG8xSxoZn4hy3DLEY9CoCI18KJusTalQhlKtGCW8JG2o4wd6+uEcAjttWgDdi48CqEyqghAgAUHSCfMkkk1qQc2qzOBFIVQTnUozn6O4RtIAy2WJA9SNs743eEcW6+shMKpADhsq2VDeAj3gNQBIyM5GTg0shwa5N6GFUUKihVUBVUDAAHYADsAPKvulKkqKUpQClKUApSlAKUpQClKUApSlAKUpQClKUApSlAKUpQClKUApSlAK/CK/aUBitbRIkCRoqIuyqqgKPkBsKy0pQGtdcMil/wA5FG/6SA/xFfFrweCL/NwxJ+hGq/wFblKE2xSlKECtW54XFI2qSNGbSUyygnScZXf7JIGR54FbVKA024PAXDmGMuCpDaBkFfd3x5eXpWO/4MkqImAERtWjSNBxnGofBiGGMYZVPlUhShNs0Y+DRAR6lEjRghHkGpxkgnDNv3A/qj0rPc2SSFS6KxU5UkbqSCCVPkcEjI8iR51npQWzVHC4gyMIowyLoQ6BlVHYLtsB6CsX5At/F9RF4g6t9Wu4kOXB23DHcjz8636UFs1fyZFqV+lHqQBVbQMqB2AONgPIeVZJbRGZWZVLISUJG6kjBx6ZBI+VZqUFsjb3gEUo0lFAwyNhFyUk3dMkZAc7nGM1tvZRlw5RSwxhiBnbON/hqbHpk+tZ6UFs1/oEejR0006upp0jGrXr1Y+9r8WfXfvXw3CITkGKM6laM5Qbq5JZTturEkkeZrbpQWzSj4LAvaGIeISbIvvKNIbt7wXYH0rIeGRb/VpuxkPhG7EYLH+kRtn02rZpQWzWl4ZEwIaNGBCqQVBGEOVGPQHcDyrLLbq2NQB0kMM+RHYj4islKCzUbhEJyDFGQUMRGkYKHuhH3T93tSDhEMZykUanUHyqAeIDSDsO4XbPpW3SgtmhJy/bMoVoISFVlAMakAMcsBt2J3I86xpwFRN1dTag2rY4JGkgI2NmjGSQpGx371J0qKGpmnFweBQQsMagsJCAgA1BtQbt3D+IHyO9DweEhgYYyGTpN4Bum50Hbdcs23bc1uUqRbNUcLi06emmkBlxpGMP7w+TY39a+4bGNDqREU6QmQoB0r7o28hnYVnpQWzTbg8Jk6hhjMmoPrKDVqC6Q2cZ1Bds+m1H4PARgwxkFOkQUHufd7e78O1blKC2YLWxjiz00RNRydKgZOAMnHc4AHyArE3B4ShQxRlGDAqVGCHOpgR5hm3PqdzW5Sgtms3DYiSxjQkhQSVGSEOVBPmFO49DX4OFxAg9KPIcyg6Rs7Agv294gkau+9bVKC2aF1wWN1wFCHToDKo1BdQYpnHuMRgjz+B3r74bw1YFYKThm1YydK7KMICToXw50jbJJ863KUFvgUpShB//2Q=="/>
          <p:cNvSpPr>
            <a:spLocks noChangeAspect="1" noChangeArrowheads="1"/>
          </p:cNvSpPr>
          <p:nvPr userDrawn="1"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8" name="AutoShape 4" descr="data:image/jpeg;base64,/9j/4AAQSkZJRgABAQAAAQABAAD/2wCEAAkGBhQREBUUEhQVFRUWFx0UGBcYFh4fGxweGxwYIB8gGh8YISggGRwjHBoaIS8gIywpLywsHSAzNTQqNSYuLCoBCQoKDgwOGg8PGiwkHyUpLzQpLiwsKSksLCwsLCksLSksLCwsLCksKSksLCwsLCwsLCwsLCwsLCksLCwsLCksLP/AABEIAF0CHQMBIgACEQEDEQH/xAAcAAEAAgMBAQEAAAAAAAAAAAAABQYDBAcIAgH/xABQEAACAQMCBAMEBQgECggHAAABAgMABBESIQUGEzEiQVEHMmFxFCNCUoEVVHKCkaGx0mKSk7IIFiQzo7PBwtHiF2NzlMPT4fAYNDVTdIOi/8QAGQEBAAMBAQAAAAAAAAAAAAAAAAECAwQF/8QALREAAgIBAwMBCAEFAAAAAAAAAAECEQMSITEEE0FRIiMycYGRscFhFFKh0fD/2gAMAwEAAhEDEQA/AOn8xc/WdhII7mR0YoJNoZGGklhklFIG6naoYe27hP5y39hL/JV7rj3t75ThEEd5HGqy9URyMoxqVlbBbHcgqAD3wflUN0rNMcVOSiWb/pu4T+ct/YS/yU/6buE/nLf2Ev8AJXmxbfJxXofh/sF4bGPrBNMfV5Sv+qC1SMtXB0ZsCxVq8m6PbZwn85Yf/om/krftPapwuTGm9hGfvkp/rAK0m9ivCSP/AJU/28389QPG/wDB7tXBNrNLC3kG+sT9+G/HUflVtzBKD8nTLDisM66oZY5V9Y3DD9qk1tV5R5i5JvOFSqZVKHPgniY6ScfZcYKnvscH4Yq08ne2m6tSqXZN1D2yf86o27Mff+T7n7wqvcXDN/6SbWqG6PQtK0uD8Ziu4VmgcPG4yCP3gjuCPMGt2tDkarZilKUIFKUoCo8+e0eHhTW6yKXMz4bDY0RgjU52OrGRhds777VbQc9q8te0vj/0/iU0qnMa/UxemhM7j1DMWb9au4+yHmL6XwyMMcyQfUP6nTjQd++UK5PmQaoppujpydPKEFJl1pSlXOYUpSgILmnmNrbpRwRCa4nYrHGXCqAoy8kjHOmNBjOASSVHnVRk5p4oIRObrgCws2hZDNNoLb+EPnBbY7D0NTvPfBJJTFNHEbhVjmtpoVcK7RXCqGMbMQA6lFOCRkFvPFRHD+TJDaXBNpZwmadZYra5QSRRKkaR5YR4AlYKzHSftbnvUF1wQXGvahf20DSi64HPpx9XBLI8hywHhXWM4zk/AGqz/wDENxD/AOzaf2cn/m1L+0Dk6aHh80jw8IQIYwxtrZkmGZExpYsdOcjOe6k+tVj2S8jpxG9PXGYIV6jr21EnCqcb4O5PwXHnVG3dHTjhFwc2uDqPsj9o1xxVrkXCQr0RGV6SsPf6mc6mb7o9K6PWvZWEcKBIY0jQbBUUKB8gNq2K0ORu3sCaofMftp4fZsUDtcODgrAAwHzdiF/YSaontk9ozzSvY2zFYUOiZgd5G80yPsL2I8znyG8p7NfYvD0kub9NbONSQHZVB7GQd2Yj7J2GdwT2pqt0jfs6Y65+eD5b/CSi14FlJo9TMur+rpx//VT/AAX278OnIWQy25O2ZU8P9aMtgfFsVdIuW7VU0LbQKnbSIkC799sYqrcyexnh92p6cQtpMbPCNK/jGPAR+APxFW3M7gy523EI5IxLHIjxkag6sCuPXI2xUPyVzevE4HnjTQizPEvizqC4w3YadQOdPl615v5p5RueGTPBKSFcZDKTolUdj8SPNT2PzBPafYKuOFH/ALd/4JVVK3RrPBohru0dHpSlXOYUpSgFKUoBSlKAUpSgFKUoBSlKAUpSgFKUoBSlKAUpSgFKUoBSlKAUpSgFKUoBSlKAUpSgFKUoBVK9r0GvhjL/ANbH/eq61W/aBDrsyP6a/wAah7muF1ki/wCTgEfBvENvMfxr1HXEU4XuNvOu3VEY0dXWZNen6/oUpSrHAavFOFxXMLQzoHjcYZT/ALPMEdwRuDuK8/c2cgmxuDHu0beKJz3ZfQ4+0vY/gds4Houq/wA8cHFxaMceKP6xT8veH4rn8QKq4pnV02d4pV4ZyPkDjz8OuBkn6PIQJV8h6OPivn6rnuQK72rZGR2riH5L+FdQ5HvC9oqN3iPT/Ae7+4gfhRKjXq0pe2vqWClKVY4BVY9ovGjbWEmg4kl+pT1BYHLfqrqPzx61Z653zhG17epCvZD0x+kcaz+AAH6pqGbYUnNXwjk0/K7xxxOy4WUMUPqEbSf34+YIPnVu9k14bS+6Z2juB0z8HXJQ/vZfmwrpHN/LiPYhEXHQAKD+iowR/V3+YFc4ThxUgrsQQQfQjcH8DVVCj0e+s0Gn/wB6HbqVqcJv+vCkn3l3HoexH4HNbdXPJarYUpShAqB57TVw6ceqj+8tT1RHNqZspR8B/eWhaHxI55zfb6ouNj709p/4FbnsN4YIorp8btIifgq5/i5rd5gtcpxT+lLbn9nT/wCFSHsxg0W0vxm/3Eq2lJWdkpe5a+X4Rca0uNXphtppR3jieQfqqT/srdrX4haiWKSM9nRkP6wI/wBtVOJVe55lh4SNamTxDUpcnuRkFviSRmvUKkY27eVcSfhBUkEYIOCPQjvV15T5p6SLDP7q7I/oPIN8B5H9vrVYxo9Hq28qTXgvNK+UcEAggg7gjsa+qseaVf2jcsrfWEi6cyRjqxHz1KDt8mGV/EHyqM9jVvo4cw/69z+0JV7qE5T4KbWF4yAB1WZcH7JwB+4VFb2brJ7pwfqTdKUqTAUpSgFKUoBSlKAUpSgFKUoBSlKAUpSgFKUoBSlKAUpSgFKUoBSlKAUpSgFKUoBSlKAUpSgFKUoBUNzYmbf9YVM1D81Ni3/WFEWh8SKWtuM10yubLKM10mpZrm8GnxfhguIjGzOgLIxKMVYhHViuV3AbTpON8E1TOGcNWXjHEIHMhiWCAqolkGkur6ipDZUnA3GDV/qscK5fnj4pdXb9Lp3CRxhVdtSiIEAnKANqz6jHxqDAjeL67fidgEWS4f6LOhAYDWV+jgM2ohF7sSRvvsDsKlIuc4n4e11JG8YDNA8R0lxIJDFoyDpJL4AJIG+SQM4zcR4PM/Ebe5UR9OGKWMguwYmUocgBCMDpjz31HtjeJj5Jmfh9xbSSJFJJcPdRyRktoYzdZchlXOlgB8Rvt5AVTh/FFkmaErhlXWGU6kYZwQGAADA91PrkZqauDo4dxDSSCtrJIpBIKsiPggjcEEjeonhhutRa7khyMqFhDaSSRlmL752wAMAZPfIxOQcPe6t7qCLTqlt3hyxIA6g052BJxnOPP1FWOqd6dzJwngbT8FtpYpporn6KkqzLK5JfphvrFYlZFJ7hgdicYO9b3LHOr3PDLS56LPLcHpFVGFDqXVnY79OPMbHO/cDua+Lbly9/J0diZIIVWFbdp42d3KBdLFFZUEbEDY5bGfhWXjXJ7i0tbezERjt3XVBOzCOZAjKVkKq2d2D4KkFgMiqnKfk/PwPD7y6jjy9o0kToXGnXGAfCw95SGUg488bGorlm6aOJLl4ZJZJGSFAg1ZeTGXcqMRoNyzHYAnzwKi+I8BnRL61kkhP0qV5lMSsMGWJIwGVjtjT2BOc5yO1T03Kt63DbeAtbdSKRGkizJ0Zo1GGSRtOohj48acdlIYZJk03jH5lh5f5gW7E40aWglMDjUGUkKrZVh7ykOO4BzkEVSeY4fosmkRs5aQIgUeTbgsfsqB3b4etWjlPgE9tLdNK0BSebrKIlYEfVxrghtgF0Y2zqznw+7Ub7UOByTQxPFoOiQdVJCQkib+FyoJxk9sEE4yKIY5NM1eS+bx0Lr6p2NuzZRWQ6igUtoYsFIKkHfB77ZqX4Tz31pLRXt5YlvYzJC7MpBIjEhUhSSvhyQTjOOwqh8IsZ4PpXihJmZnQDUoGuNUIbvgAA9s5+HarlYcr3AHCt4StimliJG8eYTFlfq9tjrwfl/SoxkTTsy818f6lvfxQxvILeJhK6vpIYxltMeN3ZVKsew3ABJyBJ8if/AEqx/wDxIP8AVJUJc8pXkct8LZ7cwXwZyJdYeKRo9BK6QRIrYHcrj443svLfDWtrO3gcqzQwpESucHQoXIz64qDMr3H4s8b4euWCtFcM6hiFcosYXWoOGxqOM/D0r85q5sb/ACq2S1lkaGNJS2qMKVYtg5LZHuEAYySewGTW9xfgdxJxK1uo+j07dZEZWdgzCUKDjCEKVKg9znceHvWlxvgs6zX1wBEUmt44VBkYEGMvgt4CAD1D2zjT552lEx5RAc28ZMvB766gDKJo4JVJOGQMqHy+0M42PftW9yf0rCMssTCa7nWFIVfwswTUWx7q4XUzPjJAHc4B0r/l+ZeDXFjmLqIkFuz6m04XSNQ8GSSAPDtjPc43krPgkt1DDNEY0uLWfqoCSY2ygV0ZguQGU+8FJB8jVnwav4ft+Cx2HM4kkuIWidZ7cKzRgg61cEq0bHSGU4I304IIOK0+Ac6Pdw9dbKdYTD1kdmi8ZB90DXkHzBbAOD5YJzcO4JMJ7i7lEQnliSFYkkYxqsesjMhQFizOSToGBgYOCS5Z4JNa8NS1fpNJFH0lKu2lttiSUyvyw1UMSm8V4/1zbTx2U4W8XweKMl36esALqyMqGGo43XPbc6dhxQSJMWidGgYo6bMchQ3h0e9kEYHfNWqz5SuY4eGR/UE2LAseo/jAjePw/V7HDlt/MY88j8l5GmkN+S6RPcuZIpEdmKHpqg1Aqv3Q2Qc5JHlkymaxyNbMgeXuc5I51h0MhaH6QEZgRjIBVhsY5PEMgbfE4qw8l88PdvdiZAhjuHijQMDsiReEE6dTFizZOPex5VT4eTLu0uIZZlt1VYWhbpayCWZWLBiBqZiCTqwQT9rvX7wawkglucmNo5ZmnXc6suFGG2woGnuNWc+VSXcde5deA8xW0HCmulikhhV5T0i2uQv1nUqMsdTvLnA1YywGcVJRcz6buO1uIzFJMjSQnWGV9G7rkYIkUEEjBGOxOK5xZ8PkPC3sZnVQXaRHjJJRjL1VI1Bez7EeYHcZ2vHDuGy3lxa3dyYR9GWQRiF2YO8iqpdtaIY8KGHT8XvZ1bDNTGUHHk1bj2lhI7mVrScRWs/QmfVH4fcywCsS2NYOB5eflV1qgXvI91JZ8RgzADezmZW1vhAwjGD9XuQIx89Xlje9wZ0rqADYGQDkA/AkDI+OBQqc85n4sLTiEr8SjnNlKiJBcRNJ04MDDiQREGORnbaQZbGkA7HFgXi62PC+upe8iiVpNaOHdo9THXqc+MhTljnyNZZrS9SW5KC3nimdSkcsjp0wIo0YErHIGVmUnRpHcnJzgYOC2Fvwjh6xXM0SIXbUzYSLVKzMUQMThRkgAnsMmgJeHjIeWJEXUJIjPrVgVVfDpz669Xhx30t2xvpcE5rF02Y48x9SSHWHBZWiLA9RAMpq05Xc5BGcZArU9nnAhbWxOpmDsREXHiW3Vn6CeukIxYat/Ge3YadjybL+UIrp0t4nj19SaGR9dwrKQFlj6aqNyrFizboMAZ8IEly3zDLPNeiZFRLecxKQ+cKscTeLYZJ1Fj5DtvjJw2PP0csluFjYx3ORHIrKxXbKmZBvGHHY74yA2k7Vm4Xy9NFcXuoxG3upOrsW6mWiSNlIxpA8GQ2Sd+w71pcqcA4haiO2lnt3tYMLG6owndF9xH+wgGwJGolRjYnNAZOIc/GM3gW0mf6FhpTqjA0lOpqXLb+DcKN/XG2drh/OQluIYmgljW5iaaB3K+IJoJ1KCWj2dSNW+++DtUfecp3LniuOji/QInjbKYhEOW8G+3iwPPb41nj5cufpHD5T0cWkLwyASNluoI1yng8hGDg9842xkgbkfNge4lijj19GZIJMONalwh16O5iGsDVnuG2wCasBFUrjHJs1xeJMUt0aOdZEukkdbgRrgmJkCaZAw1JkvgK3Y48V1NAUzkiL/LeJ5LHp3IRAXYhF6SHCAnCjLHtj9wqycZ4oYFQrE8rSSLEqoCcFvtOQDojABJY9viSAa/wng19bT3cqpauLmYTYM0gKYRVxkRHVsoPl+NfvHOX724tI0MkDzC4E00bFxBLHlvqSQC2jSV7ghiu4IYigM3+MC3lnfAKUaDqwvh8jUsYYFGQ5KkMO+D3BFRHKHOHQtOGQz28scc8MMEU5ZNDSdIaQQG1Lr0nSSN9th5SXA+VJ4hfrK8Gm6dnTpqw06okTBBOAF0+ROrv4e1Y+GcqTtDZ2910RFYmJkMbszStChVCwZFEQBw5AL5IxnHcCSu+aiGuBDC0wtcdYhgDkrrKRg++4QqSDpHiABJyBr8T58jjhtJoopZ0vHWOIppG7qWUEOwIOAe+wwckVjXl+6t7m6e1MLxXbCRhK7KYpNIVmUKjCUEAHSSm4xnfIwXfJMiQcOgtjGVspUlJkYqX0K6keFWwWLls+Xoc7ASjcyShbcNaSpLOXyjEaIhGCSZZY9SICANPfJYD1xEcZ59Y8Elv7aPDKHUK7DwMrmMt4chwGGQB7wx28pLmngdxPNavCYWjiZjLDNq0NkDQ40g6njYZVWGMnOVIBqGj5EuDwa5sJJIdchlMbqGC+OVpAXzkrkkAgatPq1AWbiXHugIVZCZp5OlHEGG5wWJLdgqopYnfbYAkgHBY81CR7mJonWe2AZ4sg6lcEq0bsQrKcEb4wQQQK0+Ncu3FwLS4zCt5ayGQDxGJg6lXj1Y1DK4+s07Ee75VmsOBzCW5upREJ540iWNZGMarGHxmQoGYszkk6BgYABxkgfPL/ADc95GJVs50heHrI7NH4yfsAa9QPoWwDg79idfgHMltDwm3njRooG0pFGz6my8mlVLOT3Y9ycAfAVIcrcJmteHxW79NpIYxEpV20tpGASSuVz5jBx8ahLbkWccHhsuskc9uySRSqCy6o5NalgQDg9iN8d9+1ATPC+bVledGQqYFEhZWDxupBOY2GMkYwVIBBx3zWXl3mM3ao4jxHJGJUdZA43x4W0+7IM7jcehO+MXCba/MUhu5LcSlCka26voVsHxs0mSxJxtgBQD72aj+WeUXgvXuTHBb64jHJHbyOySuWUiRlZEWNlwwAAYnWd9twLfSlKAUpSgFKUoBSlKAUpSgFVvn+fRZk/wBNf41ZKpPthm0cLZh5SR/3qhulZrgWrJFfyUhOL7jfzrtteVouNeJfmP416pqsJajs67F29P1/QpSlXPOFa3E70QwySHsiM/7ATWzXMvbRzeIYUtEPjlIeTHkinIB9NTAfgretRJ0rNsOJ5ZqKK6OL/Gr97NwXjll8iwQfqjJ/vfurhVnfvNIscSl5HYKqjuSew/8AWvSfLfBhaWsUAOSi+JvvMd2P4sSapGWo7+tgsca8sk6w3d0sUbSOcKilmPwAyazVzb21c0/R7eO2U4aZtT48kQ5/DU2B8QGq7dKzz8ON5ZqC8mhYcTuLidp4YzIytrIxkLnOkHt2xt8qn/y5xP8AN/8AR/8ANUl7OeCG2sI9YxJL9dJnuCwGF/VXSPmD61Z6Lg2y5YqTSSaRRvy5xP8AN/8AR/8ANWG74lxKVGR7fKsMHwfw8Xer/Shn3V/ajic3ESjFWyGUlSD3BGxB/GuicgccE9uUJ8UR0/qndT/Efq1z32yWBtrtZ1B0XA374EiAA/LUuk49QxqG9m3OPQ4jEGOEm+ob0yxGk/g+BnyDGs9dOmejLB3cGuPpf+z0HSlK1PHFRfND4tJT8B/eFSlQnOj4sJz6KP7y1KLQ+JEDx25wnEf6MkA/bord9nU+qCT4Sf7q1Wea7zTHxg/dntB+3o/8a2vY5xQSLcp5qUf+sGH+7Vr2OuUPdN/L8I6RSlfE/ut8j/CqHEfqOCMggj1FfVc/9ifFxNwwR58UEjJ+DeMH5eIj9WugVEXas0y4+3Nw9GfLoCCCAQdiD2qr8b5L1AtbHS3fQfdPyP2T+75VaqVJWM3F2jitzfNG7JICrqcMp7g/+/Pzqc5L5o0XKxsfBKdHyb7J/E+H8R6Vte2Tg6/RRdqAHhKq5+8jNpwfXDMCPTLetch4XxhjcQhfe6sePnrXFZOdOj2MWOOfFq+56ipSlaniiviWFWGGAYd8EZG3bvVcPMkhuY0XQ0cs8tsGCHwtHHOxOosOphoWUqFABJ8Xh32+XC9xw+E3DlnlhVmePVGfEoOxRsqfipHwxQE3SqZw+N0hjaOWUySXbxEyzSSLpjkuFUaWbyUDIGNWkZPmM0HNU8hjjRE6h+lB20kg/RZxD4U1qQHJ1Z1HRsPFnNCC20qu8f4g5s4JRqiZ57PUAwyokuIAylkOGGGKnBwQT3BrJdcSkWZ1jKktNHENeSqaoixOARvsDjIznuM5oST1KqK8xTsyaY1eYQ32FDMqO9tPDGPDkga85BOopnAJyc7LczvKVFuFZZGbpyadYKoqajgOuTrcrjIxoY79qEWWWlVX/GO6ZnCRRBorSO5MbPu7yfSVEavkIg1xKeoc7ZGN8rkh427tGjkdQThD9XJFgNDKwJQsdYypGzMpx5Muwks1KqkPMM0UEHV6cjzoyxtgoGmyvTjIyx8QLEkdgjGpnid5IHiiiKK8mo63UsoCAE+EMpYnIwNQ2yfLBAkqVV+EXUtzdRSuwVVtw/SRn063Z1Y5DhZV8IKl0OBuME5rJd3jieUB2wJ7dQM7ANjUPkfOgLJSqlHxuSOFnHjdYbmQa3bBMc2FBx5YwM4JA7Vuz8ZmRxCemZHmESyBG0KGjeTLrqycCNl2YZJXtmgLBSqgeZZS6hUV5RDeDCuQjPbz28QwrMFyxbOGOVOVDbkma4JxUypJrI1xPof6t48eFWGVkzjZhuCwPfPcACVpVMvOZLhrWcqURjatcxP0WGAMfZd9TbEYLKm43XyEvzRO8dtGQ+G+k2isyZXIa5gVx3JCsCQQSdjg5oCcpUBf8RlWSRYShZpI4l6mSqakJJwpBONm05Ge2RnIxW/FJkmkLMjRfShBp8RcakjwQc4UBj7mD4fFq8qAslKp0nOciwSzaUdfocl7EQrKGEYUgZZizqwceIqh27b7SdxxiWMtGxjMmpAhWNjnWHOkJqyzARtvqUY3OMEUBPUqvWvMUj2jv0yZl66gKpKloWkUZwSELFB4dRwTjJxmoy7ToWjSQ3cskklo8wDzlhIQIz1UySIgCwGIgqfWDw7LgC6Uqvz8alQtGxi6plEcZEbHVqjMmAmrdgFbcsowCdsYrRtua55RGqrGrlLxmLAkZs544dlVtteon3jp9WxuBbqVUp+ap4y6ssRb/I2TGoAC8naHS2TlymgtqGnVkeFcb5l5hmLNANHXSRo8iJiHCpC5ZE6g0qOsisWfZtt8igLPSqXFzk7RCcIAXtbKXBdmCm5ldDhR75XuAuGkwFG+nEha8Qum0LmMPI8uHeFlUIhAUrGWD7juGbuSQcYWgLJStPg18Z7aGVlCmSNJCoOQCygkA4GQM98CtygFc+9uU4XhJB7tNGo+e7fwU1YOYec1s5AhtryYlA+YLdpF3JGNQ2DbdviPWuQ+0vmG+4oUjj4feR28Z1gNbyF2bGNTYXC4BIABPckk7AUm9jo6de8Tfg5ssm9eyK8jf4qXv5nd/wDd5P5a6FZe0nj8YAazkl+L2UoP+j0j91Z4/Z5O7rH3qpra/PyO70rjLe1fjJXC8KbX6/Rrgj+rsf31oX3GOZL5dKwSwKdiEj6J/rSnWPwIrXUcCwPy19zoXPvtNg4ahQES3JHhiB934yEe6Ph3Pltkjzrf8Rlu7hpJC0ksr5O2SSdgFA/ABR5YAq/8I9gt7MdVzLHADudzJJk98gYXPx1Guq8o+zez4b4okLy4wZpN3/V2AQfogZ881m4ynydmPNi6dezuyu+yn2ZGzAurpR9IYeBO/SB7/rkbH0G3ma6XStfiN50YZJdDvoQvojXU7YGcIPNj2ArVJJUjgyZJZZapGaSQKCSQABkk9gB6159trn8u8wqSMwB8gHt0YskAg+TnuPLqGpjn7ny/voGt7bh17DE+zu0Emth5rhVwqnz3ORt2zmmcoLxHh12lxHY3LYBVkNvKAynuM6fCexB8iB3Gxzm7aR19PHRGUrVtbbnp+lVHlv2gm7mSJrC+t2YE65YCIhgE7ue2cYGRucVbq1OFprkUpX4xwKEFS9qvBBdcKnGPFEv0hDjsY8k4+aah+NeZNdd05u9pdxNayQ2nDOIBpFMZeW2caQwwSoTVlsdskYO++MHjf+Kl7+Z3f/d5P5a58it7HrdHk7cGpP8AyelfZ7zSOIWEUucyAdOUejrjPy1DDD4NVkrzVyPf8T4XMXisrp0cASRNbygNjOCCF8LDJwcHudjXceVOc/pzMptLu2ZVDHrxFVO+MKx94/gK1i7W5wZsajJuPBZKpPGeeLKeF4ZBdaXGDptpQdiDt4Nu1SXO95eRxJ9CVi5Y6iqBiAB6Ntuf4VzW74xzLnwLNj/sIf5as9lZbFiUlqbX3r9GXn7mOzayvjB9K6t08Lt1IJFQdNohsWUBfCudyck/hVT9lXOa2V+DM2IZV6TnyXJBVj8iMH0DE1u8dXmO8haC4imkifBZejEudLBhuqg9wD3quRezXif5lN+wf8azd8o6sMoaXjk+T1THIGAZSCCMgg5BB8wR3r5uPcb9E/wrknsl4Ff210BPHPFD038LE9PUSuPDnGe++K61c+436J/hWpw5cahKk7PNfsu54HDbvMuehKAkuBnTg+F8Dc6cnIHkx7nAr0rb3CyIrowZGAZWU5BB7EEbEH1rzfyf7IrniNmLlJYo1bIjD6vFpJBJKg6RkEefY/jLWNpx3geRHE0sGfdUGaLfckBMPH8T4R65rGFx5O3qFDK7i9zv1K47Zf4RKdp7N1YbHRID89mCkfLetbi3+ESdJFtagHGzyyZwf0EG/wDWFaa0cn9Pk9Cze3DjyQ8OMBP1lwyhV8wqMrMx+HhC/rVzD2S8ttecSjbH1VuRNIfiN0HzLgbegb0rJw/kninG7gzzh0VsapplKqF9I02LAAnAUBc5yQTmu8cq8qw8Ot1ggG3dmPvO3mzH1/gNqz06pWzq7ywYnji7b5JilKi+K3T9a3ijbSXdnfGM9ONTq94H7bRLtj3u9bHnpWbI4RCJBJ0o9YYuH0DUGIIJBxkEgkE+YJrNbWiRghFCgkthRgZPc7VG33MSoQEXqeOOPKke9KRpC/ewpEjeib79qxLzPlHcRN01lMAfUApYS9InfcIrZJbHYHGTtUWTpZKpYxgABEADGQAKMBmLEsPRiWYk+ZJ9awz8EgddLwxMupn0lFI1OWLnGO7Fmz66jnvWgeZjoGIJDIQ7LGPNUYKGzjChyQVLadjk6QDjb4/LKsB+j46uVwuRlgGBcJq8Osxh9OrbOM7UsaXwblxaJIhjdFdGGlkZQVI9CDsR8KxW/C4o1CpEiqG1gBQAGOfF+lud+9RnDeNakUIXnZlExLBUZY5HIQMMDxYDDGBnptnBwDlXmRDIFA8J6viJx4YTh30nfQHIXPmTntglY0skIuHxqwZY0VhrwQoBHUYO+CPvuAzepAJr4k4RCyLGYoyinKroGFO+6jGx3Pb1PrUTw3jrhIkZZJJnRZnUgAxrM7aVYqNOVAZfLPTOTkjO7zBdOqRpE2iSWZI1OAds6pMAgjPRSQj4gUsaXdG4OHRb/Vp4kETeAbourCHbdBqbC9hqPrXxb8Ihj9yKNcNr2Qe9p06v0tPhz6bdqjoOaFeVowh2Mo1lgFPQ0hz64DsFJ8j67407LmRlj6kwbWY45njyNMQldhGinSC8re7p9V8tQ1LJ0MmDwSPWjAaVR2lCKAFLsGBc7Zzhm88ZOe9bN3YxygLKiuAcgMAcHBGRnscEj5E1Ezcz6Rcv0ZDHb68uCMOyKh0xjuxJYr2xqQjNY4OcUJfWjRrGsru5IKgQFA/u5zgsV+asBnBwsjQycjtUU5VVBChBgAeEdht5DJwK/Gs0JJKKSSGJ0jJK+6T8R5HyqFuuZnCyBIcyK8MQUuD45iPC+nODGrK7AZGk7E96zNx/ErJpYkzLbRrthn6fVYhvuqhJJ/oMACcArGhkieGxYI6aYIZSNIxhjlh8idyPM1+3PD45ARJGjBipIZQclSCpOfNSAQfIgYqEu+c1SNWWF3zFLNhcdoWVcA+essNH3qmOKSssLFDpcjSh22dsKuc5HvEUsaWj8fg8BUIYYioRogpRcaH06kxjGltK5XscD0rLa2SRAiNFQE5IUAZOwycdzgDf4VVrTm5pUtX1hI+g1zcuV8o411qNsDTI6hj6hlG6tiSl5p0iTMTZQwppDAtrmYAIQOzqGVmHbDAgmlol45LYkIeBW6KVWCJVKGMqI1wUOAVxj3cADT22rPJYxtEYmRWjK6CjAFSPQg7EfCoiTm1FiaQoRpEzsCdgkDlWYt28RHhH2s7bAmsz8wYlWIREudGpdQyNYY5x5oulgWOBkYGTtSyNDN634XFGoVI0VQ2sAKANX3v0vj3r9/JkXU6nTTqDfXpGrJBGc984JGfQn1qLl5pAhkmWJ3jVNaEd5MnChMjxF9tOM9xnBOKx23OKNrJjdUjWZmbY/wCZkEZAA3JZtQGNiUbGe5WhofoSS8BtwCBBFhkaMjprujY1IdvcOBle21Z7jh8cmdaI2cE5UH3clf2EnHpmo2XmMpp1QuC8phUZG4EZcuc40qNLKScbjIyCCXDOPtPLGqx6VNulw+onWvVJ6a4xjfRJnfIwNqWND5JW2tUjXTGqooydKgAbnJ2G253rVg4Dbpr0QRL1Bh8RqNQJY4bA3GWY4PmxPmawXfMCpJ01XWeqkB8QHjcBsKD7xWM9Ru3h7ZOQNWHnBCWzG4RRMS+M56EgjOkDc6mPh9cbZ3wsaGTE/Do3zrjRskMcqO4GAfmBtmviHhUKABIo1ADqNKAYEjBnAwNg7AMw8yATWlwm/ea4nyQI49EWgEHEmC75IG5CvEMAkAht60bnmJobm41spjEIeFSQN4y/WYnGQi5TJOcaTjcgFZOh3RKcT5fhuE0ugGWhJIVcsIJBIiNkHKagfD6M2MZzWUcEg0BOjHpUlgugYBbJY9u7EnPrk5qFt+PSwwarjLyRWn0qdVCjxPkhFAHqkir3zjc53rbXmEv4QjRt9IS3GSMsSiyMV9dKFgR5aG8xSxoZn4hy3DLEY9CoCI18KJusTalQhlKtGCW8JG2o4wd6+uEcAjttWgDdi48CqEyqghAgAUHSCfMkkk1qQc2qzOBFIVQTnUozn6O4RtIAy2WJA9SNs743eEcW6+shMKpADhsq2VDeAj3gNQBIyM5GTg0shwa5N6GFUUKihVUBVUDAAHYADsAPKvulKkqKUpQClKUApSlAKUpQClKUApSlAKUpQClKUApSlAKUpQClKUApSlAK/CK/aUBitbRIkCRoqIuyqqgKPkBsKy0pQGtdcMil/wA5FG/6SA/xFfFrweCL/NwxJ+hGq/wFblKE2xSlKECtW54XFI2qSNGbSUyygnScZXf7JIGR54FbVKA024PAXDmGMuCpDaBkFfd3x5eXpWO/4MkqImAERtWjSNBxnGofBiGGMYZVPlUhShNs0Y+DRAR6lEjRghHkGpxkgnDNv3A/qj0rPc2SSFS6KxU5UkbqSCCVPkcEjI8iR51npQWzVHC4gyMIowyLoQ6BlVHYLtsB6CsX5At/F9RF4g6t9Wu4kOXB23DHcjz8636UFs1fyZFqV+lHqQBVbQMqB2AONgPIeVZJbRGZWZVLISUJG6kjBx6ZBI+VZqUFsjb3gEUo0lFAwyNhFyUk3dMkZAc7nGM1tvZRlw5RSwxhiBnbON/hqbHpk+tZ6UFs1/oEejR0006upp0jGrXr1Y+9r8WfXfvXw3CITkGKM6laM5Qbq5JZTturEkkeZrbpQWzSj4LAvaGIeISbIvvKNIbt7wXYH0rIeGRb/VpuxkPhG7EYLH+kRtn02rZpQWzWl4ZEwIaNGBCqQVBGEOVGPQHcDyrLLbq2NQB0kMM+RHYj4islKCzUbhEJyDFGQUMRGkYKHuhH3T93tSDhEMZykUanUHyqAeIDSDsO4XbPpW3SgtmhJy/bMoVoISFVlAMakAMcsBt2J3I86xpwFRN1dTag2rY4JGkgI2NmjGSQpGx371J0qKGpmnFweBQQsMagsJCAgA1BtQbt3D+IHyO9DweEhgYYyGTpN4Bum50Hbdcs23bc1uUqRbNUcLi06emmkBlxpGMP7w+TY39a+4bGNDqREU6QmQoB0r7o28hnYVnpQWzTbg8Jk6hhjMmoPrKDVqC6Q2cZ1Bds+m1H4PARgwxkFOkQUHufd7e78O1blKC2YLWxjiz00RNRydKgZOAMnHc4AHyArE3B4ShQxRlGDAqVGCHOpgR5hm3PqdzW5Sgtms3DYiSxjQkhQSVGSEOVBPmFO49DX4OFxAg9KPIcyg6Rs7Agv294gkau+9bVKC2aF1wWN1wFCHToDKo1BdQYpnHuMRgjz+B3r74bw1YFYKThm1YydK7KMICToXw50jbJJ863KUFvgUpShB//2Q=="/>
          <p:cNvSpPr>
            <a:spLocks noChangeAspect="1" noChangeArrowheads="1"/>
          </p:cNvSpPr>
          <p:nvPr userDrawn="1"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9" name="AutoShape 6" descr="data:image/jpeg;base64,/9j/4AAQSkZJRgABAQAAAQABAAD/2wCEAAkGBhQREBUUEhQVFRUWFx0UGBcYFh4fGxweGxwYIB8gGh8YISggGRwjHBoaIS8gIywpLywsHSAzNTQqNSYuLCoBCQoKDgwOGg8PGiwkHyUpLzQpLiwsKSksLCwsLCksLSksLCwsLCksKSksLCwsLCwsLCwsLCwsLCksLCwsLCksLP/AABEIAF0CHQMBIgACEQEDEQH/xAAcAAEAAgMBAQEAAAAAAAAAAAAABQYDBAcIAgH/xABQEAACAQMCBAMEBQgECggHAAABAgMABBESIQUGEzEiQVEHMmFxFCNCUoEVVHKCkaGx0mKSk7IIFiQzo7PBwtHiF2NzlMPT4fAYNDVTdIOi/8QAGQEBAAMBAQAAAAAAAAAAAAAAAAECAwQF/8QALREAAgIBAwMBCAEFAAAAAAAAAAECEQMSITEEE0FRIiMycYGRscFhFFKh0fD/2gAMAwEAAhEDEQA/AOn8xc/WdhII7mR0YoJNoZGGklhklFIG6naoYe27hP5y39hL/JV7rj3t75ThEEd5HGqy9URyMoxqVlbBbHcgqAD3wflUN0rNMcVOSiWb/pu4T+ct/YS/yU/6buE/nLf2Ev8AJXmxbfJxXofh/sF4bGPrBNMfV5Sv+qC1SMtXB0ZsCxVq8m6PbZwn85Yf/om/krftPapwuTGm9hGfvkp/rAK0m9ivCSP/AJU/28389QPG/wDB7tXBNrNLC3kG+sT9+G/HUflVtzBKD8nTLDisM66oZY5V9Y3DD9qk1tV5R5i5JvOFSqZVKHPgniY6ScfZcYKnvscH4Yq08ne2m6tSqXZN1D2yf86o27Mff+T7n7wqvcXDN/6SbWqG6PQtK0uD8Ziu4VmgcPG4yCP3gjuCPMGt2tDkarZilKUIFKUoCo8+e0eHhTW6yKXMz4bDY0RgjU52OrGRhds777VbQc9q8te0vj/0/iU0qnMa/UxemhM7j1DMWb9au4+yHmL6XwyMMcyQfUP6nTjQd++UK5PmQaoppujpydPKEFJl1pSlXOYUpSgILmnmNrbpRwRCa4nYrHGXCqAoy8kjHOmNBjOASSVHnVRk5p4oIRObrgCws2hZDNNoLb+EPnBbY7D0NTvPfBJJTFNHEbhVjmtpoVcK7RXCqGMbMQA6lFOCRkFvPFRHD+TJDaXBNpZwmadZYra5QSRRKkaR5YR4AlYKzHSftbnvUF1wQXGvahf20DSi64HPpx9XBLI8hywHhXWM4zk/AGqz/wDENxD/AOzaf2cn/m1L+0Dk6aHh80jw8IQIYwxtrZkmGZExpYsdOcjOe6k+tVj2S8jpxG9PXGYIV6jr21EnCqcb4O5PwXHnVG3dHTjhFwc2uDqPsj9o1xxVrkXCQr0RGV6SsPf6mc6mb7o9K6PWvZWEcKBIY0jQbBUUKB8gNq2K0ORu3sCaofMftp4fZsUDtcODgrAAwHzdiF/YSaontk9ozzSvY2zFYUOiZgd5G80yPsL2I8znyG8p7NfYvD0kub9NbONSQHZVB7GQd2Yj7J2GdwT2pqt0jfs6Y65+eD5b/CSi14FlJo9TMur+rpx//VT/AAX278OnIWQy25O2ZU8P9aMtgfFsVdIuW7VU0LbQKnbSIkC799sYqrcyexnh92p6cQtpMbPCNK/jGPAR+APxFW3M7gy523EI5IxLHIjxkag6sCuPXI2xUPyVzevE4HnjTQizPEvizqC4w3YadQOdPl615v5p5RueGTPBKSFcZDKTolUdj8SPNT2PzBPafYKuOFH/ALd/4JVVK3RrPBohru0dHpSlXOYUpSgFKUoBSlKAUpSgFKUoBSlKAUpSgFKUoBSlKAUpSgFKUoBSlKAUpSgFKUoBSlKAUpSgFKUoBVK9r0GvhjL/ANbH/eq61W/aBDrsyP6a/wAah7muF1ki/wCTgEfBvENvMfxr1HXEU4XuNvOu3VEY0dXWZNen6/oUpSrHAavFOFxXMLQzoHjcYZT/ALPMEdwRuDuK8/c2cgmxuDHu0beKJz3ZfQ4+0vY/gds4Houq/wA8cHFxaMceKP6xT8veH4rn8QKq4pnV02d4pV4ZyPkDjz8OuBkn6PIQJV8h6OPivn6rnuQK72rZGR2riH5L+FdQ5HvC9oqN3iPT/Ae7+4gfhRKjXq0pe2vqWClKVY4BVY9ovGjbWEmg4kl+pT1BYHLfqrqPzx61Z653zhG17epCvZD0x+kcaz+AAH6pqGbYUnNXwjk0/K7xxxOy4WUMUPqEbSf34+YIPnVu9k14bS+6Z2juB0z8HXJQ/vZfmwrpHN/LiPYhEXHQAKD+iowR/V3+YFc4ThxUgrsQQQfQjcH8DVVCj0e+s0Gn/wB6HbqVqcJv+vCkn3l3HoexH4HNbdXPJarYUpShAqB57TVw6ceqj+8tT1RHNqZspR8B/eWhaHxI55zfb6ouNj709p/4FbnsN4YIorp8btIifgq5/i5rd5gtcpxT+lLbn9nT/wCFSHsxg0W0vxm/3Eq2lJWdkpe5a+X4Rca0uNXphtppR3jieQfqqT/srdrX4haiWKSM9nRkP6wI/wBtVOJVe55lh4SNamTxDUpcnuRkFviSRmvUKkY27eVcSfhBUkEYIOCPQjvV15T5p6SLDP7q7I/oPIN8B5H9vrVYxo9Hq28qTXgvNK+UcEAggg7gjsa+qseaVf2jcsrfWEi6cyRjqxHz1KDt8mGV/EHyqM9jVvo4cw/69z+0JV7qE5T4KbWF4yAB1WZcH7JwB+4VFb2brJ7pwfqTdKUqTAUpSgFKUoBSlKAUpSgFKUoBSlKAUpSgFKUoBSlKAUpSgFKUoBSlKAUpSgFKUoBSlKAUpSgFKUoBUNzYmbf9YVM1D81Ni3/WFEWh8SKWtuM10yubLKM10mpZrm8GnxfhguIjGzOgLIxKMVYhHViuV3AbTpON8E1TOGcNWXjHEIHMhiWCAqolkGkur6ipDZUnA3GDV/qscK5fnj4pdXb9Lp3CRxhVdtSiIEAnKANqz6jHxqDAjeL67fidgEWS4f6LOhAYDWV+jgM2ohF7sSRvvsDsKlIuc4n4e11JG8YDNA8R0lxIJDFoyDpJL4AJIG+SQM4zcR4PM/Ebe5UR9OGKWMguwYmUocgBCMDpjz31HtjeJj5Jmfh9xbSSJFJJcPdRyRktoYzdZchlXOlgB8Rvt5AVTh/FFkmaErhlXWGU6kYZwQGAADA91PrkZqauDo4dxDSSCtrJIpBIKsiPggjcEEjeonhhutRa7khyMqFhDaSSRlmL752wAMAZPfIxOQcPe6t7qCLTqlt3hyxIA6g052BJxnOPP1FWOqd6dzJwngbT8FtpYpporn6KkqzLK5JfphvrFYlZFJ7hgdicYO9b3LHOr3PDLS56LPLcHpFVGFDqXVnY79OPMbHO/cDua+Lbly9/J0diZIIVWFbdp42d3KBdLFFZUEbEDY5bGfhWXjXJ7i0tbezERjt3XVBOzCOZAjKVkKq2d2D4KkFgMiqnKfk/PwPD7y6jjy9o0kToXGnXGAfCw95SGUg488bGorlm6aOJLl4ZJZJGSFAg1ZeTGXcqMRoNyzHYAnzwKi+I8BnRL61kkhP0qV5lMSsMGWJIwGVjtjT2BOc5yO1T03Kt63DbeAtbdSKRGkizJ0Zo1GGSRtOohj48acdlIYZJk03jH5lh5f5gW7E40aWglMDjUGUkKrZVh7ykOO4BzkEVSeY4fosmkRs5aQIgUeTbgsfsqB3b4etWjlPgE9tLdNK0BSebrKIlYEfVxrghtgF0Y2zqznw+7Ub7UOByTQxPFoOiQdVJCQkib+FyoJxk9sEE4yKIY5NM1eS+bx0Lr6p2NuzZRWQ6igUtoYsFIKkHfB77ZqX4Tz31pLRXt5YlvYzJC7MpBIjEhUhSSvhyQTjOOwqh8IsZ4PpXihJmZnQDUoGuNUIbvgAA9s5+HarlYcr3AHCt4StimliJG8eYTFlfq9tjrwfl/SoxkTTsy818f6lvfxQxvILeJhK6vpIYxltMeN3ZVKsew3ABJyBJ8if/AEqx/wDxIP8AVJUJc8pXkct8LZ7cwXwZyJdYeKRo9BK6QRIrYHcrj443svLfDWtrO3gcqzQwpESucHQoXIz64qDMr3H4s8b4euWCtFcM6hiFcosYXWoOGxqOM/D0r85q5sb/ACq2S1lkaGNJS2qMKVYtg5LZHuEAYySewGTW9xfgdxJxK1uo+j07dZEZWdgzCUKDjCEKVKg9znceHvWlxvgs6zX1wBEUmt44VBkYEGMvgt4CAD1D2zjT552lEx5RAc28ZMvB766gDKJo4JVJOGQMqHy+0M42PftW9yf0rCMssTCa7nWFIVfwswTUWx7q4XUzPjJAHc4B0r/l+ZeDXFjmLqIkFuz6m04XSNQ8GSSAPDtjPc43krPgkt1DDNEY0uLWfqoCSY2ygV0ZguQGU+8FJB8jVnwav4ft+Cx2HM4kkuIWidZ7cKzRgg61cEq0bHSGU4I304IIOK0+Ac6Pdw9dbKdYTD1kdmi8ZB90DXkHzBbAOD5YJzcO4JMJ7i7lEQnliSFYkkYxqsesjMhQFizOSToGBgYOCS5Z4JNa8NS1fpNJFH0lKu2lttiSUyvyw1UMSm8V4/1zbTx2U4W8XweKMl36esALqyMqGGo43XPbc6dhxQSJMWidGgYo6bMchQ3h0e9kEYHfNWqz5SuY4eGR/UE2LAseo/jAjePw/V7HDlt/MY88j8l5GmkN+S6RPcuZIpEdmKHpqg1Aqv3Q2Qc5JHlkymaxyNbMgeXuc5I51h0MhaH6QEZgRjIBVhsY5PEMgbfE4qw8l88PdvdiZAhjuHijQMDsiReEE6dTFizZOPex5VT4eTLu0uIZZlt1VYWhbpayCWZWLBiBqZiCTqwQT9rvX7wawkglucmNo5ZmnXc6suFGG2woGnuNWc+VSXcde5deA8xW0HCmulikhhV5T0i2uQv1nUqMsdTvLnA1YywGcVJRcz6buO1uIzFJMjSQnWGV9G7rkYIkUEEjBGOxOK5xZ8PkPC3sZnVQXaRHjJJRjL1VI1Bez7EeYHcZ2vHDuGy3lxa3dyYR9GWQRiF2YO8iqpdtaIY8KGHT8XvZ1bDNTGUHHk1bj2lhI7mVrScRWs/QmfVH4fcywCsS2NYOB5eflV1qgXvI91JZ8RgzADezmZW1vhAwjGD9XuQIx89Xlje9wZ0rqADYGQDkA/AkDI+OBQqc85n4sLTiEr8SjnNlKiJBcRNJ04MDDiQREGORnbaQZbGkA7HFgXi62PC+upe8iiVpNaOHdo9THXqc+MhTljnyNZZrS9SW5KC3nimdSkcsjp0wIo0YErHIGVmUnRpHcnJzgYOC2Fvwjh6xXM0SIXbUzYSLVKzMUQMThRkgAnsMmgJeHjIeWJEXUJIjPrVgVVfDpz669Xhx30t2xvpcE5rF02Y48x9SSHWHBZWiLA9RAMpq05Xc5BGcZArU9nnAhbWxOpmDsREXHiW3Vn6CeukIxYat/Ge3YadjybL+UIrp0t4nj19SaGR9dwrKQFlj6aqNyrFizboMAZ8IEly3zDLPNeiZFRLecxKQ+cKscTeLYZJ1Fj5DtvjJw2PP0csluFjYx3ORHIrKxXbKmZBvGHHY74yA2k7Vm4Xy9NFcXuoxG3upOrsW6mWiSNlIxpA8GQ2Sd+w71pcqcA4haiO2lnt3tYMLG6owndF9xH+wgGwJGolRjYnNAZOIc/GM3gW0mf6FhpTqjA0lOpqXLb+DcKN/XG2drh/OQluIYmgljW5iaaB3K+IJoJ1KCWj2dSNW+++DtUfecp3LniuOji/QInjbKYhEOW8G+3iwPPb41nj5cufpHD5T0cWkLwyASNluoI1yng8hGDg9842xkgbkfNge4lijj19GZIJMONalwh16O5iGsDVnuG2wCasBFUrjHJs1xeJMUt0aOdZEukkdbgRrgmJkCaZAw1JkvgK3Y48V1NAUzkiL/LeJ5LHp3IRAXYhF6SHCAnCjLHtj9wqycZ4oYFQrE8rSSLEqoCcFvtOQDojABJY9viSAa/wng19bT3cqpauLmYTYM0gKYRVxkRHVsoPl+NfvHOX724tI0MkDzC4E00bFxBLHlvqSQC2jSV7ghiu4IYigM3+MC3lnfAKUaDqwvh8jUsYYFGQ5KkMO+D3BFRHKHOHQtOGQz28scc8MMEU5ZNDSdIaQQG1Lr0nSSN9th5SXA+VJ4hfrK8Gm6dnTpqw06okTBBOAF0+ROrv4e1Y+GcqTtDZ2910RFYmJkMbszStChVCwZFEQBw5AL5IxnHcCSu+aiGuBDC0wtcdYhgDkrrKRg++4QqSDpHiABJyBr8T58jjhtJoopZ0vHWOIppG7qWUEOwIOAe+wwckVjXl+6t7m6e1MLxXbCRhK7KYpNIVmUKjCUEAHSSm4xnfIwXfJMiQcOgtjGVspUlJkYqX0K6keFWwWLls+Xoc7ASjcyShbcNaSpLOXyjEaIhGCSZZY9SICANPfJYD1xEcZ59Y8Elv7aPDKHUK7DwMrmMt4chwGGQB7wx28pLmngdxPNavCYWjiZjLDNq0NkDQ40g6njYZVWGMnOVIBqGj5EuDwa5sJJIdchlMbqGC+OVpAXzkrkkAgatPq1AWbiXHugIVZCZp5OlHEGG5wWJLdgqopYnfbYAkgHBY81CR7mJonWe2AZ4sg6lcEq0bsQrKcEb4wQQQK0+Ncu3FwLS4zCt5ayGQDxGJg6lXj1Y1DK4+s07Ee75VmsOBzCW5upREJ540iWNZGMarGHxmQoGYszkk6BgYABxkgfPL/ADc95GJVs50heHrI7NH4yfsAa9QPoWwDg79idfgHMltDwm3njRooG0pFGz6my8mlVLOT3Y9ycAfAVIcrcJmteHxW79NpIYxEpV20tpGASSuVz5jBx8ahLbkWccHhsuskc9uySRSqCy6o5NalgQDg9iN8d9+1ATPC+bVledGQqYFEhZWDxupBOY2GMkYwVIBBx3zWXl3mM3ao4jxHJGJUdZA43x4W0+7IM7jcehO+MXCba/MUhu5LcSlCka26voVsHxs0mSxJxtgBQD72aj+WeUXgvXuTHBb64jHJHbyOySuWUiRlZEWNlwwAAYnWd9twLfSlKAUpSgFKUoBSlKAUpSgFVvn+fRZk/wBNf41ZKpPthm0cLZh5SR/3qhulZrgWrJFfyUhOL7jfzrtteVouNeJfmP416pqsJajs67F29P1/QpSlXPOFa3E70QwySHsiM/7ATWzXMvbRzeIYUtEPjlIeTHkinIB9NTAfgretRJ0rNsOJ5ZqKK6OL/Gr97NwXjll8iwQfqjJ/vfurhVnfvNIscSl5HYKqjuSew/8AWvSfLfBhaWsUAOSi+JvvMd2P4sSapGWo7+tgsca8sk6w3d0sUbSOcKilmPwAyazVzb21c0/R7eO2U4aZtT48kQ5/DU2B8QGq7dKzz8ON5ZqC8mhYcTuLidp4YzIytrIxkLnOkHt2xt8qn/y5xP8AN/8AR/8ANUl7OeCG2sI9YxJL9dJnuCwGF/VXSPmD61Z6Lg2y5YqTSSaRRvy5xP8AN/8AR/8ANWG74lxKVGR7fKsMHwfw8Xer/Shn3V/ajic3ESjFWyGUlSD3BGxB/GuicgccE9uUJ8UR0/qndT/Efq1z32yWBtrtZ1B0XA374EiAA/LUuk49QxqG9m3OPQ4jEGOEm+ob0yxGk/g+BnyDGs9dOmejLB3cGuPpf+z0HSlK1PHFRfND4tJT8B/eFSlQnOj4sJz6KP7y1KLQ+JEDx25wnEf6MkA/bord9nU+qCT4Sf7q1Wea7zTHxg/dntB+3o/8a2vY5xQSLcp5qUf+sGH+7Vr2OuUPdN/L8I6RSlfE/ut8j/CqHEfqOCMggj1FfVc/9ifFxNwwR58UEjJ+DeMH5eIj9WugVEXas0y4+3Nw9GfLoCCCAQdiD2qr8b5L1AtbHS3fQfdPyP2T+75VaqVJWM3F2jitzfNG7JICrqcMp7g/+/Pzqc5L5o0XKxsfBKdHyb7J/E+H8R6Vte2Tg6/RRdqAHhKq5+8jNpwfXDMCPTLetch4XxhjcQhfe6sePnrXFZOdOj2MWOOfFq+56ipSlaniiviWFWGGAYd8EZG3bvVcPMkhuY0XQ0cs8tsGCHwtHHOxOosOphoWUqFABJ8Xh32+XC9xw+E3DlnlhVmePVGfEoOxRsqfipHwxQE3SqZw+N0hjaOWUySXbxEyzSSLpjkuFUaWbyUDIGNWkZPmM0HNU8hjjRE6h+lB20kg/RZxD4U1qQHJ1Z1HRsPFnNCC20qu8f4g5s4JRqiZ57PUAwyokuIAylkOGGGKnBwQT3BrJdcSkWZ1jKktNHENeSqaoixOARvsDjIznuM5oST1KqK8xTsyaY1eYQ32FDMqO9tPDGPDkga85BOopnAJyc7LczvKVFuFZZGbpyadYKoqajgOuTrcrjIxoY79qEWWWlVX/GO6ZnCRRBorSO5MbPu7yfSVEavkIg1xKeoc7ZGN8rkh427tGjkdQThD9XJFgNDKwJQsdYypGzMpx5Muwks1KqkPMM0UEHV6cjzoyxtgoGmyvTjIyx8QLEkdgjGpnid5IHiiiKK8mo63UsoCAE+EMpYnIwNQ2yfLBAkqVV+EXUtzdRSuwVVtw/SRn063Z1Y5DhZV8IKl0OBuME5rJd3jieUB2wJ7dQM7ANjUPkfOgLJSqlHxuSOFnHjdYbmQa3bBMc2FBx5YwM4JA7Vuz8ZmRxCemZHmESyBG0KGjeTLrqycCNl2YZJXtmgLBSqgeZZS6hUV5RDeDCuQjPbz28QwrMFyxbOGOVOVDbkma4JxUypJrI1xPof6t48eFWGVkzjZhuCwPfPcACVpVMvOZLhrWcqURjatcxP0WGAMfZd9TbEYLKm43XyEvzRO8dtGQ+G+k2isyZXIa5gVx3JCsCQQSdjg5oCcpUBf8RlWSRYShZpI4l6mSqakJJwpBONm05Ge2RnIxW/FJkmkLMjRfShBp8RcakjwQc4UBj7mD4fFq8qAslKp0nOciwSzaUdfocl7EQrKGEYUgZZizqwceIqh27b7SdxxiWMtGxjMmpAhWNjnWHOkJqyzARtvqUY3OMEUBPUqvWvMUj2jv0yZl66gKpKloWkUZwSELFB4dRwTjJxmoy7ToWjSQ3cskklo8wDzlhIQIz1UySIgCwGIgqfWDw7LgC6Uqvz8alQtGxi6plEcZEbHVqjMmAmrdgFbcsowCdsYrRtua55RGqrGrlLxmLAkZs544dlVtteon3jp9WxuBbqVUp+ap4y6ssRb/I2TGoAC8naHS2TlymgtqGnVkeFcb5l5hmLNANHXSRo8iJiHCpC5ZE6g0qOsisWfZtt8igLPSqXFzk7RCcIAXtbKXBdmCm5ldDhR75XuAuGkwFG+nEha8Qum0LmMPI8uHeFlUIhAUrGWD7juGbuSQcYWgLJStPg18Z7aGVlCmSNJCoOQCygkA4GQM98CtygFc+9uU4XhJB7tNGo+e7fwU1YOYec1s5AhtryYlA+YLdpF3JGNQ2DbdviPWuQ+0vmG+4oUjj4feR28Z1gNbyF2bGNTYXC4BIABPckk7AUm9jo6de8Tfg5ssm9eyK8jf4qXv5nd/wDd5P5a6FZe0nj8YAazkl+L2UoP+j0j91Z4/Z5O7rH3qpra/PyO70rjLe1fjJXC8KbX6/Rrgj+rsf31oX3GOZL5dKwSwKdiEj6J/rSnWPwIrXUcCwPy19zoXPvtNg4ahQES3JHhiB934yEe6Ph3Pltkjzrf8Rlu7hpJC0ksr5O2SSdgFA/ABR5YAq/8I9gt7MdVzLHADudzJJk98gYXPx1Guq8o+zez4b4okLy4wZpN3/V2AQfogZ881m4ynydmPNi6dezuyu+yn2ZGzAurpR9IYeBO/SB7/rkbH0G3ma6XStfiN50YZJdDvoQvojXU7YGcIPNj2ArVJJUjgyZJZZapGaSQKCSQABkk9gB6159trn8u8wqSMwB8gHt0YskAg+TnuPLqGpjn7ny/voGt7bh17DE+zu0Emth5rhVwqnz3ORt2zmmcoLxHh12lxHY3LYBVkNvKAynuM6fCexB8iB3Gxzm7aR19PHRGUrVtbbnp+lVHlv2gm7mSJrC+t2YE65YCIhgE7ue2cYGRucVbq1OFprkUpX4xwKEFS9qvBBdcKnGPFEv0hDjsY8k4+aah+NeZNdd05u9pdxNayQ2nDOIBpFMZeW2caQwwSoTVlsdskYO++MHjf+Kl7+Z3f/d5P5a58it7HrdHk7cGpP8AyelfZ7zSOIWEUucyAdOUejrjPy1DDD4NVkrzVyPf8T4XMXisrp0cASRNbygNjOCCF8LDJwcHudjXceVOc/pzMptLu2ZVDHrxFVO+MKx94/gK1i7W5wZsajJuPBZKpPGeeLKeF4ZBdaXGDptpQdiDt4Nu1SXO95eRxJ9CVi5Y6iqBiAB6Ntuf4VzW74xzLnwLNj/sIf5as9lZbFiUlqbX3r9GXn7mOzayvjB9K6t08Lt1IJFQdNohsWUBfCudyck/hVT9lXOa2V+DM2IZV6TnyXJBVj8iMH0DE1u8dXmO8haC4imkifBZejEudLBhuqg9wD3quRezXif5lN+wf8azd8o6sMoaXjk+T1THIGAZSCCMgg5BB8wR3r5uPcb9E/wrknsl4Ff210BPHPFD038LE9PUSuPDnGe++K61c+436J/hWpw5cahKk7PNfsu54HDbvMuehKAkuBnTg+F8Dc6cnIHkx7nAr0rb3CyIrowZGAZWU5BB7EEbEH1rzfyf7IrniNmLlJYo1bIjD6vFpJBJKg6RkEefY/jLWNpx3geRHE0sGfdUGaLfckBMPH8T4R65rGFx5O3qFDK7i9zv1K47Zf4RKdp7N1YbHRID89mCkfLetbi3+ESdJFtagHGzyyZwf0EG/wDWFaa0cn9Pk9Cze3DjyQ8OMBP1lwyhV8wqMrMx+HhC/rVzD2S8ttecSjbH1VuRNIfiN0HzLgbegb0rJw/kninG7gzzh0VsapplKqF9I02LAAnAUBc5yQTmu8cq8qw8Ot1ggG3dmPvO3mzH1/gNqz06pWzq7ywYnji7b5JilKi+K3T9a3ijbSXdnfGM9ONTq94H7bRLtj3u9bHnpWbI4RCJBJ0o9YYuH0DUGIIJBxkEgkE+YJrNbWiRghFCgkthRgZPc7VG33MSoQEXqeOOPKke9KRpC/ewpEjeib79qxLzPlHcRN01lMAfUApYS9InfcIrZJbHYHGTtUWTpZKpYxgABEADGQAKMBmLEsPRiWYk+ZJ9awz8EgddLwxMupn0lFI1OWLnGO7Fmz66jnvWgeZjoGIJDIQ7LGPNUYKGzjChyQVLadjk6QDjb4/LKsB+j46uVwuRlgGBcJq8Osxh9OrbOM7UsaXwblxaJIhjdFdGGlkZQVI9CDsR8KxW/C4o1CpEiqG1gBQAGOfF+lud+9RnDeNakUIXnZlExLBUZY5HIQMMDxYDDGBnptnBwDlXmRDIFA8J6viJx4YTh30nfQHIXPmTntglY0skIuHxqwZY0VhrwQoBHUYO+CPvuAzepAJr4k4RCyLGYoyinKroGFO+6jGx3Pb1PrUTw3jrhIkZZJJnRZnUgAxrM7aVYqNOVAZfLPTOTkjO7zBdOqRpE2iSWZI1OAds6pMAgjPRSQj4gUsaXdG4OHRb/Vp4kETeAbourCHbdBqbC9hqPrXxb8Ihj9yKNcNr2Qe9p06v0tPhz6bdqjoOaFeVowh2Mo1lgFPQ0hz64DsFJ8j67407LmRlj6kwbWY45njyNMQldhGinSC8re7p9V8tQ1LJ0MmDwSPWjAaVR2lCKAFLsGBc7Zzhm88ZOe9bN3YxygLKiuAcgMAcHBGRnscEj5E1Ezcz6Rcv0ZDHb68uCMOyKh0xjuxJYr2xqQjNY4OcUJfWjRrGsru5IKgQFA/u5zgsV+asBnBwsjQycjtUU5VVBChBgAeEdht5DJwK/Gs0JJKKSSGJ0jJK+6T8R5HyqFuuZnCyBIcyK8MQUuD45iPC+nODGrK7AZGk7E96zNx/ErJpYkzLbRrthn6fVYhvuqhJJ/oMACcArGhkieGxYI6aYIZSNIxhjlh8idyPM1+3PD45ARJGjBipIZQclSCpOfNSAQfIgYqEu+c1SNWWF3zFLNhcdoWVcA+essNH3qmOKSssLFDpcjSh22dsKuc5HvEUsaWj8fg8BUIYYioRogpRcaH06kxjGltK5XscD0rLa2SRAiNFQE5IUAZOwycdzgDf4VVrTm5pUtX1hI+g1zcuV8o411qNsDTI6hj6hlG6tiSl5p0iTMTZQwppDAtrmYAIQOzqGVmHbDAgmlol45LYkIeBW6KVWCJVKGMqI1wUOAVxj3cADT22rPJYxtEYmRWjK6CjAFSPQg7EfCoiTm1FiaQoRpEzsCdgkDlWYt28RHhH2s7bAmsz8wYlWIREudGpdQyNYY5x5oulgWOBkYGTtSyNDN634XFGoVI0VQ2sAKANX3v0vj3r9/JkXU6nTTqDfXpGrJBGc984JGfQn1qLl5pAhkmWJ3jVNaEd5MnChMjxF9tOM9xnBOKx23OKNrJjdUjWZmbY/wCZkEZAA3JZtQGNiUbGe5WhofoSS8BtwCBBFhkaMjprujY1IdvcOBle21Z7jh8cmdaI2cE5UH3clf2EnHpmo2XmMpp1QuC8phUZG4EZcuc40qNLKScbjIyCCXDOPtPLGqx6VNulw+onWvVJ6a4xjfRJnfIwNqWND5JW2tUjXTGqooydKgAbnJ2G253rVg4Dbpr0QRL1Bh8RqNQJY4bA3GWY4PmxPmawXfMCpJ01XWeqkB8QHjcBsKD7xWM9Ru3h7ZOQNWHnBCWzG4RRMS+M56EgjOkDc6mPh9cbZ3wsaGTE/Do3zrjRskMcqO4GAfmBtmviHhUKABIo1ADqNKAYEjBnAwNg7AMw8yATWlwm/ea4nyQI49EWgEHEmC75IG5CvEMAkAht60bnmJobm41spjEIeFSQN4y/WYnGQi5TJOcaTjcgFZOh3RKcT5fhuE0ugGWhJIVcsIJBIiNkHKagfD6M2MZzWUcEg0BOjHpUlgugYBbJY9u7EnPrk5qFt+PSwwarjLyRWn0qdVCjxPkhFAHqkir3zjc53rbXmEv4QjRt9IS3GSMsSiyMV9dKFgR5aG8xSxoZn4hy3DLEY9CoCI18KJusTalQhlKtGCW8JG2o4wd6+uEcAjttWgDdi48CqEyqghAgAUHSCfMkkk1qQc2qzOBFIVQTnUozn6O4RtIAy2WJA9SNs743eEcW6+shMKpADhsq2VDeAj3gNQBIyM5GTg0shwa5N6GFUUKihVUBVUDAAHYADsAPKvulKkqKUpQClKUApSlAKUpQClKUApSlAKUpQClKUApSlAKUpQClKUApSlAK/CK/aUBitbRIkCRoqIuyqqgKPkBsKy0pQGtdcMil/wA5FG/6SA/xFfFrweCL/NwxJ+hGq/wFblKE2xSlKECtW54XFI2qSNGbSUyygnScZXf7JIGR54FbVKA024PAXDmGMuCpDaBkFfd3x5eXpWO/4MkqImAERtWjSNBxnGofBiGGMYZVPlUhShNs0Y+DRAR6lEjRghHkGpxkgnDNv3A/qj0rPc2SSFS6KxU5UkbqSCCVPkcEjI8iR51npQWzVHC4gyMIowyLoQ6BlVHYLtsB6CsX5At/F9RF4g6t9Wu4kOXB23DHcjz8636UFs1fyZFqV+lHqQBVbQMqB2AONgPIeVZJbRGZWZVLISUJG6kjBx6ZBI+VZqUFsjb3gEUo0lFAwyNhFyUk3dMkZAc7nGM1tvZRlw5RSwxhiBnbON/hqbHpk+tZ6UFs1/oEejR0006upp0jGrXr1Y+9r8WfXfvXw3CITkGKM6laM5Qbq5JZTturEkkeZrbpQWzSj4LAvaGIeISbIvvKNIbt7wXYH0rIeGRb/VpuxkPhG7EYLH+kRtn02rZpQWzWl4ZEwIaNGBCqQVBGEOVGPQHcDyrLLbq2NQB0kMM+RHYj4islKCzUbhEJyDFGQUMRGkYKHuhH3T93tSDhEMZykUanUHyqAeIDSDsO4XbPpW3SgtmhJy/bMoVoISFVlAMakAMcsBt2J3I86xpwFRN1dTag2rY4JGkgI2NmjGSQpGx371J0qKGpmnFweBQQsMagsJCAgA1BtQbt3D+IHyO9DweEhgYYyGTpN4Bum50Hbdcs23bc1uUqRbNUcLi06emmkBlxpGMP7w+TY39a+4bGNDqREU6QmQoB0r7o28hnYVnpQWzTbg8Jk6hhjMmoPrKDVqC6Q2cZ1Bds+m1H4PARgwxkFOkQUHufd7e78O1blKC2YLWxjiz00RNRydKgZOAMnHc4AHyArE3B4ShQxRlGDAqVGCHOpgR5hm3PqdzW5Sgtms3DYiSxjQkhQSVGSEOVBPmFO49DX4OFxAg9KPIcyg6Rs7Agv294gkau+9bVKC2aF1wWN1wFCHToDKo1BdQYpnHuMRgjz+B3r74bw1YFYKThm1YydK7KMICToXw50jbJJ863KUFvgUpShB//2Q=="/>
          <p:cNvSpPr>
            <a:spLocks noChangeAspect="1" noChangeArrowheads="1"/>
          </p:cNvSpPr>
          <p:nvPr userDrawn="1"/>
        </p:nvSpPr>
        <p:spPr bwMode="auto">
          <a:xfrm>
            <a:off x="613833" y="1603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34" y="6570366"/>
            <a:ext cx="2230967" cy="28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11" descr="data:image/jpeg;base64,/9j/4AAQSkZJRgABAQAAAQABAAD/2wCEAAkGBggGDxQIBxETERQUDSEWExUWDRcTEhAWGxwhGRgUFxIcHyogGBkkGRIUHy8mLzMvLiw4ISA9NjQqNTI3LCkBCQoKDgwOGg8PGTIjHyQ1LDI0NSwsNTM0LS80NS4uLDQ1NCk1MCwsLC81LSwpLC8sLyoqLCwsLC8sKSwsLCksKf/AABEIAQAAxQMBIgACEQEDEQH/xAAcAAEBAAMBAQEBAAAAAAAAAAAABgEDBwUIBAL/xABPEAABAwAECAgLBAULBQAAAAAAAQIDBAUGEQcSITQ1UXOyFjFydbGzwtITFyJSVGGRlKKk4RVBgdMUU1VxlRgjMjNCQ4KSoaXjdIOTo8H/xAAZAQEBAQEBAQAAAAAAAAAAAAAABQQDAQL/xAAzEQABAgMDCQgCAwEAAAAAAAAAAQIDBBEVcsEFMjM1UVSBkfASFCExQVJzwhNxIlNh0f/aAAwDAQACEQMRAD8A5mAUtS2Yo1ZwNpMr5EVVVLkxbsiqn3p6ipNTcKVZ+SKtErQwSspEmn9iEnj5k0C04D0Tz5vh7o4D0Tz5vh7pNt+S9y8lKVgTmxOaEWC04D0Tz5vh7o4D0Tz5vh7ot+S9y8lFgTmxOaEWC04D0Tz5vh7o4D0Tz5vh7ot+S9y8lFgTmxOaEWC04D0Tz5vh7o4D0Tz5vh7ot+S9y8lFgTmxOaEWC04D0Tz5vh7o4D0Tz5vh7ot+S9y8lFgTmxOaEWC04D0Tz5vh7o4D0Tz5vh7ot+S9y8lFgTmxOaEWC04D0Tz5vh7o4D0Tz5vh7ot+S9y8lFgTmxOaEWC04D0Tz5vh7o4D0Tz5vh7ot+S9y8lFgTmxOaEWC04D0Tz5vh7o4D0Tz5vh7ot+S9y8lFgTmxOaEWC04D0Tz5vh7o4D0Tz5vh7ot+S9y8lFgTmxOaEWCzWw9DTjfL8PdJ6v6siqmZIIVc5PBo691196qupPUapXKktNP/HCWq+fkpmmslTEqz8kREp+zzQAUiYC2qHRy8iTtESW1Q6OXkSdoh5d0DL7cS9kLTvurgRKOdrX2mcZ2tfafyhkukKqmcZ2tfaMZ2tfaYAFVM4zta+0Yzta+0wAKqZxna19oxna19pgAVUzjO1r7RjO1r7TAAqpnGdrX2jGdrX2mABVTOM7WvtGM7WvtMACqmcZ2tfaMZ2tfaYAFVM4zta+0Yzta+0wAKqZxna19oxna19pgAVU9myTlWltv8x26pstnnKbBvS41WRztuzduqbbZ5ymwb0uITtbJ8f2UvJqlb+B4QALhABbVDo5eRJ2iJLaodHLyJO0Q8u6Bl9uJeyFp33VwIhDJhDJcIIAAAB+2p6lp9fzJQaqjWWRUvuTIjUTjc5y5GtS9Mq+r78h0ur8BTImeGr+nJH5yRMRGt/70nH/AJUOT4zGeanVkJz/ACOTg6/4o7HftOT3mi9weKOx37Tk95ovcOfemHTuzzkAOv8Aijsd+05PeaL3B4o7HftOT3mi9wd6hjuzzkAO00XAhZunIr6JTqRIiLcqsko7kReO69I+PKhu8QdSelUv2wflDvUMd2f/AIcQB2/xB1J6VS/bB+UPEHUnpVL9sH5Q71DHdn/4cQB2/wAQdSelUv2wflHNcIVlaNY6mpVtDfJI1aK2TGkxca9znoqeS1Eu/m0/1Ppkdj1oh8vgOYlVJoAHc4AAAHsWRztuzduqbbZ5ymwb0uNVkc7bs3bqm22ecpsG9LiG7WyfH9lL7dUrfwPCABcIALaodHLyJO0RJbVDo5eRJ2iHl3QMvtxL2QtO+6uBEIZMIZLhBAAAOzWakgwbWf8At1GNdSKS1r0v/tOk/qGL9+I1i46py9ZM1FYK0GE9FrquKTisc5UY+Riyq+5bl8HCitaxiKipku4lyfetJXVDltZZWiyVWivdR4o1cxqXucsLVhlaiJxqnlOu++7JxkZScI6zVJHZmKNWObitdMk1zHRtdjIiImW9bkaqcXH+4nMRy1VvnXkUXdlPBfKh+e2uDSsLFI2kTKyeFzsVJWMxcV33Nexb8W+5blvVF9S3IvsWRwNvtRQ2Vq+lMhSRVxWJRfCrio5W3udjtuW9q5Pu/fxU1apS6DZHwVfq7wro2o1JFVZExpkdC1b8uM1mJkXKly38REWGqa19eskjs1SXwRxv8q+myQx47stzWtRfKuyrkT7sp0SI9zF/lSi+Z8KxqP8ALzKr+T2np7f4f/zD+T2np7f4f/zH88A8J37Q/wB1n/LHAPCd+0P91n/LOf5H+9OuB99hvt65l7g/sUlhqPJQkmSfwlI8JjJD4LF8lrMXFxnX/wBXff6yoJbB9U9f1LR5IbTT+HkdSMZjv0h82KzFamLjORFTymuW71lSZHLVVqtTunkADkGELDBPR5H1VZhyJiKrZKRio7ykyK2JFyZFyK5b/vuT+0esYr1oh45yNSqnWaVTKPQWrNS3sjanG570a1P8S5D59wvVtQa5rP8ASKsljmYlCYxXRvR7cZHyKrcZMl6I5vtI+m0yk1m/9IrCR8z/ADpJFkd+CuvuNRQgy/YXtKpiix0enZRAADWZQAAD2LI523Zu3VNts85TYN6XGqyOdt2bt1TbbPOU2DelxDdrZPj+yl9uqVv4HhAAuEAFtUOjl5EnaIktqh0cvIk7RDy7oGX24l7IWnfdXAiEMmEMlwggAAFTYXCDTrEvcyNvhoHuvkiV2Lc7ix2Oy4rrkRF+5bk4uMukwpWEa/7SZV7v0i/Gxv0GBJcbX4bG4/XfeccBwfLsetTuyO5qUKe3Nv6fbeRvhmpFDGt8cSOxsq5Md7smM+5VTiRERVu41VfHqqv60qJXLVVIkgx7kdiPuR93Fei5FXKt335T8BVYK42yV1REeiL5b1ypflSGRUX96KiKfTmtYxfDwQ8a5z3p4n5fGFar0+kf5m90y631rWXK+nUlMZL23qiYya08nKnrPRwoxsWvZmXJcskN6XZHXsjvv13nQcOsMf2bE7FS9tOajVuytRWPRUTUmRP9Dh2mVb/FPE79l1Hfy8j9WBmu6xr2hTzVrM+ZzaarGueqKqN8HG67InFe5VOgHMsAeYUjnFeqjOmmKKiI9UQ0w1q1FJLChaOSzdWSTUZ2LLKqQxKnG1z773IutrGvcnrRD5uREbkQ6zh+rDGkolXtXiY+VyetVRjF9iSnJzfKtoyu0xzLquoAAajKAAAAAAexZHO27N26pttnnKbBvS41WRztuzduqbbZ5ymwb0uIbtbJ8f2Uvt1St/A8IAFwgAtqh0cvIk7REltUOjl5EnaIeXdAy+3EvZC077q4EQhkwhkuEEAAAAAAFZgo01ROVJ1MhJlZgo01ROVJ1Mhzi5inWFnofowoafl2kO5GdCw66Mj5wZuSHPcKGn5dpDuRnQsOujI+cGbkhi9YZr9HmnAHmFI5xXqozppzLAHmFI5xXqozppnjaRTtDzEOAYbqT4etvB/q6Exvtc9676ECV+Ft+PXVJTU2NP3fzTF7RIFSClIaE6Mv81AAOpyAAAAAAPYsjnbdm7dU22zzlNg3pcarI523Zu3VNts85TYN6XEN2tk+P7KX26pW/geEAC4QAW1Q6OXkSdoiS2qHRy8iTtEPLugZfbiXshad91cCIQyYQyXCCAAAAAACswUaaonKk6mQkyswUaaonKk6mQ5xcxTrCz0P0YUNPy7SHcjOhYddGR84M3JDnuFDT8u0h3IzoWHXRkfODNyQxesM1+jzTgDzCkc4r1UZ005lgDzCkc4r1UZ00zxtIp2h5iHzbhW03S+VH1EZKFXhW03S+VH1EZKFWFmJ+ibFz1AAOhzAAAAAAPYsjnbdm7dU22zzlNg3pcarI523Zu3VNts85TYN6XEN2tk+P7KX26pW/geEAC4QAW1Q6OXkSdoiS2qHRy8iTtEPLugZfbiXshad91cCIQyYQyXCCAAAAAACswUaaonKk6mQkyswUaaonKk6mQ5xcxTrCz0P0YUNPy7SHcjOhYddGR84M3JDnuFDT8u0h3IzoWHXRkfODNyQxesM1+jzTgDzCkc4r1UZ005lgDzCkc4r1UZ00zxtIp2h5iHzbhW03S+VH1EZKFXhW03S+VH1EZKFWFmJ+ibFz1AAOhzAAAAAAPYsjnbdm7dU22zzlNg3pcarI523Zu3VNts85TYN6XEN2tk+P7KX26pW/geEAC4QAW1Q6OXkSdoiS2qHRy8iTtEPLugZfbiXshad91cCIQyYQyXCCAAAAAACswUaaonKk6mQkyswUaaonKk6mQ5xcxTrCz0P0YUNPy7SHcjOhYddGR84M3JDnuFDT8u0h3IzoWHXRkfODNyQxesM1+jzTgDzCkc4r1UZ005lgDzCkc4r1UZ00zxtIp2h5iHzbhW03S+VH1EZKFXhW03S+VH1EZKFWFmJ+ibFz1AAOhzAAAAAAPYsjnbdm7dU22zzlNg3pcarI523Zu3VNts85TYN6XEN2tk+P7KX26pW/geEAC4QAW1Q6OXkSdoiS2qHRy8iTtEPLugZfbiXshad91cCIQyYQyXCCAAAAAACswUaaonKk6mQkyswUaaonKk6mQ5xcxTrCz0P0YUNPy7SHcjOhYddGR84M3JDnuFDT8u0h3IzoWHXRkfODNyQxesM1+jzTgDzCkc4r1UZ005lgDzCkc4r1UZ00zxtIp2h5iHzbhW03S+VH1EZKFZhXara6pV/3rGv/pjT/wCEmVYWYn6JsXPUAA6HMAAAAAA9iyOdt2bt1TbbPOU2Delxqsjnbdm7dU22zzlNg3pcQ3a2T4/spfbqlb+B4QALhABbVDo5eRJ2iJLaodHLyJO0Q8u6Bl9uJeyFp33VwIhDJhDJcIIAAAAAAKzBRpqicqTqZCTKzBRpqicqTqZDnFzFOsLPQ/RhQ0/LtIdyM6Fh10ZHzgzckOe4UNPy7SHcjOhYddGR84M3JDF6wzX6PNOAPMKRzivVRnTTmWAPMKRzivVRnTTPG0inaHmIfO+GOFYa5lct/lwRu+HEyf8AjIo6Rh3oqxVjDSbsklBRv71Y91/+krTm5TgLWGhPjpR6gAHY4gAAAAAHsWRztuzduqbbZ5ymwb0uNVkc7bs3bqm22ecpsG9LiG7WyfH9lL7dUrfwPCABcIALaodHLyJO0RJbVDo5eRJ2iHl3QMvtxL2QtO+6uBEIZMIZLhBAAAAAABWYKNNUTlSdTISZ7thq6o1nayo9Z07G8HG92PitxnIjo3MvxfvuV6Lr4+M5xUqxUQ6Qlo9D18KGn5dpDuRnQsOujI+cGbkhyu3FoKLX1aS1tQEcsayMVuM3Fc9I2tRVxV4r1Yt1/wCNxY4VcIFR2ooUVCqh7nvWkpK5FhexIkRrkucrkS9170yJfxLl4r8nYdWH4GvtJR/ie7gDzCkc4r1UZ005lgDzCkc4r1UZ00yxtIp3h5iHK8PdWrLRqNWLf7ukLG71Nkbff/mhan4nFj6ktjUKWmoE9WZEc+LyFXibI1caNV9WO1t/4ny49j4lWOVFa5rlRzVS5WuRblaqa0VFQ2yjqt7OwyTLfFHGAAbDIAAAAAAexZHO27N26pttnnKbBvS41WRztuzduqbbZ5ymwb0uIbtbJ8f2Uvt1St/A8IAFwgAtqh0cvIk7REltUOjl5EnaIeXdAy+3EvZC077q4EQhkwhkuEEAAAFRg/sQluJ5KM6dIEiiR63Mx3vvVUTFaqpkS7KvrbryeRUlnK2tG5YangfMrU8rFuRrL+LGe5Ual9y3JfeuU91mCu2kS48dEc1U4lSlwNVPxSW84xHpRU7VFO0Ni1qraoWviAo/p0nuze8PEBR/TpPdm94j/Ftb39RN/EYvzh4tre/qJv4jF+cZqu/sQ00b7Cw8QFH9Ok92b3h4gKP6dJ7s3vEf4tre/qJv4jF+cPFtb39RN/EYvzhV39iCjfYdlsJYyOxEElCjldN4SfwiuWNGKi4rWXXIq/q0KUh8E1RVzUFEmo9ftcx7qWrmI6dsq4ng2J/Sa513lNdkLgxPzl8amlvkDkeFbBlSKZI6vqgYr3Oy0iFqeU5U/vY2/e65PKbxrxpet9/XAeserFqh45qOSinyF6tS3L6l1LqUH05aCwFnrTKstY0dvhFT+tYqxy/i9t2N+N6HOLZYG6BUNEmrWgUma6GJX4kjGPxrvux2o1U/flKDJpq+C+BidLKnkpyoAGsygAAHsWRztuzduqbbZ5ymwb0uNVkc7bs3bqm22ecpsG9LiG7WyfH9lL7dUrfwPCABcIALaodHLyJO0RJbVDo5eRJ2iHl3QMvtxL2QtO+6uBEIZMIZLhBAAAPoLArBHFU7JGIiK+kyK5fOVHqxFX/CxqfgXZ8lQVlTqK3wdHnmY2/+iykSMal+VfJRyJxmz7arT0mke+S94wOlXOcq1NzZlqIiUPrEHyd9tVp6TSPfJe8PtqtPSaR75L3j57m7ae95bsPrEHyd9tVp6TSPfJe8PtqtPSaR75L3h3N20d5bsPrEHyd9tVp6TSPfJe8PtqtPSaR75L3h3N20d5bsPrEHyd9tVp6TSPfJe8PtqtPSaR75L3h3N20d5bsPrEmcJWh6b/0jj50+2q09JpHvkveP4lrWsJ2rHNSJ3NVLla6kyOa5NStV1yoepKORa1HeW7D8ygAoGAAAA9iyOdt2bt1TbbPOU2Delxqsjnbdm7dU22zzlNg3pcQ3a2T4/spfbqlb+B4QALhABbVDo5eRJ2iJLaodHLyJO0Q8u6Bl9uJeyFp33VwIhDJhDJcIIAAAAAAAAAAAAAAAAAAAAAAAAAAB7Fkc7bs3bqm22ecpsG9LjVZHO27N26pttnnKbBvS4hu1snx/ZS+3VK38DwgAXCAC4s0+B1DbFK5qX46KmOiLcqqnQpDmLkMM/JpOQkhq7s0VFr+q/wDShITvc4ixOzWqULjg3Uev5n6jg3Uev5n6kPcguQw2ZMb0/ribrVl92b1wLjg3Uev5n6jg3Uev5n6kPcguQWZMb0/riLVl92b1wLjg3Uev5n6jg3Uev5n6kPcguQWZMb0/riLVl92b1wLjg3Uev5n6jg3Uev5n6kPcguQWZMb0/riLVl92b1wLjg3Uev5n6jg3Uev5n6kPcguQWZMb0/riLVl92b1wLjg3Uev5n6jg3Uev5n6kPcguQWZMb0/riLVl92b1wLjg3Uev5n6jg3Uev5n6kPcguQWZMb0/riLVl92b1wLjg3Uev5n6jg3Uev5n6kPcguQWZMb0/riLVl92b1wLjg3Uev5n6jg3Uev5n6kPcguQWZMb0/riLVl92b1wLjg3Uev5n6jg3Uev5n6kPcguQWZMb0/riLVl92b1wL+hVRVVXvSkUZyI5EVMs6KmVLlyXk7bB7ZKSisVFTwKZUVFTjXUeFcgOsrkx0GP+d8VXrSnjs89pymsptjQPwMhIxK18DIAK5GP/9k="/>
          <p:cNvSpPr>
            <a:spLocks noChangeAspect="1" noChangeArrowheads="1"/>
          </p:cNvSpPr>
          <p:nvPr userDrawn="1"/>
        </p:nvSpPr>
        <p:spPr bwMode="auto">
          <a:xfrm>
            <a:off x="817033" y="3127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pic>
        <p:nvPicPr>
          <p:cNvPr id="1039" name="Picture 15" descr="C:\Users\zhai\Pictures\uiuc-logo-20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" y="6564478"/>
            <a:ext cx="300567" cy="29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zhai\Pictures\timan-newlogo-40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538" y="6492082"/>
            <a:ext cx="1010463" cy="36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01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zhai@illinois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czhai.cs.illinois.edu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4.w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diagramLayout" Target="../diagrams/layout2.xml"/><Relationship Id="rId7" Type="http://schemas.openxmlformats.org/officeDocument/2006/relationships/image" Target="../media/image4.w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image" Target="../media/image25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1.wmf"/><Relationship Id="rId12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0.gif"/><Relationship Id="rId11" Type="http://schemas.openxmlformats.org/officeDocument/2006/relationships/hyperlink" Target="http://images.google.com/imgres?imgurl=http://www.internet-at-work.com/hos_mcgrane/ira/presentation/images/intranet.jpg&amp;imgrefurl=http://www.internet-at-work.com/hos_mcgrane/ira/presentation/slide_8.html&amp;h=350&amp;w=500&amp;sz=26&amp;hl=en&amp;start=8&amp;tbnid=0YruycFH9MUJwM:&amp;tbnh=91&amp;tbnw=130&amp;prev=/images?q%3Dintranet%26gbv%3D2%26svnum%3D10%26hl%3Den" TargetMode="External"/><Relationship Id="rId5" Type="http://schemas.openxmlformats.org/officeDocument/2006/relationships/image" Target="../media/image19.jpeg"/><Relationship Id="rId10" Type="http://schemas.openxmlformats.org/officeDocument/2006/relationships/image" Target="../media/image23.jpeg"/><Relationship Id="rId4" Type="http://schemas.openxmlformats.org/officeDocument/2006/relationships/image" Target="../media/image18.png"/><Relationship Id="rId9" Type="http://schemas.openxmlformats.org/officeDocument/2006/relationships/hyperlink" Target="http://images.google.com/imgres?imgurl=http://www.winsupersite.com/images/reviews/wxp_rtm_home_004.gif&amp;imgrefurl=http://www.winsupersite.com/reviews/windowsxp.asp&amp;h=768&amp;w=1024&amp;sz=177&amp;hl=en&amp;start=12&amp;tbnid=NaSXSIQT4YnEdM:&amp;tbnh=113&amp;tbnw=150&amp;prev=/images?q%3Dwindows%2Bxp%26gbv%3D2%26svnum%3D10%26hl%3Den" TargetMode="External"/><Relationship Id="rId14" Type="http://schemas.openxmlformats.org/officeDocument/2006/relationships/image" Target="../media/image26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3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7.png"/><Relationship Id="rId5" Type="http://schemas.microsoft.com/office/2007/relationships/hdphoto" Target="../media/hdphoto2.wdp"/><Relationship Id="rId10" Type="http://schemas.openxmlformats.org/officeDocument/2006/relationships/image" Target="../media/image36.png"/><Relationship Id="rId4" Type="http://schemas.openxmlformats.org/officeDocument/2006/relationships/image" Target="../media/image33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businessintelligence.info/imagenes-bi/hp-luhn.jpg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microsoft.com/office/2007/relationships/hdphoto" Target="../media/hdphoto5.wdp"/><Relationship Id="rId7" Type="http://schemas.openxmlformats.org/officeDocument/2006/relationships/image" Target="../media/image3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microsoft.com/office/2007/relationships/hdphoto" Target="../media/hdphoto4.wdp"/><Relationship Id="rId4" Type="http://schemas.openxmlformats.org/officeDocument/2006/relationships/image" Target="../media/image35.png"/><Relationship Id="rId9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investors.com/stock-quotes/unknown-unknown-msft,.htm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hyperlink" Target="http://research.investors.com/stock-quotes/nyse-intl-business-machines-ibm.htm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7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7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mailto:czhai@Illinois.edu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CyrilCleverdon.jp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28600" y="533400"/>
            <a:ext cx="12801600" cy="1894646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 </a:t>
            </a:r>
            <a:r>
              <a:rPr lang="en-US" sz="4000" b="1" dirty="0" smtClean="0"/>
              <a:t> </a:t>
            </a:r>
            <a:r>
              <a:rPr lang="en-US" sz="3600" b="1" dirty="0" smtClean="0"/>
              <a:t>Natural Language Processing </a:t>
            </a:r>
            <a:r>
              <a:rPr lang="en-US" sz="3600" dirty="0" smtClean="0"/>
              <a:t>Meets </a:t>
            </a:r>
            <a:r>
              <a:rPr lang="en-US" sz="3600" b="1" dirty="0" smtClean="0"/>
              <a:t>Information Retrieval</a:t>
            </a:r>
            <a:r>
              <a:rPr lang="en-US" sz="3600" dirty="0" smtClean="0"/>
              <a:t>: </a:t>
            </a:r>
            <a:r>
              <a:rPr lang="en-US" altLang="zh-CN" sz="4000" dirty="0" smtClean="0"/>
              <a:t> </a:t>
            </a:r>
            <a:r>
              <a:rPr lang="en-US" altLang="zh-CN" sz="4000" dirty="0"/>
              <a:t/>
            </a:r>
            <a:br>
              <a:rPr lang="en-US" altLang="zh-CN" sz="4000" dirty="0"/>
            </a:br>
            <a:r>
              <a:rPr lang="en-US" altLang="zh-CN" sz="4000" dirty="0" smtClean="0"/>
              <a:t>The Past, Present, and Future</a:t>
            </a:r>
            <a:endParaRPr lang="en-US" sz="4000" b="1" dirty="0">
              <a:solidFill>
                <a:srgbClr val="A5002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2970468"/>
            <a:ext cx="8991602" cy="2649417"/>
          </a:xfrm>
        </p:spPr>
        <p:txBody>
          <a:bodyPr>
            <a:normAutofit fontScale="92500" lnSpcReduction="20000"/>
          </a:bodyPr>
          <a:lstStyle/>
          <a:p>
            <a:r>
              <a:rPr lang="en-US" sz="3900" b="1" dirty="0" err="1" smtClean="0"/>
              <a:t>ChengXiang</a:t>
            </a:r>
            <a:r>
              <a:rPr lang="en-US" sz="3900" b="1" dirty="0" smtClean="0"/>
              <a:t> (“Cheng”) Zhai </a:t>
            </a:r>
            <a:endParaRPr lang="en-US" sz="4500" b="1" dirty="0" smtClean="0"/>
          </a:p>
          <a:p>
            <a:r>
              <a:rPr lang="en-US" sz="3500" b="1" dirty="0" smtClean="0"/>
              <a:t>Department of Computer Science</a:t>
            </a:r>
          </a:p>
          <a:p>
            <a:r>
              <a:rPr lang="en-US" sz="2600" dirty="0" smtClean="0"/>
              <a:t>(Carl </a:t>
            </a:r>
            <a:r>
              <a:rPr lang="en-US" sz="2600" dirty="0"/>
              <a:t>R. </a:t>
            </a:r>
            <a:r>
              <a:rPr lang="en-US" sz="2600" dirty="0" err="1"/>
              <a:t>Woese</a:t>
            </a:r>
            <a:r>
              <a:rPr lang="en-US" sz="2600" dirty="0"/>
              <a:t> Institute for Genomic </a:t>
            </a:r>
            <a:r>
              <a:rPr lang="en-US" sz="2600" dirty="0" smtClean="0"/>
              <a:t>Biology</a:t>
            </a:r>
          </a:p>
          <a:p>
            <a:r>
              <a:rPr lang="en-US" sz="2600" dirty="0"/>
              <a:t>School of Information Sciences </a:t>
            </a:r>
            <a:endParaRPr lang="en-US" sz="2600" dirty="0" smtClean="0"/>
          </a:p>
          <a:p>
            <a:r>
              <a:rPr lang="en-US" sz="2600" dirty="0"/>
              <a:t>Department of </a:t>
            </a:r>
            <a:r>
              <a:rPr lang="en-US" sz="2600" dirty="0" smtClean="0"/>
              <a:t>Statistics)  </a:t>
            </a:r>
          </a:p>
          <a:p>
            <a:r>
              <a:rPr lang="en-US" sz="3000" b="1" dirty="0" smtClean="0"/>
              <a:t>University of Illinois at Urbana-Champaign</a:t>
            </a:r>
            <a:endParaRPr lang="en-US" sz="3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5771137"/>
            <a:ext cx="33810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czhai@illinois.edu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0" y="5781307"/>
            <a:ext cx="42242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http://czhai.cs.illinois.edu/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0" y="6522973"/>
            <a:ext cx="5691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Keynote, Text Analysis Conference Workshop, Feb. 22, 2021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8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NLP for IR 1: </a:t>
            </a:r>
            <a:r>
              <a:rPr lang="en-US" dirty="0" smtClean="0"/>
              <a:t>Beyond </a:t>
            </a:r>
            <a:r>
              <a:rPr lang="en-US" dirty="0" smtClean="0"/>
              <a:t>bag-of-words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Motivation: single words have many problems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1" y="1524001"/>
            <a:ext cx="993842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2400" dirty="0"/>
              <a:t>Different words, same meaning:   car vs. vehicle</a:t>
            </a:r>
          </a:p>
          <a:p>
            <a:endParaRPr lang="en-US" sz="2400" dirty="0"/>
          </a:p>
          <a:p>
            <a:r>
              <a:rPr lang="en-US" sz="2400" dirty="0"/>
              <a:t>Same words, different meaning:  Venetian Blinds vs. blind venetians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Different perspectives on single concept: </a:t>
            </a:r>
          </a:p>
          <a:p>
            <a:r>
              <a:rPr lang="en-US" sz="2400" dirty="0"/>
              <a:t>          “The accident” vs. “the unfortunate incident”</a:t>
            </a:r>
          </a:p>
          <a:p>
            <a:endParaRPr lang="en-US" sz="2400" dirty="0"/>
          </a:p>
          <a:p>
            <a:r>
              <a:rPr lang="en-US" sz="2400" dirty="0"/>
              <a:t>Different meanings for the same words in different domains:</a:t>
            </a:r>
          </a:p>
          <a:p>
            <a:r>
              <a:rPr lang="en-US" sz="2400" dirty="0"/>
              <a:t>          “sharp” can mean “pain intensity” or “the quality of a cutting tool”</a:t>
            </a:r>
          </a:p>
          <a:p>
            <a:endParaRPr lang="en-US" dirty="0"/>
          </a:p>
          <a:p>
            <a:r>
              <a:rPr lang="en-US" dirty="0"/>
              <a:t>[</a:t>
            </a:r>
            <a:r>
              <a:rPr lang="en-US" dirty="0" err="1"/>
              <a:t>Smeaton’s</a:t>
            </a:r>
            <a:r>
              <a:rPr lang="en-US" dirty="0"/>
              <a:t> ESSIR’95 tutorial]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08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different phrases explored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Statistical phrases [Fagan 88]</a:t>
            </a:r>
          </a:p>
          <a:p>
            <a:pPr lvl="1"/>
            <a:r>
              <a:rPr lang="en-US" dirty="0" smtClean="0"/>
              <a:t>Phrases are frequent n-grams</a:t>
            </a:r>
          </a:p>
          <a:p>
            <a:r>
              <a:rPr lang="en-US" dirty="0" smtClean="0"/>
              <a:t>Linguistic phrases [Fagan 88, </a:t>
            </a:r>
            <a:r>
              <a:rPr lang="en-US" dirty="0" err="1" smtClean="0"/>
              <a:t>Zhai</a:t>
            </a:r>
            <a:r>
              <a:rPr lang="en-US" dirty="0" smtClean="0"/>
              <a:t> &amp; Evans 96]</a:t>
            </a:r>
          </a:p>
          <a:p>
            <a:pPr lvl="1"/>
            <a:r>
              <a:rPr lang="en-US" dirty="0" smtClean="0"/>
              <a:t>Phrases are obtained from parsing</a:t>
            </a:r>
          </a:p>
          <a:p>
            <a:r>
              <a:rPr lang="en-US" dirty="0" smtClean="0"/>
              <a:t>Lexical atoms [</a:t>
            </a:r>
            <a:r>
              <a:rPr lang="en-US" dirty="0" err="1" smtClean="0"/>
              <a:t>Zhai</a:t>
            </a:r>
            <a:r>
              <a:rPr lang="en-US" dirty="0" smtClean="0"/>
              <a:t> et al. 95; </a:t>
            </a:r>
            <a:r>
              <a:rPr lang="en-US" dirty="0" err="1" smtClean="0"/>
              <a:t>Zhai</a:t>
            </a:r>
            <a:r>
              <a:rPr lang="en-US" dirty="0" smtClean="0"/>
              <a:t> 97] </a:t>
            </a:r>
          </a:p>
          <a:p>
            <a:pPr lvl="1"/>
            <a:r>
              <a:rPr lang="en-US" dirty="0" smtClean="0"/>
              <a:t>“Sticky phrases”/non-compositional phrases (e.g., “hot dog”, “blue chip”)</a:t>
            </a:r>
          </a:p>
          <a:p>
            <a:r>
              <a:rPr lang="en-US" dirty="0" smtClean="0"/>
              <a:t>Head-modifier pairs [</a:t>
            </a:r>
            <a:r>
              <a:rPr lang="en-US" dirty="0" err="1" smtClean="0"/>
              <a:t>Strzalkowski</a:t>
            </a:r>
            <a:r>
              <a:rPr lang="en-US" dirty="0" smtClean="0"/>
              <a:t> &amp; </a:t>
            </a:r>
            <a:r>
              <a:rPr lang="en-US" dirty="0" err="1" smtClean="0"/>
              <a:t>Vauthey</a:t>
            </a:r>
            <a:r>
              <a:rPr lang="en-US" dirty="0" smtClean="0"/>
              <a:t> 95, </a:t>
            </a:r>
            <a:r>
              <a:rPr lang="en-US" dirty="0" err="1" smtClean="0"/>
              <a:t>Zhai</a:t>
            </a:r>
            <a:r>
              <a:rPr lang="en-US" dirty="0" smtClean="0"/>
              <a:t> 97]</a:t>
            </a:r>
          </a:p>
          <a:p>
            <a:pPr marL="457200" lvl="1" indent="0">
              <a:buNone/>
            </a:pPr>
            <a:r>
              <a:rPr lang="en-US" dirty="0" smtClean="0"/>
              <a:t>  “fast algorithm for parsing context-free languages”</a:t>
            </a:r>
          </a:p>
          <a:p>
            <a:pPr lvl="1">
              <a:buFont typeface="Wingdings" pitchFamily="2" charset="2"/>
              <a:buChar char="è"/>
            </a:pPr>
            <a:r>
              <a:rPr lang="en-US" dirty="0" smtClean="0">
                <a:sym typeface="Wingdings" pitchFamily="2" charset="2"/>
              </a:rPr>
              <a:t>{“fast algorithm”, “parsing algorithm”, “parsing language”, “context-free language”}</a:t>
            </a:r>
          </a:p>
          <a:p>
            <a:pPr marL="457200" lvl="1" indent="0">
              <a:buNone/>
            </a:pPr>
            <a:r>
              <a:rPr lang="en-US" dirty="0" smtClean="0">
                <a:sym typeface="Wingdings" pitchFamily="2" charset="2"/>
              </a:rPr>
              <a:t>…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6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Phrase Indexing: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Mostly mixed results</a:t>
            </a:r>
          </a:p>
          <a:p>
            <a:pPr lvl="1"/>
            <a:r>
              <a:rPr lang="en-US" dirty="0" smtClean="0"/>
              <a:t>Some reported insignificant improvement over single word baseline</a:t>
            </a:r>
          </a:p>
          <a:p>
            <a:pPr lvl="1"/>
            <a:r>
              <a:rPr lang="en-US" dirty="0" smtClean="0"/>
              <a:t>Others reported degradation of retrieval accuracy</a:t>
            </a:r>
          </a:p>
          <a:p>
            <a:r>
              <a:rPr lang="en-US" dirty="0" smtClean="0"/>
              <a:t>While on average, using phrases may help, it doesn’t help all queries</a:t>
            </a:r>
          </a:p>
          <a:p>
            <a:r>
              <a:rPr lang="en-US" dirty="0" smtClean="0"/>
              <a:t>Even when adding phrases helps, adding “too many” phrases can hurt the performance</a:t>
            </a:r>
          </a:p>
          <a:p>
            <a:r>
              <a:rPr lang="en-US" dirty="0" smtClean="0"/>
              <a:t>Mixing phrases with single words is generally necessary to improve robustness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18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Phrase Indexing Results [</a:t>
            </a:r>
            <a:r>
              <a:rPr lang="en-US" dirty="0" err="1" smtClean="0"/>
              <a:t>Zhai</a:t>
            </a:r>
            <a:r>
              <a:rPr lang="en-US" dirty="0" smtClean="0"/>
              <a:t> 97]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57" t="45000" r="6252" b="23750"/>
          <a:stretch/>
        </p:blipFill>
        <p:spPr bwMode="auto">
          <a:xfrm>
            <a:off x="1481582" y="1005840"/>
            <a:ext cx="9288018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24400" y="4545568"/>
            <a:ext cx="5589351" cy="52322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Too many phrases hurt performance!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13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33600" y="5324943"/>
            <a:ext cx="800100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Zhai, Chengxiang. "Fast statistical parsing of noun phrases for document indexing." </a:t>
            </a:r>
            <a:r>
              <a:rPr lang="en-US" i="1" dirty="0" smtClean="0"/>
              <a:t>Proceedings of ANLP 1997.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89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Mixed results on lexical atoms [Zhai 95, Zhai et al. 97]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739845"/>
            <a:ext cx="7991475" cy="41566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62100" y="5019201"/>
            <a:ext cx="906780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Zhai, Chengxiang. "Exploiting context to identify lexical atoms--A statistical view of linguistic context." </a:t>
            </a:r>
            <a:r>
              <a:rPr lang="en-US" i="1" dirty="0" err="1"/>
              <a:t>arXiv</a:t>
            </a:r>
            <a:r>
              <a:rPr lang="en-US" i="1" dirty="0"/>
              <a:t> preprint </a:t>
            </a:r>
            <a:r>
              <a:rPr lang="en-US" i="1" dirty="0" err="1"/>
              <a:t>cmp-lg</a:t>
            </a:r>
            <a:r>
              <a:rPr lang="en-US" i="1" dirty="0"/>
              <a:t>/9701001</a:t>
            </a:r>
            <a:r>
              <a:rPr lang="en-US" dirty="0"/>
              <a:t> (1997).</a:t>
            </a:r>
          </a:p>
        </p:txBody>
      </p:sp>
      <p:sp>
        <p:nvSpPr>
          <p:cNvPr id="7" name="Rectangle 6"/>
          <p:cNvSpPr/>
          <p:nvPr/>
        </p:nvSpPr>
        <p:spPr>
          <a:xfrm>
            <a:off x="342900" y="5788220"/>
            <a:ext cx="1150620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Zhai, Chengxiang, Xiang Tong, </a:t>
            </a:r>
            <a:r>
              <a:rPr lang="en-US" dirty="0" err="1"/>
              <a:t>Natasa</a:t>
            </a:r>
            <a:r>
              <a:rPr lang="en-US" dirty="0"/>
              <a:t> </a:t>
            </a:r>
            <a:r>
              <a:rPr lang="en-US" dirty="0" err="1"/>
              <a:t>Milic-Frayling</a:t>
            </a:r>
            <a:r>
              <a:rPr lang="en-US" dirty="0"/>
              <a:t>, and David A. Evans. "Evaluation of syntactic phrase indexing-CLARIT NLP track report." In </a:t>
            </a:r>
            <a:r>
              <a:rPr lang="en-US" i="1" dirty="0"/>
              <a:t>The Fifth Text </a:t>
            </a:r>
            <a:r>
              <a:rPr lang="en-US" i="1" dirty="0" err="1"/>
              <a:t>REtrieval</a:t>
            </a:r>
            <a:r>
              <a:rPr lang="en-US" i="1" dirty="0"/>
              <a:t> Conference (TREC-5</a:t>
            </a:r>
            <a:r>
              <a:rPr lang="en-US" dirty="0"/>
              <a:t>. 1997.</a:t>
            </a:r>
          </a:p>
        </p:txBody>
      </p:sp>
    </p:spTree>
    <p:extLst>
      <p:ext uri="{BB962C8B-B14F-4D97-AF65-F5344CB8AC3E}">
        <p14:creationId xmlns:p14="http://schemas.microsoft.com/office/powerpoint/2010/main" val="272820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NLP for IR 2: Sense Disambiguation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Terms are often ambiguous, causing mismatches</a:t>
            </a:r>
          </a:p>
          <a:p>
            <a:pPr lvl="1"/>
            <a:r>
              <a:rPr lang="en-US" dirty="0" smtClean="0"/>
              <a:t>What about using term disambiguation?</a:t>
            </a:r>
          </a:p>
          <a:p>
            <a:r>
              <a:rPr lang="en-US" dirty="0" smtClean="0"/>
              <a:t>Many studies</a:t>
            </a:r>
          </a:p>
          <a:p>
            <a:pPr lvl="1"/>
            <a:r>
              <a:rPr lang="en-US" dirty="0" err="1" smtClean="0"/>
              <a:t>Krovetz</a:t>
            </a:r>
            <a:r>
              <a:rPr lang="en-US" dirty="0" smtClean="0"/>
              <a:t> and Croft  1992</a:t>
            </a:r>
          </a:p>
          <a:p>
            <a:pPr lvl="1"/>
            <a:r>
              <a:rPr lang="en-US" dirty="0" smtClean="0"/>
              <a:t>Voorhees 1993</a:t>
            </a:r>
          </a:p>
          <a:p>
            <a:pPr lvl="1"/>
            <a:r>
              <a:rPr lang="en-US" dirty="0" smtClean="0"/>
              <a:t>Sanderson 1994</a:t>
            </a:r>
          </a:p>
          <a:p>
            <a:pPr lvl="1"/>
            <a:r>
              <a:rPr lang="en-US" dirty="0" smtClean="0"/>
              <a:t>Schultz and Pedersen 1995</a:t>
            </a:r>
          </a:p>
          <a:p>
            <a:pPr lvl="1"/>
            <a:r>
              <a:rPr lang="en-US" dirty="0" err="1" smtClean="0"/>
              <a:t>Stokoe</a:t>
            </a:r>
            <a:r>
              <a:rPr lang="en-US" dirty="0" smtClean="0"/>
              <a:t> et al. 2003</a:t>
            </a:r>
          </a:p>
          <a:p>
            <a:pPr lvl="1"/>
            <a:r>
              <a:rPr lang="en-US" dirty="0" smtClean="0"/>
              <a:t>…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7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Disambiguation Results: Non-Promising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Manual sense disambiguation </a:t>
            </a:r>
            <a:r>
              <a:rPr lang="en-US" sz="2000" dirty="0"/>
              <a:t>[</a:t>
            </a:r>
            <a:r>
              <a:rPr lang="en-US" sz="2000" dirty="0" err="1"/>
              <a:t>Korvetz</a:t>
            </a:r>
            <a:r>
              <a:rPr lang="en-US" sz="2000" dirty="0"/>
              <a:t> &amp; Croft 92]</a:t>
            </a:r>
          </a:p>
          <a:p>
            <a:pPr lvl="1"/>
            <a:r>
              <a:rPr lang="en-US" dirty="0" smtClean="0"/>
              <a:t>Very little improvement (&lt;=2% improvement) </a:t>
            </a:r>
          </a:p>
          <a:p>
            <a:pPr lvl="1"/>
            <a:r>
              <a:rPr lang="en-US" dirty="0" smtClean="0"/>
              <a:t>Possibly degrade performance</a:t>
            </a:r>
          </a:p>
          <a:p>
            <a:pPr lvl="1"/>
            <a:r>
              <a:rPr lang="en-US" dirty="0" smtClean="0"/>
              <a:t>Explanation: coordination of terms; skewed distribution of senses</a:t>
            </a:r>
          </a:p>
          <a:p>
            <a:r>
              <a:rPr lang="en-US" dirty="0" smtClean="0"/>
              <a:t>Automatic sense disambiguation based on </a:t>
            </a:r>
            <a:r>
              <a:rPr lang="en-US" dirty="0" err="1" smtClean="0"/>
              <a:t>WordNet</a:t>
            </a:r>
            <a:r>
              <a:rPr lang="en-US" dirty="0" smtClean="0"/>
              <a:t> [Voorhees 93]</a:t>
            </a:r>
          </a:p>
          <a:p>
            <a:pPr lvl="1"/>
            <a:r>
              <a:rPr lang="en-US" dirty="0" smtClean="0"/>
              <a:t>No improvement</a:t>
            </a:r>
          </a:p>
          <a:p>
            <a:r>
              <a:rPr lang="en-US" dirty="0" smtClean="0"/>
              <a:t>“pseudo sense” experiments [Sanderson 94]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4920655"/>
            <a:ext cx="89810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IR performance is very sensitive to erroneous  disambiguation … </a:t>
            </a:r>
          </a:p>
          <a:p>
            <a:r>
              <a:rPr lang="en-US" sz="2400" dirty="0"/>
              <a:t>Only when it gets to 90% accuracy it is as good as no disambiguation… </a:t>
            </a:r>
          </a:p>
          <a:p>
            <a:r>
              <a:rPr lang="en-US" sz="2400" dirty="0"/>
              <a:t>Beyond that, it yields improvement, but only when the query is short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60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Disambiguation Results: More Promising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990600"/>
            <a:ext cx="11633200" cy="5105400"/>
          </a:xfrm>
        </p:spPr>
        <p:txBody>
          <a:bodyPr/>
          <a:lstStyle/>
          <a:p>
            <a:r>
              <a:rPr lang="en-US" dirty="0" smtClean="0"/>
              <a:t>Corpus-based senses [Schultz &amp; Pedersen 92]</a:t>
            </a:r>
          </a:p>
          <a:p>
            <a:pPr lvl="1"/>
            <a:r>
              <a:rPr lang="en-US" dirty="0" smtClean="0"/>
              <a:t>Senses are acquired by clustering word context </a:t>
            </a:r>
          </a:p>
          <a:p>
            <a:pPr lvl="1"/>
            <a:r>
              <a:rPr lang="en-US" dirty="0" smtClean="0"/>
              <a:t>Multiple senses are assigned to combat uncertainty </a:t>
            </a:r>
          </a:p>
          <a:p>
            <a:r>
              <a:rPr lang="en-US" dirty="0" err="1" smtClean="0"/>
              <a:t>Semcor</a:t>
            </a:r>
            <a:r>
              <a:rPr lang="en-US" dirty="0" smtClean="0"/>
              <a:t> 1.6 + careful weighting [</a:t>
            </a:r>
            <a:r>
              <a:rPr lang="en-US" dirty="0" err="1" smtClean="0"/>
              <a:t>Stokoe</a:t>
            </a:r>
            <a:r>
              <a:rPr lang="en-US" dirty="0" smtClean="0"/>
              <a:t> et al. 03]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9" t="20625" r="31376" b="10000"/>
          <a:stretch/>
        </p:blipFill>
        <p:spPr bwMode="auto">
          <a:xfrm>
            <a:off x="3429000" y="3208599"/>
            <a:ext cx="7086600" cy="3383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55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NLP for IR 3: </a:t>
            </a:r>
            <a:r>
              <a:rPr lang="en-US" dirty="0" smtClean="0"/>
              <a:t>Deep </a:t>
            </a:r>
            <a:r>
              <a:rPr lang="en-US" dirty="0" smtClean="0"/>
              <a:t>Semantic </a:t>
            </a:r>
            <a:r>
              <a:rPr lang="en-US" dirty="0" smtClean="0"/>
              <a:t>Matching</a:t>
            </a:r>
            <a:r>
              <a:rPr lang="en-US" dirty="0" smtClean="0"/>
              <a:t>: </a:t>
            </a:r>
            <a:r>
              <a:rPr lang="en-US" dirty="0" smtClean="0"/>
              <a:t>FERRET </a:t>
            </a:r>
            <a:r>
              <a:rPr lang="en-US" sz="3600" dirty="0" smtClean="0"/>
              <a:t>[Mauldin 91]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using knowledge representation to represent text</a:t>
            </a:r>
          </a:p>
          <a:p>
            <a:pPr lvl="1"/>
            <a:r>
              <a:rPr lang="en-US" dirty="0" smtClean="0"/>
              <a:t>works for a very small data set in astronomy domain</a:t>
            </a:r>
          </a:p>
          <a:p>
            <a:pPr lvl="1"/>
            <a:r>
              <a:rPr lang="en-US" dirty="0" smtClean="0"/>
              <a:t>but, doesn’t scale up, possibly not outperforming stronger baseline 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 descr="http://www.lazytoad.com/lti/pub/sig-c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695490"/>
            <a:ext cx="5638800" cy="378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88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NLP for IR </a:t>
            </a:r>
            <a:r>
              <a:rPr lang="en-US" dirty="0" smtClean="0"/>
              <a:t>4: Exploit Knowledge Graphs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Bridge the vocabulary gap by leveraging a knowledge graph </a:t>
            </a:r>
          </a:p>
          <a:p>
            <a:pPr lvl="1"/>
            <a:r>
              <a:rPr lang="en-US" dirty="0" smtClean="0"/>
              <a:t>Interactive sense feedback [</a:t>
            </a:r>
            <a:r>
              <a:rPr lang="en-US" dirty="0" err="1" smtClean="0"/>
              <a:t>Kotov</a:t>
            </a:r>
            <a:r>
              <a:rPr lang="en-US" dirty="0" smtClean="0"/>
              <a:t> &amp; Zhai 11] </a:t>
            </a:r>
          </a:p>
          <a:p>
            <a:pPr lvl="1"/>
            <a:r>
              <a:rPr lang="en-US" dirty="0" smtClean="0"/>
              <a:t>Automatic query expansion using </a:t>
            </a:r>
            <a:r>
              <a:rPr lang="en-US" dirty="0" err="1" smtClean="0"/>
              <a:t>ConceptNet</a:t>
            </a:r>
            <a:r>
              <a:rPr lang="en-US" dirty="0" smtClean="0"/>
              <a:t> [</a:t>
            </a:r>
            <a:r>
              <a:rPr lang="en-US" dirty="0" err="1" smtClean="0"/>
              <a:t>Kotov</a:t>
            </a:r>
            <a:r>
              <a:rPr lang="en-US" dirty="0" smtClean="0"/>
              <a:t> &amp; Zhai 12]</a:t>
            </a:r>
          </a:p>
          <a:p>
            <a:r>
              <a:rPr lang="en-US" dirty="0" smtClean="0"/>
              <a:t>Knowledge graph as a representation language </a:t>
            </a:r>
          </a:p>
          <a:p>
            <a:pPr lvl="1"/>
            <a:r>
              <a:rPr lang="en-US" dirty="0" smtClean="0"/>
              <a:t>Explicit semantic matching [</a:t>
            </a:r>
            <a:r>
              <a:rPr lang="en-US" dirty="0" err="1" smtClean="0"/>
              <a:t>Xiong</a:t>
            </a:r>
            <a:r>
              <a:rPr lang="en-US" dirty="0" smtClean="0"/>
              <a:t> et al. 17]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14D8B-FB36-404D-91CA-CEC776FB33B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62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2193610" y="4589256"/>
            <a:ext cx="2931798" cy="17152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209801" y="990600"/>
            <a:ext cx="7010399" cy="36259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NLP as Foundation of IR</a:t>
            </a:r>
            <a:endParaRPr lang="en-US" dirty="0"/>
          </a:p>
        </p:txBody>
      </p:sp>
      <p:sp>
        <p:nvSpPr>
          <p:cNvPr id="5" name="Flowchart: Magnetic Disk 4"/>
          <p:cNvSpPr/>
          <p:nvPr/>
        </p:nvSpPr>
        <p:spPr>
          <a:xfrm>
            <a:off x="2743200" y="4800600"/>
            <a:ext cx="2209800" cy="1447800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flipH="1">
            <a:off x="2994660" y="5282470"/>
            <a:ext cx="17068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Text</a:t>
            </a:r>
          </a:p>
          <a:p>
            <a:pPr algn="ctr"/>
            <a:r>
              <a:rPr lang="en-US" sz="2800" dirty="0"/>
              <a:t> collection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3763" y="3563007"/>
            <a:ext cx="4963475" cy="584775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/>
              <a:t>Natural Language Processing</a:t>
            </a:r>
          </a:p>
        </p:txBody>
      </p:sp>
      <p:sp>
        <p:nvSpPr>
          <p:cNvPr id="9" name="Up Arrow 8"/>
          <p:cNvSpPr/>
          <p:nvPr/>
        </p:nvSpPr>
        <p:spPr>
          <a:xfrm>
            <a:off x="3590924" y="4147782"/>
            <a:ext cx="407839" cy="9376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840815" y="2307939"/>
            <a:ext cx="270037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815926" y="2572408"/>
            <a:ext cx="2670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Text Representation</a:t>
            </a:r>
          </a:p>
        </p:txBody>
      </p:sp>
      <p:sp>
        <p:nvSpPr>
          <p:cNvPr id="12" name="Up Arrow 11"/>
          <p:cNvSpPr/>
          <p:nvPr/>
        </p:nvSpPr>
        <p:spPr>
          <a:xfrm>
            <a:off x="3537667" y="3105808"/>
            <a:ext cx="514351" cy="48186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986430" y="2343808"/>
            <a:ext cx="2962236" cy="97220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016326" y="2590801"/>
            <a:ext cx="2932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Query Representation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90924" y="1295401"/>
            <a:ext cx="4519379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/>
              <a:t>Retrieval Decision-Making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96693" y="4629650"/>
            <a:ext cx="13039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Query </a:t>
            </a:r>
          </a:p>
        </p:txBody>
      </p:sp>
      <p:sp>
        <p:nvSpPr>
          <p:cNvPr id="17" name="Up Arrow 16"/>
          <p:cNvSpPr/>
          <p:nvPr/>
        </p:nvSpPr>
        <p:spPr>
          <a:xfrm>
            <a:off x="7820352" y="4164460"/>
            <a:ext cx="376846" cy="98228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>
            <a:off x="7696201" y="3081138"/>
            <a:ext cx="514351" cy="48186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>
            <a:off x="3998763" y="1880176"/>
            <a:ext cx="514351" cy="48186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>
            <a:off x="6767023" y="1880176"/>
            <a:ext cx="514351" cy="48186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125409" y="5130069"/>
            <a:ext cx="2667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Retrieval </a:t>
            </a:r>
            <a:r>
              <a:rPr lang="en-US" sz="2800" dirty="0" smtClean="0"/>
              <a:t>Results </a:t>
            </a:r>
            <a:endParaRPr lang="en-US" sz="2800" dirty="0"/>
          </a:p>
        </p:txBody>
      </p:sp>
      <p:sp>
        <p:nvSpPr>
          <p:cNvPr id="24" name="Up Arrow 23"/>
          <p:cNvSpPr/>
          <p:nvPr/>
        </p:nvSpPr>
        <p:spPr>
          <a:xfrm rot="10800000">
            <a:off x="5593437" y="4176606"/>
            <a:ext cx="422889" cy="10156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Up Arrow 24"/>
          <p:cNvSpPr/>
          <p:nvPr/>
        </p:nvSpPr>
        <p:spPr>
          <a:xfrm rot="10800000">
            <a:off x="5562600" y="1962807"/>
            <a:ext cx="423830" cy="160019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485" y="5214425"/>
            <a:ext cx="1067760" cy="109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Straight Connector 27"/>
          <p:cNvCxnSpPr/>
          <p:nvPr/>
        </p:nvCxnSpPr>
        <p:spPr>
          <a:xfrm>
            <a:off x="2209800" y="990601"/>
            <a:ext cx="0" cy="5313875"/>
          </a:xfrm>
          <a:prstGeom prst="line">
            <a:avLst/>
          </a:prstGeom>
          <a:ln w="38100">
            <a:solidFill>
              <a:srgbClr val="9933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209800" y="6304475"/>
            <a:ext cx="2915608" cy="0"/>
          </a:xfrm>
          <a:prstGeom prst="line">
            <a:avLst/>
          </a:prstGeom>
          <a:ln w="38100">
            <a:solidFill>
              <a:srgbClr val="9933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5125408" y="4616591"/>
            <a:ext cx="0" cy="1687885"/>
          </a:xfrm>
          <a:prstGeom prst="line">
            <a:avLst/>
          </a:prstGeom>
          <a:ln w="38100">
            <a:solidFill>
              <a:srgbClr val="9933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125408" y="4616590"/>
            <a:ext cx="4094792" cy="0"/>
          </a:xfrm>
          <a:prstGeom prst="line">
            <a:avLst/>
          </a:prstGeom>
          <a:ln w="38100">
            <a:solidFill>
              <a:srgbClr val="9933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9220200" y="990601"/>
            <a:ext cx="0" cy="3639049"/>
          </a:xfrm>
          <a:prstGeom prst="line">
            <a:avLst/>
          </a:prstGeom>
          <a:ln w="38100">
            <a:solidFill>
              <a:srgbClr val="9933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209800" y="990600"/>
            <a:ext cx="7010400" cy="0"/>
          </a:xfrm>
          <a:prstGeom prst="line">
            <a:avLst/>
          </a:prstGeom>
          <a:ln w="38100">
            <a:solidFill>
              <a:srgbClr val="9933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2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3858" y="152400"/>
            <a:ext cx="933994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Sense feedback improves retrieval accuracy on difficult </a:t>
            </a:r>
            <a:r>
              <a:rPr lang="en-US" dirty="0" smtClean="0"/>
              <a:t>topics [</a:t>
            </a:r>
            <a:r>
              <a:rPr lang="en-US" dirty="0" err="1" smtClean="0"/>
              <a:t>Kotov</a:t>
            </a:r>
            <a:r>
              <a:rPr lang="en-US" dirty="0" smtClean="0"/>
              <a:t> &amp; Zhai 11]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90058" y="5002352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Sense feedback outperforms PRF in terms of MAP and particularly in terms of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Pr@10 (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boldface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= statistically significant (p&lt;.05) w.r.t. KL; 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underline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= w.r.t. to KL-PF)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285999" y="1676400"/>
          <a:ext cx="742188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5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1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14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14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KL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KL-PF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SF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AP88-89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MAP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0.0346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0.0744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0.0876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P@10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0.0824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0.1412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0.2031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ROBUST04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MAP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0.04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0.067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0.073</a:t>
                      </a:r>
                      <a:endParaRPr lang="en-US" sz="2400" b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P@10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0.1527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0.1554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0.2608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AQUAINT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MAP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0.0473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0.0371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0.0888</a:t>
                      </a:r>
                      <a:endParaRPr lang="en-US" sz="2400" b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P@10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0.1188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0.0813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0.2375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06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Research so far in using NLP for improving ad hoc IR hasn’t really made significant impact… Why?  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21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09800" y="3429000"/>
            <a:ext cx="7438703" cy="22929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3200" dirty="0" smtClean="0"/>
              <a:t>Bag-of-words representation is powerful!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3200" dirty="0" smtClean="0"/>
              <a:t>NLP hasn’t addressed any “big pain” 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3200" dirty="0" smtClean="0"/>
              <a:t>Robustness concerns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3200" dirty="0" smtClean="0"/>
              <a:t>Walk around possible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854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Explanation 1: The Power of Bag of Words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Retrieval problem is mostly a simple language processing task</a:t>
            </a:r>
          </a:p>
          <a:p>
            <a:r>
              <a:rPr lang="en-US" dirty="0" smtClean="0"/>
              <a:t>“Matching” is sufficiently useful for finding relevant documents</a:t>
            </a:r>
          </a:p>
          <a:p>
            <a:r>
              <a:rPr lang="en-US" dirty="0" smtClean="0"/>
              <a:t>Ideal query hypothesis: given any subset of documents that we assume a user is interested in, there exists a query that would produce near-ideal ranking </a:t>
            </a:r>
          </a:p>
          <a:p>
            <a:r>
              <a:rPr lang="en-US" dirty="0" smtClean="0"/>
              <a:t>Finding an ideal query doesn’t necessarily need deep NLP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9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Explanation 2: NLP wasn’t used to  solve a big pain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0" y="1121926"/>
            <a:ext cx="7699224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  <a:p>
            <a:r>
              <a:rPr lang="en-US" sz="2000" dirty="0"/>
              <a:t>Different words, same meaning:   car vs. vehicle</a:t>
            </a:r>
          </a:p>
          <a:p>
            <a:endParaRPr lang="en-US" sz="2000" dirty="0"/>
          </a:p>
          <a:p>
            <a:r>
              <a:rPr lang="en-US" sz="2000" dirty="0"/>
              <a:t>Same words, different meaning:  Venetian Blinds vs. blind venetians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Different perspectives on single concept: </a:t>
            </a:r>
          </a:p>
          <a:p>
            <a:r>
              <a:rPr lang="en-US" sz="2000" dirty="0"/>
              <a:t>          “The accident” vs. “the unfortunate incident”</a:t>
            </a:r>
          </a:p>
          <a:p>
            <a:endParaRPr lang="en-US" sz="2000" dirty="0"/>
          </a:p>
          <a:p>
            <a:r>
              <a:rPr lang="en-US" sz="2000" dirty="0"/>
              <a:t>Different meanings for the same words in different domains:</a:t>
            </a:r>
          </a:p>
          <a:p>
            <a:r>
              <a:rPr lang="en-US" sz="2000" dirty="0"/>
              <a:t>          “sharp” can mean “pain intensity” or “the quality of a cutting tool”</a:t>
            </a:r>
          </a:p>
          <a:p>
            <a:endParaRPr lang="en-US" sz="20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7315200" y="1035041"/>
            <a:ext cx="3204478" cy="2238931"/>
            <a:chOff x="5791200" y="1035040"/>
            <a:chExt cx="3204478" cy="2238931"/>
          </a:xfrm>
        </p:grpSpPr>
        <p:grpSp>
          <p:nvGrpSpPr>
            <p:cNvPr id="3" name="Group 2"/>
            <p:cNvGrpSpPr/>
            <p:nvPr/>
          </p:nvGrpSpPr>
          <p:grpSpPr>
            <a:xfrm>
              <a:off x="5791200" y="1035040"/>
              <a:ext cx="3204478" cy="707886"/>
              <a:chOff x="5791200" y="1035040"/>
              <a:chExt cx="3204478" cy="707886"/>
            </a:xfrm>
            <a:solidFill>
              <a:srgbClr val="FFFF99"/>
            </a:solidFill>
          </p:grpSpPr>
          <p:sp>
            <p:nvSpPr>
              <p:cNvPr id="7" name="TextBox 6"/>
              <p:cNvSpPr txBox="1"/>
              <p:nvPr/>
            </p:nvSpPr>
            <p:spPr>
              <a:xfrm>
                <a:off x="6400800" y="1035040"/>
                <a:ext cx="2594878" cy="707886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feedback &amp; expansion  </a:t>
                </a:r>
              </a:p>
              <a:p>
                <a:r>
                  <a:rPr lang="en-US" sz="2000" dirty="0"/>
                  <a:t>can take care of this</a:t>
                </a:r>
              </a:p>
            </p:txBody>
          </p:sp>
          <p:cxnSp>
            <p:nvCxnSpPr>
              <p:cNvPr id="9" name="Straight Arrow Connector 8"/>
              <p:cNvCxnSpPr/>
              <p:nvPr/>
            </p:nvCxnSpPr>
            <p:spPr>
              <a:xfrm flipH="1">
                <a:off x="5791200" y="1358205"/>
                <a:ext cx="609600" cy="165795"/>
              </a:xfrm>
              <a:prstGeom prst="straightConnector1">
                <a:avLst/>
              </a:prstGeom>
              <a:grpFill/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Freeform 9"/>
            <p:cNvSpPr/>
            <p:nvPr/>
          </p:nvSpPr>
          <p:spPr>
            <a:xfrm>
              <a:off x="6206247" y="1731523"/>
              <a:ext cx="1770434" cy="1542448"/>
            </a:xfrm>
            <a:custGeom>
              <a:avLst/>
              <a:gdLst>
                <a:gd name="connsiteX0" fmla="*/ 1770434 w 1770434"/>
                <a:gd name="connsiteY0" fmla="*/ 0 h 1542448"/>
                <a:gd name="connsiteX1" fmla="*/ 1342417 w 1770434"/>
                <a:gd name="connsiteY1" fmla="*/ 1381328 h 1542448"/>
                <a:gd name="connsiteX2" fmla="*/ 0 w 1770434"/>
                <a:gd name="connsiteY2" fmla="*/ 1459149 h 1542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0434" h="1542448">
                  <a:moveTo>
                    <a:pt x="1770434" y="0"/>
                  </a:moveTo>
                  <a:cubicBezTo>
                    <a:pt x="1703961" y="569068"/>
                    <a:pt x="1637489" y="1138137"/>
                    <a:pt x="1342417" y="1381328"/>
                  </a:cubicBezTo>
                  <a:cubicBezTo>
                    <a:pt x="1047345" y="1624519"/>
                    <a:pt x="523672" y="1541834"/>
                    <a:pt x="0" y="1459149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781800" y="2407597"/>
            <a:ext cx="3950184" cy="2778469"/>
            <a:chOff x="5257800" y="2407596"/>
            <a:chExt cx="3950184" cy="2778469"/>
          </a:xfrm>
        </p:grpSpPr>
        <p:sp>
          <p:nvSpPr>
            <p:cNvPr id="11" name="TextBox 10"/>
            <p:cNvSpPr txBox="1"/>
            <p:nvPr/>
          </p:nvSpPr>
          <p:spPr>
            <a:xfrm>
              <a:off x="5257800" y="4724400"/>
              <a:ext cx="3950184" cy="461665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How likely does this  happen? 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5559595" y="2407596"/>
              <a:ext cx="3432005" cy="2393004"/>
            </a:xfrm>
            <a:custGeom>
              <a:avLst/>
              <a:gdLst>
                <a:gd name="connsiteX0" fmla="*/ 2743200 w 3432005"/>
                <a:gd name="connsiteY0" fmla="*/ 2393004 h 2393004"/>
                <a:gd name="connsiteX1" fmla="*/ 3326860 w 3432005"/>
                <a:gd name="connsiteY1" fmla="*/ 447472 h 2393004"/>
                <a:gd name="connsiteX2" fmla="*/ 856034 w 3432005"/>
                <a:gd name="connsiteY2" fmla="*/ 350196 h 2393004"/>
                <a:gd name="connsiteX3" fmla="*/ 0 w 3432005"/>
                <a:gd name="connsiteY3" fmla="*/ 0 h 2393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32005" h="2393004">
                  <a:moveTo>
                    <a:pt x="2743200" y="2393004"/>
                  </a:moveTo>
                  <a:cubicBezTo>
                    <a:pt x="3192294" y="1590472"/>
                    <a:pt x="3641388" y="787940"/>
                    <a:pt x="3326860" y="447472"/>
                  </a:cubicBezTo>
                  <a:cubicBezTo>
                    <a:pt x="3012332" y="107004"/>
                    <a:pt x="1410511" y="424775"/>
                    <a:pt x="856034" y="350196"/>
                  </a:cubicBezTo>
                  <a:cubicBezTo>
                    <a:pt x="301557" y="275617"/>
                    <a:pt x="150778" y="137808"/>
                    <a:pt x="0" y="0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016855" y="4457701"/>
            <a:ext cx="4038600" cy="1807517"/>
            <a:chOff x="492855" y="4457700"/>
            <a:chExt cx="4038600" cy="1807517"/>
          </a:xfrm>
        </p:grpSpPr>
        <p:sp>
          <p:nvSpPr>
            <p:cNvPr id="13" name="TextBox 12"/>
            <p:cNvSpPr txBox="1"/>
            <p:nvPr/>
          </p:nvSpPr>
          <p:spPr>
            <a:xfrm>
              <a:off x="492855" y="4941778"/>
              <a:ext cx="4038600" cy="1323439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Some times domain restriction solves the problem naturally. Other words in the query help providing disambiguation. 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1790700" y="4457700"/>
              <a:ext cx="38100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6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Explanation 3: Lack of consideration of robustness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 IR models are optimized for bag of terms representation</a:t>
            </a:r>
          </a:p>
          <a:p>
            <a:r>
              <a:rPr lang="en-US" dirty="0" smtClean="0"/>
              <a:t>When incorporating phrases, we no longer have optimal term weighting </a:t>
            </a:r>
          </a:p>
          <a:p>
            <a:pPr lvl="1"/>
            <a:r>
              <a:rPr lang="en-US" dirty="0" smtClean="0"/>
              <a:t>e.g., how to optimize phrase weighting when single words are also used for indexing? </a:t>
            </a:r>
          </a:p>
          <a:p>
            <a:r>
              <a:rPr lang="en-US" dirty="0" smtClean="0"/>
              <a:t>Need to tolerate NLP errors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67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Explanation </a:t>
            </a:r>
            <a:r>
              <a:rPr lang="en-US" dirty="0"/>
              <a:t>4</a:t>
            </a:r>
            <a:r>
              <a:rPr lang="en-US" dirty="0" smtClean="0"/>
              <a:t>: Workaround possible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286000" y="1143000"/>
            <a:ext cx="0" cy="449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286000" y="5638800"/>
            <a:ext cx="7848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2613499" y="1371601"/>
            <a:ext cx="7451387" cy="3677055"/>
          </a:xfrm>
          <a:custGeom>
            <a:avLst/>
            <a:gdLst>
              <a:gd name="connsiteX0" fmla="*/ 0 w 7451387"/>
              <a:gd name="connsiteY0" fmla="*/ 0 h 3677055"/>
              <a:gd name="connsiteX1" fmla="*/ 1361872 w 7451387"/>
              <a:gd name="connsiteY1" fmla="*/ 2568102 h 3677055"/>
              <a:gd name="connsiteX2" fmla="*/ 7451387 w 7451387"/>
              <a:gd name="connsiteY2" fmla="*/ 3677055 h 3677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51387" h="3677055">
                <a:moveTo>
                  <a:pt x="0" y="0"/>
                </a:moveTo>
                <a:cubicBezTo>
                  <a:pt x="59987" y="977630"/>
                  <a:pt x="119974" y="1955260"/>
                  <a:pt x="1361872" y="2568102"/>
                </a:cubicBezTo>
                <a:cubicBezTo>
                  <a:pt x="2603770" y="3180944"/>
                  <a:pt x="5027578" y="3428999"/>
                  <a:pt x="7451387" y="367705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992836" y="5728454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Queries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01241" y="1143000"/>
            <a:ext cx="2161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Frequency of queries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613498" y="4534917"/>
            <a:ext cx="7464130" cy="1067956"/>
            <a:chOff x="1089498" y="4534917"/>
            <a:chExt cx="7464130" cy="1067956"/>
          </a:xfrm>
        </p:grpSpPr>
        <p:sp>
          <p:nvSpPr>
            <p:cNvPr id="7" name="Freeform 6"/>
            <p:cNvSpPr/>
            <p:nvPr/>
          </p:nvSpPr>
          <p:spPr>
            <a:xfrm>
              <a:off x="1089498" y="4534917"/>
              <a:ext cx="7464130" cy="1067956"/>
            </a:xfrm>
            <a:custGeom>
              <a:avLst/>
              <a:gdLst>
                <a:gd name="connsiteX0" fmla="*/ 681888 w 8031556"/>
                <a:gd name="connsiteY0" fmla="*/ 6603 h 1067956"/>
                <a:gd name="connsiteX1" fmla="*/ 3287928 w 8031556"/>
                <a:gd name="connsiteY1" fmla="*/ 555243 h 1067956"/>
                <a:gd name="connsiteX2" fmla="*/ 7997088 w 8031556"/>
                <a:gd name="connsiteY2" fmla="*/ 1012443 h 1067956"/>
                <a:gd name="connsiteX3" fmla="*/ 636168 w 8031556"/>
                <a:gd name="connsiteY3" fmla="*/ 951483 h 1067956"/>
                <a:gd name="connsiteX4" fmla="*/ 681888 w 8031556"/>
                <a:gd name="connsiteY4" fmla="*/ 6603 h 1067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31556" h="1067956">
                  <a:moveTo>
                    <a:pt x="681888" y="6603"/>
                  </a:moveTo>
                  <a:cubicBezTo>
                    <a:pt x="1123848" y="-59437"/>
                    <a:pt x="2068728" y="387603"/>
                    <a:pt x="3287928" y="555243"/>
                  </a:cubicBezTo>
                  <a:cubicBezTo>
                    <a:pt x="4507128" y="722883"/>
                    <a:pt x="8439048" y="946403"/>
                    <a:pt x="7997088" y="1012443"/>
                  </a:cubicBezTo>
                  <a:cubicBezTo>
                    <a:pt x="7555128" y="1078483"/>
                    <a:pt x="1850288" y="1114043"/>
                    <a:pt x="636168" y="951483"/>
                  </a:cubicBezTo>
                  <a:cubicBezTo>
                    <a:pt x="-577952" y="788923"/>
                    <a:pt x="239928" y="72643"/>
                    <a:pt x="681888" y="6603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 rot="285578">
              <a:off x="1371546" y="4868163"/>
              <a:ext cx="456028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Pseudo feedback</a:t>
              </a:r>
            </a:p>
            <a:p>
              <a:r>
                <a:rPr lang="en-US" dirty="0" smtClean="0"/>
                <a:t>Statistical </a:t>
              </a:r>
              <a:r>
                <a:rPr lang="en-US" dirty="0"/>
                <a:t>t</a:t>
              </a:r>
              <a:r>
                <a:rPr lang="en-US" dirty="0" smtClean="0"/>
                <a:t>erm </a:t>
              </a:r>
              <a:r>
                <a:rPr lang="en-US" dirty="0"/>
                <a:t>w</a:t>
              </a:r>
              <a:r>
                <a:rPr lang="en-US" dirty="0" smtClean="0"/>
                <a:t>eighting</a:t>
              </a:r>
              <a:r>
                <a:rPr lang="en-US" dirty="0"/>
                <a:t>, </a:t>
              </a:r>
              <a:r>
                <a:rPr lang="en-US" dirty="0" smtClean="0"/>
                <a:t>probabilistic </a:t>
              </a:r>
              <a:r>
                <a:rPr lang="en-US" dirty="0"/>
                <a:t>m</a:t>
              </a:r>
              <a:r>
                <a:rPr lang="en-US" dirty="0" smtClean="0"/>
                <a:t>odels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323347" y="2060923"/>
            <a:ext cx="1791453" cy="2473994"/>
            <a:chOff x="799347" y="2060923"/>
            <a:chExt cx="1791453" cy="2473994"/>
          </a:xfrm>
        </p:grpSpPr>
        <p:sp>
          <p:nvSpPr>
            <p:cNvPr id="19" name="Freeform 18"/>
            <p:cNvSpPr/>
            <p:nvPr/>
          </p:nvSpPr>
          <p:spPr>
            <a:xfrm>
              <a:off x="808966" y="2060923"/>
              <a:ext cx="1781834" cy="2473994"/>
            </a:xfrm>
            <a:custGeom>
              <a:avLst/>
              <a:gdLst>
                <a:gd name="connsiteX0" fmla="*/ 193001 w 1781834"/>
                <a:gd name="connsiteY0" fmla="*/ 0 h 2473994"/>
                <a:gd name="connsiteX1" fmla="*/ 589241 w 1781834"/>
                <a:gd name="connsiteY1" fmla="*/ 1417320 h 2473994"/>
                <a:gd name="connsiteX2" fmla="*/ 1777961 w 1781834"/>
                <a:gd name="connsiteY2" fmla="*/ 2194560 h 2473994"/>
                <a:gd name="connsiteX3" fmla="*/ 147281 w 1781834"/>
                <a:gd name="connsiteY3" fmla="*/ 2316480 h 2473994"/>
                <a:gd name="connsiteX4" fmla="*/ 177761 w 1781834"/>
                <a:gd name="connsiteY4" fmla="*/ 91440 h 2473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1834" h="2473994">
                  <a:moveTo>
                    <a:pt x="193001" y="0"/>
                  </a:moveTo>
                  <a:cubicBezTo>
                    <a:pt x="259041" y="525780"/>
                    <a:pt x="325081" y="1051560"/>
                    <a:pt x="589241" y="1417320"/>
                  </a:cubicBezTo>
                  <a:cubicBezTo>
                    <a:pt x="853401" y="1783080"/>
                    <a:pt x="1851621" y="2044700"/>
                    <a:pt x="1777961" y="2194560"/>
                  </a:cubicBezTo>
                  <a:cubicBezTo>
                    <a:pt x="1704301" y="2344420"/>
                    <a:pt x="413981" y="2667000"/>
                    <a:pt x="147281" y="2316480"/>
                  </a:cubicBezTo>
                  <a:cubicBezTo>
                    <a:pt x="-119419" y="1965960"/>
                    <a:pt x="29171" y="1028700"/>
                    <a:pt x="177761" y="91440"/>
                  </a:cubicBezTo>
                </a:path>
              </a:pathLst>
            </a:cu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 rot="1981480">
              <a:off x="799347" y="3685488"/>
              <a:ext cx="14173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Clickthrough</a:t>
              </a:r>
              <a:r>
                <a:rPr lang="en-US" dirty="0"/>
                <a:t> </a:t>
              </a:r>
            </a:p>
            <a:p>
              <a:r>
                <a:rPr lang="en-US" dirty="0" smtClean="0"/>
                <a:t>Feedback,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932577" y="1512332"/>
            <a:ext cx="5717247" cy="3059668"/>
            <a:chOff x="2057400" y="1848556"/>
            <a:chExt cx="5717247" cy="3059668"/>
          </a:xfrm>
        </p:grpSpPr>
        <p:sp>
          <p:nvSpPr>
            <p:cNvPr id="23" name="TextBox 22"/>
            <p:cNvSpPr txBox="1"/>
            <p:nvPr/>
          </p:nvSpPr>
          <p:spPr>
            <a:xfrm>
              <a:off x="3293933" y="1848556"/>
              <a:ext cx="44807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Bypass difficult NLP problems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H="1">
              <a:off x="2057400" y="2514600"/>
              <a:ext cx="1371600" cy="1143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>
              <a:off x="3293933" y="2514600"/>
              <a:ext cx="1278067" cy="23936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4481532" y="3127802"/>
            <a:ext cx="6023760" cy="2206199"/>
            <a:chOff x="2957532" y="3127801"/>
            <a:chExt cx="6023760" cy="2206199"/>
          </a:xfrm>
        </p:grpSpPr>
        <p:sp>
          <p:nvSpPr>
            <p:cNvPr id="29" name="Freeform 28"/>
            <p:cNvSpPr/>
            <p:nvPr/>
          </p:nvSpPr>
          <p:spPr>
            <a:xfrm>
              <a:off x="2957532" y="4360207"/>
              <a:ext cx="5531463" cy="973793"/>
            </a:xfrm>
            <a:custGeom>
              <a:avLst/>
              <a:gdLst>
                <a:gd name="connsiteX0" fmla="*/ 440988 w 5531463"/>
                <a:gd name="connsiteY0" fmla="*/ 22536 h 973793"/>
                <a:gd name="connsiteX1" fmla="*/ 5500668 w 5531463"/>
                <a:gd name="connsiteY1" fmla="*/ 906456 h 973793"/>
                <a:gd name="connsiteX2" fmla="*/ 2467908 w 5531463"/>
                <a:gd name="connsiteY2" fmla="*/ 845496 h 973793"/>
                <a:gd name="connsiteX3" fmla="*/ 486708 w 5531463"/>
                <a:gd name="connsiteY3" fmla="*/ 312096 h 973793"/>
                <a:gd name="connsiteX4" fmla="*/ 440988 w 5531463"/>
                <a:gd name="connsiteY4" fmla="*/ 22536 h 97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1463" h="973793">
                  <a:moveTo>
                    <a:pt x="440988" y="22536"/>
                  </a:moveTo>
                  <a:cubicBezTo>
                    <a:pt x="1276648" y="121596"/>
                    <a:pt x="5162848" y="769296"/>
                    <a:pt x="5500668" y="906456"/>
                  </a:cubicBezTo>
                  <a:cubicBezTo>
                    <a:pt x="5838488" y="1043616"/>
                    <a:pt x="3303568" y="944556"/>
                    <a:pt x="2467908" y="845496"/>
                  </a:cubicBezTo>
                  <a:cubicBezTo>
                    <a:pt x="1632248" y="746436"/>
                    <a:pt x="819448" y="449256"/>
                    <a:pt x="486708" y="312096"/>
                  </a:cubicBezTo>
                  <a:cubicBezTo>
                    <a:pt x="153968" y="174936"/>
                    <a:pt x="-394672" y="-76524"/>
                    <a:pt x="440988" y="22536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923176" y="3127801"/>
              <a:ext cx="50581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Difficult tail queries require more NLP! </a:t>
              </a: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H="1">
              <a:off x="5257800" y="3589466"/>
              <a:ext cx="465463" cy="125763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 rot="389264">
              <a:off x="3724988" y="4750595"/>
              <a:ext cx="3810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vocabulary gap; need user interactions</a:t>
              </a:r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5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14400" y="1524000"/>
            <a:ext cx="10058400" cy="154305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Would deep learning, embedding, and BERT make a difference?  Yes, but …   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01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12192000" cy="990600"/>
          </a:xfrm>
        </p:spPr>
        <p:txBody>
          <a:bodyPr>
            <a:normAutofit/>
          </a:bodyPr>
          <a:lstStyle/>
          <a:p>
            <a:r>
              <a:rPr lang="en-US" dirty="0"/>
              <a:t>W</a:t>
            </a:r>
            <a:r>
              <a:rPr lang="en-US" dirty="0" smtClean="0"/>
              <a:t>ord </a:t>
            </a:r>
            <a:r>
              <a:rPr lang="en-US" dirty="0"/>
              <a:t>e</a:t>
            </a:r>
            <a:r>
              <a:rPr lang="en-US" dirty="0" smtClean="0"/>
              <a:t>mbedding is beneficial for query expansion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375166"/>
            <a:ext cx="11684000" cy="4953000"/>
          </a:xfrm>
        </p:spPr>
        <p:txBody>
          <a:bodyPr/>
          <a:lstStyle/>
          <a:p>
            <a:r>
              <a:rPr lang="en-US" dirty="0" smtClean="0"/>
              <a:t>Local (topic-specific) </a:t>
            </a:r>
            <a:r>
              <a:rPr lang="en-US" dirty="0"/>
              <a:t>embedding is beneficial [Diaz et al. 16</a:t>
            </a:r>
            <a:r>
              <a:rPr lang="en-US" dirty="0" smtClean="0"/>
              <a:t>]</a:t>
            </a:r>
          </a:p>
          <a:p>
            <a:r>
              <a:rPr lang="en-US" dirty="0" smtClean="0"/>
              <a:t>Relevance-based embedding (instead of co-occurrence-based) is beneficial [</a:t>
            </a:r>
            <a:r>
              <a:rPr lang="en-US" dirty="0" err="1" smtClean="0"/>
              <a:t>Zamani</a:t>
            </a:r>
            <a:r>
              <a:rPr lang="en-US" dirty="0" smtClean="0"/>
              <a:t> &amp; Croft 17]</a:t>
            </a:r>
          </a:p>
          <a:p>
            <a:r>
              <a:rPr lang="en-US" dirty="0" smtClean="0"/>
              <a:t>However,</a:t>
            </a:r>
          </a:p>
          <a:p>
            <a:pPr lvl="1"/>
            <a:r>
              <a:rPr lang="en-US" dirty="0" smtClean="0"/>
              <a:t>the ideas exploited have been known in IR for many years(pseudo feedback [Xu &amp; Croft 96], relevance model [</a:t>
            </a:r>
            <a:r>
              <a:rPr lang="en-US" dirty="0" err="1" smtClean="0"/>
              <a:t>Lavrenko</a:t>
            </a:r>
            <a:r>
              <a:rPr lang="en-US" dirty="0" smtClean="0"/>
              <a:t> &amp; Croft 01])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any traditional methods can achieve a similar effect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3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Ranking Models are struggling to succeed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143000"/>
            <a:ext cx="11684000" cy="4953000"/>
          </a:xfrm>
        </p:spPr>
        <p:txBody>
          <a:bodyPr/>
          <a:lstStyle/>
          <a:p>
            <a:r>
              <a:rPr lang="en-US" dirty="0" smtClean="0"/>
              <a:t>Many published neural ranking models don’t really outperform traditional retrieval models [Lin 19] </a:t>
            </a:r>
            <a:endParaRPr lang="en-US" dirty="0"/>
          </a:p>
          <a:p>
            <a:r>
              <a:rPr lang="en-US" dirty="0" smtClean="0"/>
              <a:t>Some “well-crafted” neural ranking models seem to be promising, but their robustness remains being tested [</a:t>
            </a:r>
            <a:r>
              <a:rPr lang="en-US" dirty="0" err="1" smtClean="0"/>
              <a:t>Guo</a:t>
            </a:r>
            <a:r>
              <a:rPr lang="en-US" dirty="0" smtClean="0"/>
              <a:t> et al. 20] </a:t>
            </a:r>
          </a:p>
          <a:p>
            <a:r>
              <a:rPr lang="en-US" dirty="0" smtClean="0"/>
              <a:t>The traditional retrieval models (e.g., BM25) remain robust and competitive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28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200" y="4674966"/>
            <a:ext cx="944880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Lin, Jimmy. "The neural hype and comparisons against weak baselines." In </a:t>
            </a:r>
            <a:r>
              <a:rPr lang="en-US" i="1" dirty="0"/>
              <a:t>ACM SIGIR Forum</a:t>
            </a:r>
            <a:r>
              <a:rPr lang="en-US" dirty="0"/>
              <a:t>, vol. 52, no. 2, pp. 40-51. New York, NY, USA: ACM, 2019.</a:t>
            </a:r>
          </a:p>
        </p:txBody>
      </p:sp>
      <p:sp>
        <p:nvSpPr>
          <p:cNvPr id="6" name="Rectangle 5"/>
          <p:cNvSpPr/>
          <p:nvPr/>
        </p:nvSpPr>
        <p:spPr>
          <a:xfrm>
            <a:off x="430551" y="5380038"/>
            <a:ext cx="11330898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err="1"/>
              <a:t>Guo</a:t>
            </a:r>
            <a:r>
              <a:rPr lang="en-US" dirty="0"/>
              <a:t>, </a:t>
            </a:r>
            <a:r>
              <a:rPr lang="en-US" dirty="0" err="1"/>
              <a:t>Jiafeng</a:t>
            </a:r>
            <a:r>
              <a:rPr lang="en-US" dirty="0"/>
              <a:t>, </a:t>
            </a:r>
            <a:r>
              <a:rPr lang="en-US" dirty="0" err="1"/>
              <a:t>Yixing</a:t>
            </a:r>
            <a:r>
              <a:rPr lang="en-US" dirty="0"/>
              <a:t> Fan, Liang Pang, Liu Yang, </a:t>
            </a:r>
            <a:r>
              <a:rPr lang="en-US" dirty="0" err="1"/>
              <a:t>Qingyao</a:t>
            </a:r>
            <a:r>
              <a:rPr lang="en-US" dirty="0"/>
              <a:t> Ai, </a:t>
            </a:r>
            <a:r>
              <a:rPr lang="en-US" dirty="0" err="1"/>
              <a:t>Hamed</a:t>
            </a:r>
            <a:r>
              <a:rPr lang="en-US" dirty="0"/>
              <a:t> </a:t>
            </a:r>
            <a:r>
              <a:rPr lang="en-US" dirty="0" err="1"/>
              <a:t>Zamani</a:t>
            </a:r>
            <a:r>
              <a:rPr lang="en-US" dirty="0"/>
              <a:t>, Chen Wu, W. Bruce Croft, and </a:t>
            </a:r>
            <a:r>
              <a:rPr lang="en-US" dirty="0" err="1"/>
              <a:t>Xueqi</a:t>
            </a:r>
            <a:r>
              <a:rPr lang="en-US" dirty="0"/>
              <a:t> Cheng. "A deep look into neural ranking models for information retrieval." </a:t>
            </a:r>
            <a:r>
              <a:rPr lang="en-US" i="1" dirty="0"/>
              <a:t>Information Processing &amp; Management</a:t>
            </a:r>
            <a:r>
              <a:rPr lang="en-US" dirty="0"/>
              <a:t> 57, no. 6 (2020): 102067.</a:t>
            </a:r>
          </a:p>
        </p:txBody>
      </p:sp>
    </p:spTree>
    <p:extLst>
      <p:ext uri="{BB962C8B-B14F-4D97-AF65-F5344CB8AC3E}">
        <p14:creationId xmlns:p14="http://schemas.microsoft.com/office/powerpoint/2010/main" val="199152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5657"/>
            <a:ext cx="121920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BERT works well, but the baselines could be stronger [Yang et al. 19]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872" y="1627768"/>
            <a:ext cx="9719528" cy="45284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8644" y="1273825"/>
            <a:ext cx="10930055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NimbusRomNo9L-Regu"/>
              </a:rPr>
              <a:t>“… For </a:t>
            </a:r>
            <a:r>
              <a:rPr lang="en-US" sz="2000" b="1" dirty="0">
                <a:latin typeface="NimbusRomNo9L-Regu"/>
              </a:rPr>
              <a:t>evaluation on </a:t>
            </a:r>
            <a:r>
              <a:rPr lang="en-US" sz="2000" b="1" dirty="0" smtClean="0">
                <a:latin typeface="NimbusRomNo9L-Regu"/>
              </a:rPr>
              <a:t>each year’s </a:t>
            </a:r>
            <a:r>
              <a:rPr lang="en-US" sz="2000" b="1" dirty="0">
                <a:latin typeface="NimbusRomNo9L-Regu"/>
              </a:rPr>
              <a:t>dataset, we used the remaining years for </a:t>
            </a:r>
            <a:r>
              <a:rPr lang="en-US" sz="2000" b="1" dirty="0" smtClean="0">
                <a:latin typeface="NimbusRomNo9L-Regu"/>
              </a:rPr>
              <a:t>fine tuning</a:t>
            </a:r>
            <a:r>
              <a:rPr lang="en-US" sz="2000" b="1" dirty="0">
                <a:latin typeface="NimbusRomNo9L-Regu"/>
              </a:rPr>
              <a:t>, e.g., tuning on 2011–2013 data, testing </a:t>
            </a:r>
            <a:r>
              <a:rPr lang="en-US" sz="2000" b="1" dirty="0" smtClean="0">
                <a:latin typeface="NimbusRomNo9L-Regu"/>
              </a:rPr>
              <a:t>on 2014 </a:t>
            </a:r>
            <a:r>
              <a:rPr lang="en-US" sz="2000" b="1" dirty="0">
                <a:latin typeface="NimbusRomNo9L-Regu"/>
              </a:rPr>
              <a:t>data</a:t>
            </a:r>
            <a:r>
              <a:rPr lang="en-US" sz="2000" b="1" dirty="0" smtClean="0">
                <a:latin typeface="NimbusRomNo9L-Regu"/>
              </a:rPr>
              <a:t>.”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719872" y="6001365"/>
            <a:ext cx="1000760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Yang, Wei, </a:t>
            </a:r>
            <a:r>
              <a:rPr lang="en-US" dirty="0" err="1"/>
              <a:t>Haotian</a:t>
            </a:r>
            <a:r>
              <a:rPr lang="en-US" dirty="0"/>
              <a:t> Zhang, and Jimmy Lin. "Simple applications of BERT for ad hoc document retrieval." </a:t>
            </a:r>
            <a:r>
              <a:rPr lang="en-US" i="1" dirty="0" err="1"/>
              <a:t>arXiv</a:t>
            </a:r>
            <a:r>
              <a:rPr lang="en-US" i="1" dirty="0"/>
              <a:t> preprint arXiv:1903.10972</a:t>
            </a:r>
            <a:r>
              <a:rPr lang="en-US" dirty="0"/>
              <a:t> (2019).</a:t>
            </a:r>
          </a:p>
        </p:txBody>
      </p:sp>
    </p:spTree>
    <p:extLst>
      <p:ext uri="{BB962C8B-B14F-4D97-AF65-F5344CB8AC3E}">
        <p14:creationId xmlns:p14="http://schemas.microsoft.com/office/powerpoint/2010/main" val="167621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4000" y="2057401"/>
            <a:ext cx="8458200" cy="1543050"/>
          </a:xfrm>
        </p:spPr>
        <p:txBody>
          <a:bodyPr>
            <a:normAutofit/>
          </a:bodyPr>
          <a:lstStyle/>
          <a:p>
            <a:r>
              <a:rPr lang="en-US" sz="3600" dirty="0"/>
              <a:t>IR researchers have been concerned about NLP since day one…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40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38200" y="11243"/>
            <a:ext cx="10363200" cy="1470025"/>
          </a:xfrm>
        </p:spPr>
        <p:txBody>
          <a:bodyPr>
            <a:noAutofit/>
          </a:bodyPr>
          <a:lstStyle/>
          <a:p>
            <a:r>
              <a:rPr lang="en-US" sz="3600" dirty="0" smtClean="0"/>
              <a:t>How could NLP make more significant impact on IR?  </a:t>
            </a:r>
            <a:r>
              <a:rPr lang="en-US" sz="3600" dirty="0" smtClean="0"/>
              <a:t>  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30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47800" y="1486265"/>
            <a:ext cx="7768903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3200" dirty="0" smtClean="0"/>
              <a:t>Bag-of-words representation is powerful!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endParaRPr lang="en-US" sz="3200" dirty="0" smtClean="0"/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3200" dirty="0" smtClean="0"/>
              <a:t>NLP hasn’t addressed any “big pain” 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endParaRPr lang="en-US" sz="3200" dirty="0" smtClean="0"/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3200" dirty="0" smtClean="0"/>
              <a:t>Robustness concerns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endParaRPr lang="en-US" sz="3200" dirty="0" smtClean="0"/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3200" dirty="0" smtClean="0"/>
              <a:t>Walk around possible </a:t>
            </a:r>
            <a:endParaRPr lang="en-US" sz="32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1295400" y="2133600"/>
            <a:ext cx="10496784" cy="3880013"/>
            <a:chOff x="1295400" y="2133600"/>
            <a:chExt cx="10496784" cy="3880013"/>
          </a:xfrm>
        </p:grpSpPr>
        <p:sp>
          <p:nvSpPr>
            <p:cNvPr id="3" name="TextBox 2"/>
            <p:cNvSpPr txBox="1"/>
            <p:nvPr/>
          </p:nvSpPr>
          <p:spPr>
            <a:xfrm>
              <a:off x="1295400" y="2133600"/>
              <a:ext cx="10496784" cy="4001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FFFF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Focus on cases where the bag-of-words representation is clearly insufficient (e.g., vocabulary gap)</a:t>
              </a:r>
              <a:endParaRPr lang="en-US" sz="20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618054" y="3286757"/>
              <a:ext cx="2478884" cy="4001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FFFF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Address a “big pain” </a:t>
              </a:r>
              <a:endParaRPr lang="en-US" sz="20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99610" y="4434854"/>
              <a:ext cx="5703036" cy="4001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FFFF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Need a solid strategy to accommodate errors of NLP</a:t>
              </a:r>
              <a:endParaRPr lang="en-US" sz="20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971800" y="5613503"/>
              <a:ext cx="6846105" cy="4001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FFFF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Accurate semantic representation, knowledge base, reasoning </a:t>
              </a:r>
              <a:endParaRPr lang="en-US" sz="2000" b="1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562600" y="2533710"/>
            <a:ext cx="5524613" cy="2314920"/>
            <a:chOff x="5562600" y="2533710"/>
            <a:chExt cx="5524613" cy="2314920"/>
          </a:xfrm>
        </p:grpSpPr>
        <p:sp>
          <p:nvSpPr>
            <p:cNvPr id="9" name="TextBox 8"/>
            <p:cNvSpPr txBox="1"/>
            <p:nvPr/>
          </p:nvSpPr>
          <p:spPr>
            <a:xfrm>
              <a:off x="8192766" y="3254792"/>
              <a:ext cx="2894447" cy="40011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Long-tail difficult queries </a:t>
              </a:r>
              <a:endParaRPr lang="en-US" sz="2000" b="1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5562600" y="3486812"/>
              <a:ext cx="2209800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8839200" y="2533710"/>
              <a:ext cx="377503" cy="594939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8242300" y="4634909"/>
              <a:ext cx="974403" cy="27332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9318182" y="4448520"/>
              <a:ext cx="1652312" cy="40011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Interactive IR </a:t>
              </a:r>
              <a:endParaRPr 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62134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NLP for IR Opportunity </a:t>
            </a:r>
            <a:r>
              <a:rPr lang="en-US" dirty="0" smtClean="0"/>
              <a:t>1: Long-tail </a:t>
            </a:r>
            <a:r>
              <a:rPr lang="en-US" dirty="0" smtClean="0"/>
              <a:t>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NLP for query understanding in context</a:t>
            </a:r>
          </a:p>
          <a:p>
            <a:pPr lvl="1"/>
            <a:r>
              <a:rPr lang="en-US" dirty="0" smtClean="0"/>
              <a:t>Query segmentation</a:t>
            </a:r>
          </a:p>
          <a:p>
            <a:pPr lvl="1"/>
            <a:r>
              <a:rPr lang="en-US" dirty="0" smtClean="0"/>
              <a:t>Query parsing</a:t>
            </a:r>
          </a:p>
          <a:p>
            <a:pPr lvl="1"/>
            <a:r>
              <a:rPr lang="en-US" dirty="0" smtClean="0"/>
              <a:t>Query interpretation</a:t>
            </a:r>
          </a:p>
          <a:p>
            <a:pPr lvl="1"/>
            <a:r>
              <a:rPr lang="en-US" dirty="0" smtClean="0"/>
              <a:t>Do all these in the context of search session and user interaction history</a:t>
            </a:r>
          </a:p>
          <a:p>
            <a:r>
              <a:rPr lang="en-US" dirty="0" smtClean="0"/>
              <a:t>NLP for document browsing </a:t>
            </a:r>
            <a:r>
              <a:rPr lang="en-US" dirty="0" smtClean="0"/>
              <a:t>(with human in the loop)</a:t>
            </a:r>
            <a:endParaRPr lang="en-US" dirty="0" smtClean="0"/>
          </a:p>
          <a:p>
            <a:pPr lvl="1"/>
            <a:r>
              <a:rPr lang="en-US" dirty="0" smtClean="0"/>
              <a:t>When querying fails, browsing helps </a:t>
            </a:r>
          </a:p>
          <a:p>
            <a:pPr lvl="1"/>
            <a:r>
              <a:rPr lang="en-US" dirty="0" smtClean="0"/>
              <a:t>How to create a multiresolution topic map? </a:t>
            </a:r>
          </a:p>
          <a:p>
            <a:r>
              <a:rPr lang="en-US" dirty="0" smtClean="0"/>
              <a:t>NLP for interactive search</a:t>
            </a:r>
          </a:p>
          <a:p>
            <a:pPr lvl="1"/>
            <a:r>
              <a:rPr lang="en-US" dirty="0" smtClean="0"/>
              <a:t>How to generate clarification questions? (Did you mean “Jaguar” as a car or animal?)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7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2193610" y="4589256"/>
            <a:ext cx="2931798" cy="17152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209801" y="990600"/>
            <a:ext cx="7010399" cy="36259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084" y="-21903"/>
            <a:ext cx="121920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More opportunities for NLP in interactive </a:t>
            </a:r>
            <a:r>
              <a:rPr lang="en-US" dirty="0" smtClean="0">
                <a:sym typeface="Wingdings" panose="05000000000000000000" pitchFamily="2" charset="2"/>
              </a:rPr>
              <a:t>IR</a:t>
            </a:r>
            <a:endParaRPr lang="en-US" dirty="0"/>
          </a:p>
        </p:txBody>
      </p:sp>
      <p:sp>
        <p:nvSpPr>
          <p:cNvPr id="5" name="Flowchart: Magnetic Disk 4"/>
          <p:cNvSpPr/>
          <p:nvPr/>
        </p:nvSpPr>
        <p:spPr>
          <a:xfrm>
            <a:off x="2743200" y="4800600"/>
            <a:ext cx="2209800" cy="1447800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flipH="1">
            <a:off x="2994660" y="5282470"/>
            <a:ext cx="17068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Text</a:t>
            </a:r>
          </a:p>
          <a:p>
            <a:pPr algn="ctr"/>
            <a:r>
              <a:rPr lang="en-US" sz="2800" dirty="0"/>
              <a:t> collection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3763" y="3563007"/>
            <a:ext cx="4963475" cy="584775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/>
              <a:t>Natural Language Processing</a:t>
            </a:r>
          </a:p>
        </p:txBody>
      </p:sp>
      <p:sp>
        <p:nvSpPr>
          <p:cNvPr id="9" name="Up Arrow 8"/>
          <p:cNvSpPr/>
          <p:nvPr/>
        </p:nvSpPr>
        <p:spPr>
          <a:xfrm>
            <a:off x="3590924" y="4147782"/>
            <a:ext cx="407839" cy="9376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840815" y="2307939"/>
            <a:ext cx="270037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815926" y="2572408"/>
            <a:ext cx="2670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Text Representation</a:t>
            </a:r>
          </a:p>
        </p:txBody>
      </p:sp>
      <p:sp>
        <p:nvSpPr>
          <p:cNvPr id="12" name="Up Arrow 11"/>
          <p:cNvSpPr/>
          <p:nvPr/>
        </p:nvSpPr>
        <p:spPr>
          <a:xfrm>
            <a:off x="3537667" y="3105808"/>
            <a:ext cx="514351" cy="48186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986430" y="2343808"/>
            <a:ext cx="2962236" cy="97220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016326" y="2590801"/>
            <a:ext cx="2932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Query Representation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90924" y="1295401"/>
            <a:ext cx="4519379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/>
              <a:t>Retrieval Decision-Making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96693" y="4629650"/>
            <a:ext cx="13039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Query </a:t>
            </a:r>
          </a:p>
        </p:txBody>
      </p:sp>
      <p:sp>
        <p:nvSpPr>
          <p:cNvPr id="17" name="Up Arrow 16"/>
          <p:cNvSpPr/>
          <p:nvPr/>
        </p:nvSpPr>
        <p:spPr>
          <a:xfrm>
            <a:off x="7820352" y="4164460"/>
            <a:ext cx="376846" cy="98228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>
            <a:off x="7696201" y="3081138"/>
            <a:ext cx="514351" cy="48186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>
            <a:off x="3998763" y="1880176"/>
            <a:ext cx="514351" cy="48186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>
            <a:off x="6767023" y="1880176"/>
            <a:ext cx="514351" cy="48186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125409" y="5130069"/>
            <a:ext cx="2667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Retrieval </a:t>
            </a:r>
            <a:r>
              <a:rPr lang="en-US" sz="2800" dirty="0" smtClean="0"/>
              <a:t>Results </a:t>
            </a:r>
            <a:endParaRPr lang="en-US" sz="2800" dirty="0"/>
          </a:p>
        </p:txBody>
      </p:sp>
      <p:sp>
        <p:nvSpPr>
          <p:cNvPr id="24" name="Up Arrow 23"/>
          <p:cNvSpPr/>
          <p:nvPr/>
        </p:nvSpPr>
        <p:spPr>
          <a:xfrm rot="10800000">
            <a:off x="5593437" y="4176606"/>
            <a:ext cx="422889" cy="10156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Up Arrow 24"/>
          <p:cNvSpPr/>
          <p:nvPr/>
        </p:nvSpPr>
        <p:spPr>
          <a:xfrm rot="10800000">
            <a:off x="5562600" y="1962807"/>
            <a:ext cx="423830" cy="160019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485" y="5214425"/>
            <a:ext cx="1067760" cy="109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Straight Connector 27"/>
          <p:cNvCxnSpPr/>
          <p:nvPr/>
        </p:nvCxnSpPr>
        <p:spPr>
          <a:xfrm>
            <a:off x="2209800" y="990601"/>
            <a:ext cx="0" cy="5313875"/>
          </a:xfrm>
          <a:prstGeom prst="line">
            <a:avLst/>
          </a:prstGeom>
          <a:ln w="38100">
            <a:solidFill>
              <a:srgbClr val="9933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209800" y="6304475"/>
            <a:ext cx="2915608" cy="0"/>
          </a:xfrm>
          <a:prstGeom prst="line">
            <a:avLst/>
          </a:prstGeom>
          <a:ln w="38100">
            <a:solidFill>
              <a:srgbClr val="9933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5125408" y="4616591"/>
            <a:ext cx="0" cy="1687885"/>
          </a:xfrm>
          <a:prstGeom prst="line">
            <a:avLst/>
          </a:prstGeom>
          <a:ln w="38100">
            <a:solidFill>
              <a:srgbClr val="9933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125408" y="4616590"/>
            <a:ext cx="4094792" cy="0"/>
          </a:xfrm>
          <a:prstGeom prst="line">
            <a:avLst/>
          </a:prstGeom>
          <a:ln w="38100">
            <a:solidFill>
              <a:srgbClr val="9933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9220200" y="990601"/>
            <a:ext cx="0" cy="3639049"/>
          </a:xfrm>
          <a:prstGeom prst="line">
            <a:avLst/>
          </a:prstGeom>
          <a:ln w="38100">
            <a:solidFill>
              <a:srgbClr val="9933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209800" y="990600"/>
            <a:ext cx="7010400" cy="0"/>
          </a:xfrm>
          <a:prstGeom prst="line">
            <a:avLst/>
          </a:prstGeom>
          <a:ln w="38100">
            <a:solidFill>
              <a:srgbClr val="9933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32</a:t>
            </a:fld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81088" y="1352173"/>
            <a:ext cx="11874348" cy="5428173"/>
            <a:chOff x="81088" y="1352173"/>
            <a:chExt cx="11874348" cy="5428173"/>
          </a:xfrm>
        </p:grpSpPr>
        <p:grpSp>
          <p:nvGrpSpPr>
            <p:cNvPr id="51" name="Group 50"/>
            <p:cNvGrpSpPr/>
            <p:nvPr/>
          </p:nvGrpSpPr>
          <p:grpSpPr>
            <a:xfrm>
              <a:off x="81088" y="1352173"/>
              <a:ext cx="11874348" cy="3402943"/>
              <a:chOff x="81088" y="1352173"/>
              <a:chExt cx="11874348" cy="3402943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81088" y="2931243"/>
                <a:ext cx="2358338" cy="120032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1. </a:t>
                </a:r>
                <a:r>
                  <a:rPr lang="en-US" sz="2400" dirty="0" smtClean="0"/>
                  <a:t>Document </a:t>
                </a:r>
                <a:endParaRPr lang="en-US" sz="2400" dirty="0" smtClean="0"/>
              </a:p>
              <a:p>
                <a:r>
                  <a:rPr lang="en-US" sz="2400" dirty="0" smtClean="0"/>
                  <a:t>Understanding</a:t>
                </a:r>
              </a:p>
              <a:p>
                <a:r>
                  <a:rPr lang="en-US" sz="2400" b="1" dirty="0" smtClean="0"/>
                  <a:t>(Human-in-Loop)</a:t>
                </a:r>
                <a:endParaRPr lang="en-US" sz="2400" b="1" dirty="0" smtClean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9701486" y="1352173"/>
                <a:ext cx="2253950" cy="120032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2</a:t>
                </a:r>
                <a:r>
                  <a:rPr lang="en-US" sz="2400" b="1" dirty="0" smtClean="0"/>
                  <a:t>. </a:t>
                </a:r>
                <a:r>
                  <a:rPr lang="en-US" sz="2400" dirty="0" smtClean="0"/>
                  <a:t>Query/Intent </a:t>
                </a:r>
              </a:p>
              <a:p>
                <a:r>
                  <a:rPr lang="en-US" sz="2400" dirty="0" smtClean="0"/>
                  <a:t>Understanding </a:t>
                </a:r>
              </a:p>
              <a:p>
                <a:r>
                  <a:rPr lang="en-US" sz="2400" b="1" dirty="0" smtClean="0"/>
                  <a:t>(Pragmatics)</a:t>
                </a:r>
                <a:endParaRPr lang="en-US" sz="2400" b="1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9596699" y="2931243"/>
                <a:ext cx="2258035" cy="156966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3. </a:t>
                </a:r>
                <a:r>
                  <a:rPr lang="en-US" sz="2400" dirty="0" smtClean="0"/>
                  <a:t>Result </a:t>
                </a:r>
              </a:p>
              <a:p>
                <a:r>
                  <a:rPr lang="en-US" sz="2400" dirty="0" smtClean="0"/>
                  <a:t>Presentation</a:t>
                </a:r>
              </a:p>
              <a:p>
                <a:r>
                  <a:rPr lang="en-US" sz="2400" b="1" dirty="0" smtClean="0"/>
                  <a:t>(Interactive</a:t>
                </a:r>
              </a:p>
              <a:p>
                <a:r>
                  <a:rPr lang="en-US" sz="2400" b="1" dirty="0" smtClean="0"/>
                  <a:t> summarization)</a:t>
                </a:r>
                <a:endParaRPr lang="en-US" sz="2400" b="1" dirty="0" smtClean="0"/>
              </a:p>
            </p:txBody>
          </p:sp>
          <p:cxnSp>
            <p:nvCxnSpPr>
              <p:cNvPr id="21" name="Straight Arrow Connector 20"/>
              <p:cNvCxnSpPr/>
              <p:nvPr/>
            </p:nvCxnSpPr>
            <p:spPr>
              <a:xfrm flipV="1">
                <a:off x="2001747" y="2877128"/>
                <a:ext cx="893080" cy="408019"/>
              </a:xfrm>
              <a:prstGeom prst="straightConnector1">
                <a:avLst/>
              </a:prstGeom>
              <a:ln w="444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>
                <a:stCxn id="33" idx="1"/>
                <a:endCxn id="14" idx="3"/>
              </p:cNvCxnSpPr>
              <p:nvPr/>
            </p:nvCxnSpPr>
            <p:spPr>
              <a:xfrm flipH="1">
                <a:off x="8948667" y="2362045"/>
                <a:ext cx="769897" cy="459589"/>
              </a:xfrm>
              <a:prstGeom prst="straightConnector1">
                <a:avLst/>
              </a:prstGeom>
              <a:ln w="444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Freeform 49"/>
              <p:cNvSpPr/>
              <p:nvPr/>
            </p:nvSpPr>
            <p:spPr>
              <a:xfrm rot="21068231">
                <a:off x="6056891" y="3925750"/>
                <a:ext cx="3462930" cy="829366"/>
              </a:xfrm>
              <a:custGeom>
                <a:avLst/>
                <a:gdLst>
                  <a:gd name="connsiteX0" fmla="*/ 3609473 w 3609473"/>
                  <a:gd name="connsiteY0" fmla="*/ 0 h 401521"/>
                  <a:gd name="connsiteX1" fmla="*/ 1957137 w 3609473"/>
                  <a:gd name="connsiteY1" fmla="*/ 401052 h 401521"/>
                  <a:gd name="connsiteX2" fmla="*/ 0 w 3609473"/>
                  <a:gd name="connsiteY2" fmla="*/ 64168 h 401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09473" h="401521">
                    <a:moveTo>
                      <a:pt x="3609473" y="0"/>
                    </a:moveTo>
                    <a:cubicBezTo>
                      <a:pt x="3084094" y="195178"/>
                      <a:pt x="2558716" y="390357"/>
                      <a:pt x="1957137" y="401052"/>
                    </a:cubicBezTo>
                    <a:cubicBezTo>
                      <a:pt x="1355558" y="411747"/>
                      <a:pt x="677779" y="237957"/>
                      <a:pt x="0" y="64168"/>
                    </a:cubicBezTo>
                  </a:path>
                </a:pathLst>
              </a:custGeom>
              <a:noFill/>
              <a:ln w="44450"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9849540" y="5015774"/>
              <a:ext cx="1840119" cy="156966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4</a:t>
              </a:r>
              <a:r>
                <a:rPr lang="en-US" sz="2400" b="1" dirty="0" smtClean="0"/>
                <a:t>. </a:t>
              </a:r>
              <a:r>
                <a:rPr lang="en-US" sz="2400" dirty="0" smtClean="0"/>
                <a:t>Query </a:t>
              </a:r>
            </a:p>
            <a:p>
              <a:r>
                <a:rPr lang="en-US" sz="2400" dirty="0" smtClean="0"/>
                <a:t>Formulation</a:t>
              </a:r>
            </a:p>
            <a:p>
              <a:r>
                <a:rPr lang="en-US" sz="2400" b="1" dirty="0" smtClean="0"/>
                <a:t>(Scaffolding, </a:t>
              </a:r>
            </a:p>
            <a:p>
              <a:r>
                <a:rPr lang="en-US" sz="2400" b="1" dirty="0" smtClean="0"/>
                <a:t>Clarification)</a:t>
              </a:r>
              <a:endParaRPr lang="en-US" sz="2400" b="1" dirty="0" smtClean="0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flipH="1" flipV="1">
              <a:off x="9445740" y="4946746"/>
              <a:ext cx="419199" cy="337865"/>
            </a:xfrm>
            <a:prstGeom prst="straightConnector1">
              <a:avLst/>
            </a:prstGeom>
            <a:ln w="444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5082300" y="5949349"/>
              <a:ext cx="2817649" cy="830997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5</a:t>
              </a:r>
              <a:r>
                <a:rPr lang="en-US" sz="2400" b="1" dirty="0" smtClean="0"/>
                <a:t>. </a:t>
              </a:r>
              <a:r>
                <a:rPr lang="en-US" sz="2400" dirty="0" smtClean="0"/>
                <a:t>Content </a:t>
              </a:r>
              <a:r>
                <a:rPr lang="en-US" sz="2400" dirty="0" smtClean="0"/>
                <a:t>Digestion</a:t>
              </a:r>
            </a:p>
            <a:p>
              <a:r>
                <a:rPr lang="en-US" sz="2400" b="1" dirty="0" smtClean="0"/>
                <a:t>(Explanation)</a:t>
              </a:r>
            </a:p>
          </p:txBody>
        </p:sp>
        <p:cxnSp>
          <p:nvCxnSpPr>
            <p:cNvPr id="45" name="Straight Arrow Connector 44"/>
            <p:cNvCxnSpPr>
              <a:stCxn id="44" idx="0"/>
            </p:cNvCxnSpPr>
            <p:nvPr/>
          </p:nvCxnSpPr>
          <p:spPr>
            <a:xfrm flipV="1">
              <a:off x="6562295" y="5586731"/>
              <a:ext cx="451737" cy="469995"/>
            </a:xfrm>
            <a:prstGeom prst="straightConnector1">
              <a:avLst/>
            </a:prstGeom>
            <a:ln w="444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2462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NLP for IR Opportunity 2: </a:t>
            </a:r>
            <a:r>
              <a:rPr lang="en-US" dirty="0" smtClean="0"/>
              <a:t>Beyond </a:t>
            </a:r>
            <a:r>
              <a:rPr lang="en-US" dirty="0" smtClean="0"/>
              <a:t>Topical Relevance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902323"/>
            <a:ext cx="116840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Traditional IR work has focused on exclusively topical relevance</a:t>
            </a:r>
          </a:p>
          <a:p>
            <a:r>
              <a:rPr lang="en-US" dirty="0" smtClean="0"/>
              <a:t>Real users care about other dimensions of relevance as well</a:t>
            </a:r>
          </a:p>
          <a:p>
            <a:pPr lvl="1"/>
            <a:r>
              <a:rPr lang="en-US" dirty="0" smtClean="0"/>
              <a:t>Sentiment/Opinion </a:t>
            </a:r>
            <a:r>
              <a:rPr lang="en-US" dirty="0" smtClean="0"/>
              <a:t>retrieval [Pang &amp; Lee 02]: </a:t>
            </a:r>
            <a:r>
              <a:rPr lang="en-US" dirty="0" smtClean="0"/>
              <a:t>find positive opinions about X</a:t>
            </a:r>
          </a:p>
          <a:p>
            <a:pPr lvl="1"/>
            <a:r>
              <a:rPr lang="en-US" dirty="0" smtClean="0"/>
              <a:t>Readability [Collins-Thompson &amp; Callan 05]: </a:t>
            </a:r>
            <a:r>
              <a:rPr lang="en-US" dirty="0" smtClean="0"/>
              <a:t>find documents with readability level of elementary school students</a:t>
            </a:r>
          </a:p>
          <a:p>
            <a:pPr lvl="1"/>
            <a:r>
              <a:rPr lang="en-US" dirty="0" smtClean="0"/>
              <a:t>Trustworthiness </a:t>
            </a:r>
            <a:r>
              <a:rPr lang="en-US" dirty="0" smtClean="0"/>
              <a:t>[</a:t>
            </a:r>
            <a:r>
              <a:rPr lang="en-US" dirty="0" err="1" smtClean="0"/>
              <a:t>Vydiswaran</a:t>
            </a:r>
            <a:r>
              <a:rPr lang="en-US" dirty="0" smtClean="0"/>
              <a:t> et al. 10]</a:t>
            </a:r>
            <a:endParaRPr lang="en-US" dirty="0" smtClean="0"/>
          </a:p>
          <a:p>
            <a:pPr lvl="1"/>
            <a:r>
              <a:rPr lang="en-US" dirty="0" smtClean="0"/>
              <a:t>Many other opportunities!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33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0" y="5978341"/>
            <a:ext cx="1051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Collins‐Thompson, </a:t>
            </a:r>
            <a:r>
              <a:rPr lang="en-US" dirty="0" err="1" smtClean="0"/>
              <a:t>Kevyn</a:t>
            </a:r>
            <a:r>
              <a:rPr lang="en-US" dirty="0" smtClean="0"/>
              <a:t>, and Jamie Callan. "Predicting reading difficulty with statistical language models." </a:t>
            </a:r>
            <a:r>
              <a:rPr lang="en-US" i="1" dirty="0" smtClean="0"/>
              <a:t>Journal of the American Society for Information Science and Technology</a:t>
            </a:r>
            <a:r>
              <a:rPr lang="en-US" dirty="0" smtClean="0"/>
              <a:t> 56, no. 13 (2005): 1448-1462.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5266112"/>
            <a:ext cx="1066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Pang, Bo, Lillian Lee, and </a:t>
            </a:r>
            <a:r>
              <a:rPr lang="en-US" dirty="0" err="1"/>
              <a:t>Shivakumar</a:t>
            </a:r>
            <a:r>
              <a:rPr lang="en-US" dirty="0"/>
              <a:t> </a:t>
            </a:r>
            <a:r>
              <a:rPr lang="en-US" dirty="0" err="1"/>
              <a:t>Vaithyanathan</a:t>
            </a:r>
            <a:r>
              <a:rPr lang="en-US" dirty="0"/>
              <a:t>. "Thumbs up? Sentiment classification using machine learning techniques." </a:t>
            </a:r>
            <a:r>
              <a:rPr lang="en-US" i="1" dirty="0" err="1"/>
              <a:t>arXiv</a:t>
            </a:r>
            <a:r>
              <a:rPr lang="en-US" i="1" dirty="0"/>
              <a:t> preprint </a:t>
            </a:r>
            <a:r>
              <a:rPr lang="en-US" i="1" dirty="0" err="1"/>
              <a:t>cs</a:t>
            </a:r>
            <a:r>
              <a:rPr lang="en-US" i="1" dirty="0"/>
              <a:t>/0205070</a:t>
            </a:r>
            <a:r>
              <a:rPr lang="en-US" dirty="0"/>
              <a:t> (2002).</a:t>
            </a:r>
          </a:p>
        </p:txBody>
      </p:sp>
    </p:spTree>
    <p:extLst>
      <p:ext uri="{BB962C8B-B14F-4D97-AF65-F5344CB8AC3E}">
        <p14:creationId xmlns:p14="http://schemas.microsoft.com/office/powerpoint/2010/main" val="147307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NLP for IR Opportunity </a:t>
            </a:r>
            <a:r>
              <a:rPr lang="en-US" dirty="0" smtClean="0"/>
              <a:t>3+: Beyond </a:t>
            </a:r>
            <a:r>
              <a:rPr lang="en-US" dirty="0" smtClean="0"/>
              <a:t>Search 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34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1219200" y="2766426"/>
          <a:ext cx="3690356" cy="2338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5284007" y="2409625"/>
            <a:ext cx="2284387" cy="2305050"/>
            <a:chOff x="1824" y="633"/>
            <a:chExt cx="2834" cy="2849"/>
          </a:xfrm>
        </p:grpSpPr>
        <p:sp>
          <p:nvSpPr>
            <p:cNvPr id="6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Freeform 11"/>
          <p:cNvSpPr/>
          <p:nvPr/>
        </p:nvSpPr>
        <p:spPr>
          <a:xfrm>
            <a:off x="2667000" y="2281536"/>
            <a:ext cx="3759200" cy="708893"/>
          </a:xfrm>
          <a:custGeom>
            <a:avLst/>
            <a:gdLst>
              <a:gd name="connsiteX0" fmla="*/ 0 w 3759200"/>
              <a:gd name="connsiteY0" fmla="*/ 708893 h 708893"/>
              <a:gd name="connsiteX1" fmla="*/ 1364343 w 3759200"/>
              <a:gd name="connsiteY1" fmla="*/ 41236 h 708893"/>
              <a:gd name="connsiteX2" fmla="*/ 3759200 w 3759200"/>
              <a:gd name="connsiteY2" fmla="*/ 128321 h 708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59200" h="708893">
                <a:moveTo>
                  <a:pt x="0" y="708893"/>
                </a:moveTo>
                <a:cubicBezTo>
                  <a:pt x="368905" y="423445"/>
                  <a:pt x="737810" y="137998"/>
                  <a:pt x="1364343" y="41236"/>
                </a:cubicBezTo>
                <a:cubicBezTo>
                  <a:pt x="1990876" y="-55526"/>
                  <a:pt x="2875038" y="36397"/>
                  <a:pt x="3759200" y="128321"/>
                </a:cubicBezTo>
              </a:path>
            </a:pathLst>
          </a:cu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581401" y="3828629"/>
            <a:ext cx="1915687" cy="493645"/>
          </a:xfrm>
          <a:custGeom>
            <a:avLst/>
            <a:gdLst>
              <a:gd name="connsiteX0" fmla="*/ 0 w 2162628"/>
              <a:gd name="connsiteY0" fmla="*/ 566057 h 566057"/>
              <a:gd name="connsiteX1" fmla="*/ 2162628 w 2162628"/>
              <a:gd name="connsiteY1" fmla="*/ 0 h 566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62628" h="566057">
                <a:moveTo>
                  <a:pt x="0" y="566057"/>
                </a:moveTo>
                <a:lnTo>
                  <a:pt x="2162628" y="0"/>
                </a:lnTo>
              </a:path>
            </a:pathLst>
          </a:cu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810000" y="4971849"/>
            <a:ext cx="2423886" cy="540971"/>
          </a:xfrm>
          <a:custGeom>
            <a:avLst/>
            <a:gdLst>
              <a:gd name="connsiteX0" fmla="*/ 0 w 2423886"/>
              <a:gd name="connsiteY0" fmla="*/ 493486 h 540971"/>
              <a:gd name="connsiteX1" fmla="*/ 1465943 w 2423886"/>
              <a:gd name="connsiteY1" fmla="*/ 493486 h 540971"/>
              <a:gd name="connsiteX2" fmla="*/ 2423886 w 2423886"/>
              <a:gd name="connsiteY2" fmla="*/ 0 h 540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23886" h="540971">
                <a:moveTo>
                  <a:pt x="0" y="493486"/>
                </a:moveTo>
                <a:cubicBezTo>
                  <a:pt x="530981" y="534610"/>
                  <a:pt x="1061962" y="575734"/>
                  <a:pt x="1465943" y="493486"/>
                </a:cubicBezTo>
                <a:cubicBezTo>
                  <a:pt x="1869924" y="411238"/>
                  <a:pt x="2146905" y="205619"/>
                  <a:pt x="2423886" y="0"/>
                </a:cubicBezTo>
              </a:path>
            </a:pathLst>
          </a:cu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1" name="Picture 7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356" y="2951045"/>
            <a:ext cx="838200" cy="85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Program Files\Microsoft Office\MEDIA\CAGCAT10\j0234687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508" y="2435699"/>
            <a:ext cx="1306381" cy="76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610600" y="3398943"/>
            <a:ext cx="17283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Decision Making</a:t>
            </a:r>
          </a:p>
          <a:p>
            <a:r>
              <a:rPr lang="en-US" dirty="0"/>
              <a:t>Learning </a:t>
            </a:r>
          </a:p>
          <a:p>
            <a:r>
              <a:rPr lang="en-US" dirty="0"/>
              <a:t>…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55402" y="1286471"/>
            <a:ext cx="2360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Task Completion 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7508167" y="351552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343401" y="1266038"/>
            <a:ext cx="30471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Information Synthesis </a:t>
            </a:r>
          </a:p>
          <a:p>
            <a:r>
              <a:rPr lang="en-US" sz="2400" b="1" dirty="0"/>
              <a:t>          &amp; Analysis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09800" y="1284850"/>
            <a:ext cx="1174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Search  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3505200" y="1417484"/>
            <a:ext cx="738260" cy="2634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7338940" y="1408445"/>
            <a:ext cx="738260" cy="2634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48863" y="5634336"/>
            <a:ext cx="2472600" cy="461665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Multiple Searches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81609" y="4714676"/>
            <a:ext cx="2978251" cy="461665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Information Synthesis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16944" y="4248837"/>
            <a:ext cx="3581301" cy="461665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Information Interpretation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845354" y="5236932"/>
            <a:ext cx="2720681" cy="461665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Potentially iterate…</a:t>
            </a:r>
          </a:p>
        </p:txBody>
      </p:sp>
    </p:spTree>
    <p:extLst>
      <p:ext uri="{BB962C8B-B14F-4D97-AF65-F5344CB8AC3E}">
        <p14:creationId xmlns:p14="http://schemas.microsoft.com/office/powerpoint/2010/main" val="65116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  <p:bldP spid="25" grpId="0" animBg="1"/>
      <p:bldP spid="2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can we build a </a:t>
            </a:r>
            <a:r>
              <a:rPr lang="en-US" dirty="0"/>
              <a:t>g</a:t>
            </a:r>
            <a:r>
              <a:rPr lang="en-US" dirty="0" smtClean="0"/>
              <a:t>eneral text </a:t>
            </a:r>
            <a:r>
              <a:rPr lang="en-US" dirty="0" smtClean="0"/>
              <a:t>a</a:t>
            </a:r>
            <a:r>
              <a:rPr lang="en-US" dirty="0" smtClean="0"/>
              <a:t>nalysis </a:t>
            </a:r>
            <a:r>
              <a:rPr lang="en-US" dirty="0" smtClean="0"/>
              <a:t>e</a:t>
            </a:r>
            <a:r>
              <a:rPr lang="en-US" dirty="0" smtClean="0"/>
              <a:t>ngine? 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14D8B-FB36-404D-91CA-CEC776FB33B4}" type="slidenum">
              <a:rPr lang="en-US" smtClean="0"/>
              <a:t>35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2171700" y="3475828"/>
          <a:ext cx="3124200" cy="1948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5207807" y="3048588"/>
            <a:ext cx="2284387" cy="2305050"/>
            <a:chOff x="1824" y="633"/>
            <a:chExt cx="2834" cy="2849"/>
          </a:xfrm>
        </p:grpSpPr>
        <p:sp>
          <p:nvSpPr>
            <p:cNvPr id="6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Freeform 11"/>
          <p:cNvSpPr/>
          <p:nvPr/>
        </p:nvSpPr>
        <p:spPr>
          <a:xfrm>
            <a:off x="3798130" y="3074661"/>
            <a:ext cx="2551870" cy="554730"/>
          </a:xfrm>
          <a:custGeom>
            <a:avLst/>
            <a:gdLst>
              <a:gd name="connsiteX0" fmla="*/ 0 w 3759200"/>
              <a:gd name="connsiteY0" fmla="*/ 708893 h 708893"/>
              <a:gd name="connsiteX1" fmla="*/ 1364343 w 3759200"/>
              <a:gd name="connsiteY1" fmla="*/ 41236 h 708893"/>
              <a:gd name="connsiteX2" fmla="*/ 3759200 w 3759200"/>
              <a:gd name="connsiteY2" fmla="*/ 128321 h 708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59200" h="708893">
                <a:moveTo>
                  <a:pt x="0" y="708893"/>
                </a:moveTo>
                <a:cubicBezTo>
                  <a:pt x="368905" y="423445"/>
                  <a:pt x="737810" y="137998"/>
                  <a:pt x="1364343" y="41236"/>
                </a:cubicBezTo>
                <a:cubicBezTo>
                  <a:pt x="1990876" y="-55526"/>
                  <a:pt x="2875038" y="36397"/>
                  <a:pt x="3759200" y="128321"/>
                </a:cubicBezTo>
              </a:path>
            </a:pathLst>
          </a:cu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463043" y="4467592"/>
            <a:ext cx="957844" cy="45719"/>
          </a:xfrm>
          <a:custGeom>
            <a:avLst/>
            <a:gdLst>
              <a:gd name="connsiteX0" fmla="*/ 0 w 2162628"/>
              <a:gd name="connsiteY0" fmla="*/ 566057 h 566057"/>
              <a:gd name="connsiteX1" fmla="*/ 2162628 w 2162628"/>
              <a:gd name="connsiteY1" fmla="*/ 0 h 566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62628" h="566057">
                <a:moveTo>
                  <a:pt x="0" y="566057"/>
                </a:moveTo>
                <a:lnTo>
                  <a:pt x="2162628" y="0"/>
                </a:lnTo>
              </a:path>
            </a:pathLst>
          </a:cu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995641" y="5181601"/>
            <a:ext cx="1433286" cy="540971"/>
          </a:xfrm>
          <a:custGeom>
            <a:avLst/>
            <a:gdLst>
              <a:gd name="connsiteX0" fmla="*/ 0 w 2423886"/>
              <a:gd name="connsiteY0" fmla="*/ 493486 h 540971"/>
              <a:gd name="connsiteX1" fmla="*/ 1465943 w 2423886"/>
              <a:gd name="connsiteY1" fmla="*/ 493486 h 540971"/>
              <a:gd name="connsiteX2" fmla="*/ 2423886 w 2423886"/>
              <a:gd name="connsiteY2" fmla="*/ 0 h 540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23886" h="540971">
                <a:moveTo>
                  <a:pt x="0" y="493486"/>
                </a:moveTo>
                <a:cubicBezTo>
                  <a:pt x="530981" y="534610"/>
                  <a:pt x="1061962" y="575734"/>
                  <a:pt x="1465943" y="493486"/>
                </a:cubicBezTo>
                <a:cubicBezTo>
                  <a:pt x="1869924" y="411238"/>
                  <a:pt x="2146905" y="205619"/>
                  <a:pt x="2423886" y="0"/>
                </a:cubicBezTo>
              </a:path>
            </a:pathLst>
          </a:cu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1" name="Picture 7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621" y="1193540"/>
            <a:ext cx="838200" cy="85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Program Files\Microsoft Office\MEDIA\CAGCAT10\j0234687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785" y="3074662"/>
            <a:ext cx="1306381" cy="76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534400" y="4037906"/>
            <a:ext cx="17283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Decision Making</a:t>
            </a:r>
          </a:p>
          <a:p>
            <a:r>
              <a:rPr lang="en-US" dirty="0"/>
              <a:t>Learning </a:t>
            </a:r>
          </a:p>
          <a:p>
            <a:r>
              <a:rPr lang="en-US" dirty="0"/>
              <a:t>…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671066" y="1406827"/>
            <a:ext cx="2360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Task Completion </a:t>
            </a:r>
            <a:endParaRPr lang="en-US" sz="2400" b="1" dirty="0"/>
          </a:p>
        </p:txBody>
      </p:sp>
      <p:sp>
        <p:nvSpPr>
          <p:cNvPr id="17" name="Right Arrow 16"/>
          <p:cNvSpPr/>
          <p:nvPr/>
        </p:nvSpPr>
        <p:spPr>
          <a:xfrm>
            <a:off x="7431967" y="415448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419600" y="2445329"/>
            <a:ext cx="4793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Information Synthesis  &amp; Analysis </a:t>
            </a:r>
            <a:endParaRPr 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362200" y="2445328"/>
            <a:ext cx="1174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Search  </a:t>
            </a:r>
            <a:endParaRPr lang="en-US" sz="2400" b="1" dirty="0"/>
          </a:p>
        </p:txBody>
      </p:sp>
      <p:sp>
        <p:nvSpPr>
          <p:cNvPr id="18" name="Right Arrow 17"/>
          <p:cNvSpPr/>
          <p:nvPr/>
        </p:nvSpPr>
        <p:spPr>
          <a:xfrm>
            <a:off x="3536368" y="2586923"/>
            <a:ext cx="738260" cy="2634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6769153" y="1558090"/>
            <a:ext cx="738260" cy="2634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04603" y="2057400"/>
            <a:ext cx="8077200" cy="4343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268722" y="5446799"/>
            <a:ext cx="35893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Analysis Engine 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74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Growing opportunities for “big text data” applications</a:t>
            </a:r>
            <a:endParaRPr lang="zh-CN" altLang="en-US" b="1" dirty="0" smtClean="0">
              <a:solidFill>
                <a:srgbClr val="FFFF00"/>
              </a:solidFill>
            </a:endParaRPr>
          </a:p>
        </p:txBody>
      </p:sp>
      <p:pic>
        <p:nvPicPr>
          <p:cNvPr id="21511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305" y="4518864"/>
            <a:ext cx="3502181" cy="150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2" name="AutoShape 17" descr="data:image/jpg;base64,/9j/4AAQSkZJRgABAQAAAQABAAD/2wCEAAkGBggGBQkIBwgKCQkKDSAODQwYGB4fIBsfJyQiKCAhJSEiJy4qJCUjMSEkKy8sJCsyMTIzKCQ3NTArQTIuNCkBCQoKBQUFDQUFDSkYEhgpKSkpKSkpKSkpKSkpKSkpKSkpKSkpKSkpKSkpKSkpKSkpKSkpKSkpKSkpKSkpKSkpKf/AABEIAE0ATQMBIgACEQEDEQH/xAAbAAACAgMBAAAAAAAAAAAAAAAGBwEFAAMEAv/EADkQAAEDAwMCAwYDBQkAAAAAAAECAwQABREGEiEHMRNBURQiMmFxgRWRoQhCUrHhFhckM1NiwcLR/8QAFAEBAAAAAAAAAAAAAAAAAAAAAP/EABQRAQAAAAAAAAAAAAAAAAAAAAD/2gAMAwEAAhEDEQA/AHjUHgVNVOq3HG9I3ZbDjjbqITikLTwQQgkYPrQc9+1latPOoYlvqdmuf5UNtJW6r6IHP58VSTZ2oL9DktS7dEtVvdjOf4Z1W59wbTjCU8I5x5kiqPTkV+PAnogw2rWiVZm32764SVLeWn3ip1RJOCe3litLN907Du1vlO3edqK9RIHsa2YyVOpWTnKsgYPf18qDz081PqSPoi33OQv8dhuuFhTHZ9JTn4SeHOATtOD8zTHsGprXqWIX7ZKQ9s4cb7KQfRSTyk/Wkhoy63fTbrGnbpEYiiHKTcYsZ1YadXkqG1JPukkH4VEH0oqkotepbvc7jGkyrLfo8htMcpHhvBKtiSFtn40hROTzn1oG0CKmg3p1frxek3hm9Oxn3LZNMNLzaSkK2j3jj50ZUEYrAAKmsoMPagbqxOm26wwXYkv2Vhye2zJUBklCsgjnjGCcg/KjmgXrQwXemNwcT8UdaHh9lj/2gpE6f0hbEiNcEzb47Aa2ttvLKglKd4JDeQkJRsOeO1dFq1NM0++9HfTbUx20LfUhlrw0ICVpTjdkcbTuyRk58sVUr07HuT9wet1kut3cuqw869nwEc4JBdXgqT8QwhOMEir8aPvN1ltvXdVgtSlZShttnxV8gA4U7xkhIzhJ4FBwfhVh1p1VvDcxqNcYT1qaWysHPmeUqH8xQoNKzmNI2S4RJP4mmTKMZiC6cKQoKXt8J4YUj4OB2z5VV9VHmtPdSUtqaVK8GA0hLgUW1DGeUlvASfoMfKo03qpTjduiwLw34UCUJTFsmEIG4buEvgY53HhePvQF3SvWtssMp7TlxZnxbrOuS1EOgEgkcblHHPGO3JpyZpI6diuXfq1ZW7pa3ozsVh+a4hwJIKlLUUlKgSFpTuTg/KncBxQTWVlZQZQv1Oj+09M76jGcQ1K/Ln/iifNVeqo/tekrsxjcXYTiAPqg0AxpeZfJKNMGMkGyu2YF9zA4cCRt57/l86qRpe5Jt+m5Gob9GiSLRdFK3qXuCwSNqNxPxHB79ga86ETfpVg0NNtboNsZZWzcGiQOMkBWPPGOK2zemTY0xeoU+8pjMP3b8Rjv/wCn6BWfXJ/SgCOql2asXW9M+VFTMbaiJyyfmhSR+ROftQE3LskiMy3JiOMrYty2t6f33skoUfkM4P0phdTbnKsvV2a/FgtXIi0BDqFpJASUncrjtj1oANygrioYn2UNKEZpgPpyCML3FzHmVpyP1oGR0KgR0a+vCocoy40OIGmXvUKUCcDy7GnxSb/Z7jRS/qWXBQtMRUhLbAV3CRuIB+eCM05KDKysqM0E4rVIaS7HcbI4WkpP3rRPneyw5C2UiRIZaK0xwoAqOCQOe2e1C9m1nf7tBjTU6TWqLISFJcbktKOD/tVjt580AhpCzXq79JrMxY7gqFIgXQ+J7xTuSFkKHHpnOD3oml6YtMs6uj3C+BUa4uocktBYBYxjGcnjcQPKqjTNhavOirlaZU521mLqFwodSQDkLykffPlVletN6VQ/qyRPnrSZzDark2Dy2kYKSABn3iKBcdWWbijqRcvwZxSUs2Qe0nI5axtWOe+QRQyterYc8tyIhkOIejEoKAoEhJ9nTx3BGePPHNXXWchPUFLkV9xEV+2tjenJyjB7jjg4HeqiPdbSpAVdtQahLiihaS2ygD3BhB5c/d7CgbP7PTCk6JnyVj35E9SifoE/1pp0ltJXKRY9ONN2SRqJu2urU8l5dvS5nJ5OULJ/SouPVW+W6U4mNNZkMM8LW9EcbUSRnCUJOcDzKto+tA6qjFIaB+0dPbkpRc7LHcRuwpTalJOPorP5U6LBfIWpLLHudvd8WNITlJ8x6gjyI86BTaklI1BrxhF/scGyqiO7X333iPGY5GAAAFnzTg5B+VN62RYMK2sMW1DTcVCcNJR2x8qBU36dqwKiLYtaGgs4DjBd/QrAz9qtP7KXlTLfiaqlMNNDCGWGWmkgY9MK+3PFBS2vSTOoXNW2yY48wfx0SQtPySlSe/kaJLhoW0z7pdZ0tTpdusYRVjdjCR/D6E4GfpVe700iKfW9LvV8kOvqxIV45TvwMDIQB2HHFbHemmnFvMl9iY+GkbEoU+4R/OgACGB1xsEEuNutRYbcZ05yk7Wl55PChyOaq9QJiNaK1HcSwypyTqHwYqsAlKU98fwg4Pami50m0c85tXZwdg4O9fp9a519IdGvJCDaVpClAcOr+fPegselLZR0yspUoqW4x4iiT6kmtXT2e5endR3JwK8J+6qbaB591CUo/wCprm/ucsLaUpiS7vEbAwG0SFY7ehrXE6UR7Wwlq06iv0EJXkBLoxnzOCnHPnQWeurTYk6YnzZ9pgyFttHwypsZKjwkZAzySO1dOi9IR9HWgxITj213DjjalZSleBu2+gJod1Hoe/Sbehpes5brLS0vJQtls5KVApyU7c4ODXBbOot7alyoE8QpbsbafHCFI3Zz3SFEcY8qD//Z"/>
          <p:cNvSpPr>
            <a:spLocks noChangeAspect="1" noChangeArrowheads="1"/>
          </p:cNvSpPr>
          <p:nvPr/>
        </p:nvSpPr>
        <p:spPr bwMode="auto">
          <a:xfrm>
            <a:off x="1815238" y="-34694"/>
            <a:ext cx="295437" cy="2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745" b="0">
              <a:latin typeface="Calibri" panose="020F0502020204030204" pitchFamily="34" charset="0"/>
            </a:endParaRPr>
          </a:p>
        </p:txBody>
      </p:sp>
      <p:sp>
        <p:nvSpPr>
          <p:cNvPr id="21523" name="AutoShape 19" descr="data:image/jpg;base64,/9j/4AAQSkZJRgABAQAAAQABAAD/2wCEAAkGBggGBQkIBwgKCQkKDSAODQwYGB4fIBsfJyQiKCAhJSEiJy4qJCUjMSEkKy8sJCsyMTIzKCQ3NTArQTIuNCkBCQoKBQUFDQUFDSkYEhgpKSkpKSkpKSkpKSkpKSkpKSkpKSkpKSkpKSkpKSkpKSkpKSkpKSkpKSkpKSkpKSkpKf/AABEIAE0ATQMBIgACEQEDEQH/xAAbAAACAgMBAAAAAAAAAAAAAAAGBwEFAAMEAv/EADkQAAEDAwMCAwYDBQkAAAAAAAECAwQABREGEiEHMRNBURQiMmFxgRWRoQhCUrHhFhckM1NiwcLR/8QAFAEBAAAAAAAAAAAAAAAAAAAAAP/EABQRAQAAAAAAAAAAAAAAAAAAAAD/2gAMAwEAAhEDEQA/AHjUHgVNVOq3HG9I3ZbDjjbqITikLTwQQgkYPrQc9+1latPOoYlvqdmuf5UNtJW6r6IHP58VSTZ2oL9DktS7dEtVvdjOf4Z1W59wbTjCU8I5x5kiqPTkV+PAnogw2rWiVZm32764SVLeWn3ip1RJOCe3litLN907Du1vlO3edqK9RIHsa2YyVOpWTnKsgYPf18qDz081PqSPoi33OQv8dhuuFhTHZ9JTn4SeHOATtOD8zTHsGprXqWIX7ZKQ9s4cb7KQfRSTyk/Wkhoy63fTbrGnbpEYiiHKTcYsZ1YadXkqG1JPukkH4VEH0oqkotepbvc7jGkyrLfo8htMcpHhvBKtiSFtn40hROTzn1oG0CKmg3p1frxek3hm9Oxn3LZNMNLzaSkK2j3jj50ZUEYrAAKmsoMPagbqxOm26wwXYkv2Vhye2zJUBklCsgjnjGCcg/KjmgXrQwXemNwcT8UdaHh9lj/2gpE6f0hbEiNcEzb47Aa2ttvLKglKd4JDeQkJRsOeO1dFq1NM0++9HfTbUx20LfUhlrw0ICVpTjdkcbTuyRk58sVUr07HuT9wet1kut3cuqw869nwEc4JBdXgqT8QwhOMEir8aPvN1ltvXdVgtSlZShttnxV8gA4U7xkhIzhJ4FBwfhVh1p1VvDcxqNcYT1qaWysHPmeUqH8xQoNKzmNI2S4RJP4mmTKMZiC6cKQoKXt8J4YUj4OB2z5VV9VHmtPdSUtqaVK8GA0hLgUW1DGeUlvASfoMfKo03qpTjduiwLw34UCUJTFsmEIG4buEvgY53HhePvQF3SvWtssMp7TlxZnxbrOuS1EOgEgkcblHHPGO3JpyZpI6diuXfq1ZW7pa3ozsVh+a4hwJIKlLUUlKgSFpTuTg/KncBxQTWVlZQZQv1Oj+09M76jGcQ1K/Ln/iifNVeqo/tekrsxjcXYTiAPqg0AxpeZfJKNMGMkGyu2YF9zA4cCRt57/l86qRpe5Jt+m5Gob9GiSLRdFK3qXuCwSNqNxPxHB79ga86ETfpVg0NNtboNsZZWzcGiQOMkBWPPGOK2zemTY0xeoU+8pjMP3b8Rjv/wCn6BWfXJ/SgCOql2asXW9M+VFTMbaiJyyfmhSR+ROftQE3LskiMy3JiOMrYty2t6f33skoUfkM4P0phdTbnKsvV2a/FgtXIi0BDqFpJASUncrjtj1oANygrioYn2UNKEZpgPpyCML3FzHmVpyP1oGR0KgR0a+vCocoy40OIGmXvUKUCcDy7GnxSb/Z7jRS/qWXBQtMRUhLbAV3CRuIB+eCM05KDKysqM0E4rVIaS7HcbI4WkpP3rRPneyw5C2UiRIZaK0xwoAqOCQOe2e1C9m1nf7tBjTU6TWqLISFJcbktKOD/tVjt580AhpCzXq79JrMxY7gqFIgXQ+J7xTuSFkKHHpnOD3oml6YtMs6uj3C+BUa4uocktBYBYxjGcnjcQPKqjTNhavOirlaZU521mLqFwodSQDkLykffPlVletN6VQ/qyRPnrSZzDark2Dy2kYKSABn3iKBcdWWbijqRcvwZxSUs2Qe0nI5axtWOe+QRQyterYc8tyIhkOIejEoKAoEhJ9nTx3BGePPHNXXWchPUFLkV9xEV+2tjenJyjB7jjg4HeqiPdbSpAVdtQahLiihaS2ygD3BhB5c/d7CgbP7PTCk6JnyVj35E9SifoE/1pp0ltJXKRY9ONN2SRqJu2urU8l5dvS5nJ5OULJ/SouPVW+W6U4mNNZkMM8LW9EcbUSRnCUJOcDzKto+tA6qjFIaB+0dPbkpRc7LHcRuwpTalJOPorP5U6LBfIWpLLHudvd8WNITlJ8x6gjyI86BTaklI1BrxhF/scGyqiO7X333iPGY5GAAAFnzTg5B+VN62RYMK2sMW1DTcVCcNJR2x8qBU36dqwKiLYtaGgs4DjBd/QrAz9qtP7KXlTLfiaqlMNNDCGWGWmkgY9MK+3PFBS2vSTOoXNW2yY48wfx0SQtPySlSe/kaJLhoW0z7pdZ0tTpdusYRVjdjCR/D6E4GfpVe700iKfW9LvV8kOvqxIV45TvwMDIQB2HHFbHemmnFvMl9iY+GkbEoU+4R/OgACGB1xsEEuNutRYbcZ05yk7Wl55PChyOaq9QJiNaK1HcSwypyTqHwYqsAlKU98fwg4Pami50m0c85tXZwdg4O9fp9a519IdGvJCDaVpClAcOr+fPegselLZR0yspUoqW4x4iiT6kmtXT2e5endR3JwK8J+6qbaB591CUo/wCprm/ucsLaUpiS7vEbAwG0SFY7ehrXE6UR7Wwlq06iv0EJXkBLoxnzOCnHPnQWeurTYk6YnzZ9pgyFttHwypsZKjwkZAzySO1dOi9IR9HWgxITj213DjjalZSleBu2+gJod1Hoe/Sbehpes5brLS0vJQtls5KVApyU7c4ODXBbOot7alyoE8QpbsbafHCFI3Zz3SFEcY8qD//Z"/>
          <p:cNvSpPr>
            <a:spLocks noChangeAspect="1" noChangeArrowheads="1"/>
          </p:cNvSpPr>
          <p:nvPr/>
        </p:nvSpPr>
        <p:spPr bwMode="auto">
          <a:xfrm>
            <a:off x="1962956" y="113025"/>
            <a:ext cx="295437" cy="29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745" b="0">
              <a:latin typeface="Calibri" panose="020F0502020204030204" pitchFamily="34" charset="0"/>
            </a:endParaRPr>
          </a:p>
        </p:txBody>
      </p:sp>
      <p:pic>
        <p:nvPicPr>
          <p:cNvPr id="31" name="Picture 30" descr="MPj0433078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280" y="2339457"/>
            <a:ext cx="1573040" cy="104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 descr="j030052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53" y="2465859"/>
            <a:ext cx="1531332" cy="1319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3507302" y="1975544"/>
            <a:ext cx="10054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 smtClean="0">
                <a:latin typeface="Arial" panose="020B0604020202020204" pitchFamily="34" charset="0"/>
              </a:rPr>
              <a:t>Email</a:t>
            </a:r>
            <a:endParaRPr lang="en-US" altLang="en-US" sz="2400" i="0" dirty="0">
              <a:latin typeface="Arial" panose="020B0604020202020204" pitchFamily="34" charset="0"/>
            </a:endParaRPr>
          </a:p>
        </p:txBody>
      </p:sp>
      <p:sp>
        <p:nvSpPr>
          <p:cNvPr id="38" name="Text Box 10"/>
          <p:cNvSpPr txBox="1">
            <a:spLocks noChangeArrowheads="1"/>
          </p:cNvSpPr>
          <p:nvPr/>
        </p:nvSpPr>
        <p:spPr bwMode="auto">
          <a:xfrm>
            <a:off x="666647" y="1997666"/>
            <a:ext cx="10550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 smtClean="0">
                <a:latin typeface="Arial" panose="020B0604020202020204" pitchFamily="34" charset="0"/>
              </a:rPr>
              <a:t>WWW</a:t>
            </a:r>
            <a:endParaRPr lang="en-US" altLang="en-US" sz="2400" i="0" dirty="0">
              <a:latin typeface="Arial" panose="020B0604020202020204" pitchFamily="34" charset="0"/>
            </a:endParaRPr>
          </a:p>
        </p:txBody>
      </p:sp>
      <p:sp>
        <p:nvSpPr>
          <p:cNvPr id="40" name="Text Box 14"/>
          <p:cNvSpPr txBox="1">
            <a:spLocks noChangeArrowheads="1"/>
          </p:cNvSpPr>
          <p:nvPr/>
        </p:nvSpPr>
        <p:spPr bwMode="auto">
          <a:xfrm>
            <a:off x="3727631" y="4100515"/>
            <a:ext cx="33478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i="0" dirty="0" smtClean="0">
                <a:latin typeface="Arial" panose="020B0604020202020204" pitchFamily="34" charset="0"/>
              </a:rPr>
              <a:t>Social Media</a:t>
            </a:r>
            <a:endParaRPr lang="en-US" altLang="en-US" sz="2400" i="0" dirty="0">
              <a:latin typeface="Arial" panose="020B0604020202020204" pitchFamily="34" charset="0"/>
            </a:endParaRPr>
          </a:p>
        </p:txBody>
      </p:sp>
      <p:pic>
        <p:nvPicPr>
          <p:cNvPr id="41" name="Picture 40" descr="MCj03710640000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674" y="4574449"/>
            <a:ext cx="1381081" cy="1215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 descr="MCj02329150000[1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65" y="4732574"/>
            <a:ext cx="1110899" cy="98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 Box 19"/>
          <p:cNvSpPr txBox="1">
            <a:spLocks noChangeArrowheads="1"/>
          </p:cNvSpPr>
          <p:nvPr/>
        </p:nvSpPr>
        <p:spPr bwMode="auto">
          <a:xfrm>
            <a:off x="85743" y="4200480"/>
            <a:ext cx="18329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 smtClean="0">
                <a:latin typeface="Arial" panose="020B0604020202020204" pitchFamily="34" charset="0"/>
              </a:rPr>
              <a:t>Literature</a:t>
            </a:r>
            <a:endParaRPr lang="en-US" altLang="en-US" sz="2400" i="0" dirty="0">
              <a:latin typeface="Arial" panose="020B0604020202020204" pitchFamily="34" charset="0"/>
            </a:endParaRPr>
          </a:p>
        </p:txBody>
      </p:sp>
      <p:pic>
        <p:nvPicPr>
          <p:cNvPr id="44" name="Picture 43" descr="wxp_rtm_home_004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994" y="2838760"/>
            <a:ext cx="1459140" cy="1099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 Box 23"/>
          <p:cNvSpPr txBox="1">
            <a:spLocks noChangeArrowheads="1"/>
          </p:cNvSpPr>
          <p:nvPr/>
        </p:nvSpPr>
        <p:spPr bwMode="auto">
          <a:xfrm>
            <a:off x="1784021" y="2399017"/>
            <a:ext cx="17882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 smtClean="0">
                <a:latin typeface="Arial" panose="020B0604020202020204" pitchFamily="34" charset="0"/>
              </a:rPr>
              <a:t>Personal</a:t>
            </a:r>
            <a:endParaRPr lang="en-US" altLang="en-US" sz="2400" i="0" dirty="0">
              <a:latin typeface="Arial" panose="020B0604020202020204" pitchFamily="34" charset="0"/>
            </a:endParaRPr>
          </a:p>
        </p:txBody>
      </p:sp>
      <p:pic>
        <p:nvPicPr>
          <p:cNvPr id="48" name="Picture 47" descr="intranet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710" y="2662312"/>
            <a:ext cx="1723598" cy="1108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 Box 25"/>
          <p:cNvSpPr txBox="1">
            <a:spLocks noChangeArrowheads="1"/>
          </p:cNvSpPr>
          <p:nvPr/>
        </p:nvSpPr>
        <p:spPr bwMode="auto">
          <a:xfrm>
            <a:off x="4567247" y="2312653"/>
            <a:ext cx="17075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i="0" dirty="0" smtClean="0">
                <a:latin typeface="Arial" panose="020B0604020202020204" pitchFamily="34" charset="0"/>
              </a:rPr>
              <a:t>Enterprise</a:t>
            </a:r>
            <a:endParaRPr lang="en-US" altLang="en-US" sz="2400" i="0" dirty="0">
              <a:latin typeface="Arial" panose="020B0604020202020204" pitchFamily="34" charset="0"/>
            </a:endParaRPr>
          </a:p>
        </p:txBody>
      </p:sp>
      <p:sp>
        <p:nvSpPr>
          <p:cNvPr id="50" name="Text Box 44"/>
          <p:cNvSpPr txBox="1">
            <a:spLocks noChangeArrowheads="1"/>
          </p:cNvSpPr>
          <p:nvPr/>
        </p:nvSpPr>
        <p:spPr bwMode="auto">
          <a:xfrm>
            <a:off x="7222779" y="4448142"/>
            <a:ext cx="121058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0" i="0" dirty="0">
                <a:latin typeface="Gill Sans MT" panose="020B0502020104020203" pitchFamily="34" charset="0"/>
              </a:rPr>
              <a:t>…</a:t>
            </a:r>
          </a:p>
        </p:txBody>
      </p:sp>
      <p:sp>
        <p:nvSpPr>
          <p:cNvPr id="51" name="Text Box 14"/>
          <p:cNvSpPr txBox="1">
            <a:spLocks noChangeArrowheads="1"/>
          </p:cNvSpPr>
          <p:nvPr/>
        </p:nvSpPr>
        <p:spPr bwMode="auto">
          <a:xfrm>
            <a:off x="1782985" y="4146825"/>
            <a:ext cx="20520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i="0" dirty="0" smtClean="0">
                <a:latin typeface="Arial" panose="020B0604020202020204" pitchFamily="34" charset="0"/>
              </a:rPr>
              <a:t>News</a:t>
            </a:r>
            <a:endParaRPr lang="en-US" altLang="en-US" sz="2400" i="0" dirty="0">
              <a:latin typeface="Arial" panose="020B0604020202020204" pitchFamily="34" charset="0"/>
            </a:endParaRPr>
          </a:p>
        </p:txBody>
      </p:sp>
      <p:sp>
        <p:nvSpPr>
          <p:cNvPr id="52" name="Text Box 25"/>
          <p:cNvSpPr txBox="1">
            <a:spLocks noChangeArrowheads="1"/>
          </p:cNvSpPr>
          <p:nvPr/>
        </p:nvSpPr>
        <p:spPr bwMode="auto">
          <a:xfrm>
            <a:off x="6258825" y="2155354"/>
            <a:ext cx="19976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i="0" dirty="0" smtClean="0">
                <a:latin typeface="Arial" panose="020B0604020202020204" pitchFamily="34" charset="0"/>
              </a:rPr>
              <a:t>Government</a:t>
            </a:r>
            <a:endParaRPr lang="en-US" altLang="en-US" sz="2400" i="0" dirty="0"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35218" y="2770016"/>
            <a:ext cx="1015820" cy="10158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929" y="2391398"/>
            <a:ext cx="3679654" cy="2417678"/>
          </a:xfrm>
          <a:prstGeom prst="rect">
            <a:avLst/>
          </a:prstGeom>
        </p:spPr>
      </p:pic>
      <p:sp>
        <p:nvSpPr>
          <p:cNvPr id="25" name="Text Box 45"/>
          <p:cNvSpPr txBox="1">
            <a:spLocks noChangeArrowheads="1"/>
          </p:cNvSpPr>
          <p:nvPr/>
        </p:nvSpPr>
        <p:spPr bwMode="auto">
          <a:xfrm>
            <a:off x="820085" y="1106201"/>
            <a:ext cx="10909362" cy="584775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l"/>
            <a:r>
              <a:rPr lang="en-US" altLang="en-US" sz="3200" b="1" dirty="0">
                <a:latin typeface="Arial" panose="020B0604020202020204" pitchFamily="34" charset="0"/>
              </a:rPr>
              <a:t>How </a:t>
            </a:r>
            <a:r>
              <a:rPr lang="en-US" altLang="en-US" sz="3200" b="1" dirty="0" smtClean="0">
                <a:latin typeface="Arial" panose="020B0604020202020204" pitchFamily="34" charset="0"/>
              </a:rPr>
              <a:t>can we turn “big text data” into “big knowledge”?  </a:t>
            </a:r>
            <a:endParaRPr lang="en-US" altLang="en-US" sz="3200" b="1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36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94179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Big Data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-Enabled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Artificial Intelligence</a:t>
            </a:r>
            <a:endParaRPr lang="en-US" b="1" dirty="0"/>
          </a:p>
        </p:txBody>
      </p:sp>
      <p:sp>
        <p:nvSpPr>
          <p:cNvPr id="10" name="Can 9"/>
          <p:cNvSpPr/>
          <p:nvPr/>
        </p:nvSpPr>
        <p:spPr>
          <a:xfrm>
            <a:off x="228600" y="2057400"/>
            <a:ext cx="2042051" cy="2362200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14795" y="2678711"/>
            <a:ext cx="19558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Big Data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2352350" y="1758068"/>
            <a:ext cx="3293933" cy="584775"/>
            <a:chOff x="2352350" y="1758068"/>
            <a:chExt cx="3293933" cy="584775"/>
          </a:xfrm>
        </p:grpSpPr>
        <p:sp>
          <p:nvSpPr>
            <p:cNvPr id="12" name="TextBox 11"/>
            <p:cNvSpPr txBox="1"/>
            <p:nvPr/>
          </p:nvSpPr>
          <p:spPr>
            <a:xfrm>
              <a:off x="3122259" y="1758068"/>
              <a:ext cx="25240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 smtClean="0"/>
                <a:t>Training </a:t>
              </a:r>
              <a:r>
                <a:rPr lang="en-US" altLang="zh-CN" sz="3200" b="1" dirty="0"/>
                <a:t>D</a:t>
              </a:r>
              <a:r>
                <a:rPr lang="en-US" altLang="zh-CN" sz="3200" b="1" dirty="0" smtClean="0"/>
                <a:t>ata </a:t>
              </a:r>
              <a:endParaRPr lang="en-US" sz="3200" b="1" dirty="0"/>
            </a:p>
          </p:txBody>
        </p:sp>
        <p:sp>
          <p:nvSpPr>
            <p:cNvPr id="13" name="Right Arrow 12"/>
            <p:cNvSpPr/>
            <p:nvPr/>
          </p:nvSpPr>
          <p:spPr>
            <a:xfrm rot="19594973">
              <a:off x="2352350" y="1892981"/>
              <a:ext cx="685800" cy="40642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664836" y="1676400"/>
            <a:ext cx="5176767" cy="861204"/>
            <a:chOff x="5664836" y="1676400"/>
            <a:chExt cx="5176767" cy="861204"/>
          </a:xfrm>
        </p:grpSpPr>
        <p:sp>
          <p:nvSpPr>
            <p:cNvPr id="14" name="Right Arrow 13"/>
            <p:cNvSpPr/>
            <p:nvPr/>
          </p:nvSpPr>
          <p:spPr>
            <a:xfrm>
              <a:off x="5664836" y="1878386"/>
              <a:ext cx="685800" cy="40642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387586" y="1676400"/>
              <a:ext cx="4114800" cy="86120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48368" y="1847551"/>
              <a:ext cx="47932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(Supervised) Machine Learning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3595080" y="1110195"/>
            <a:ext cx="7545848" cy="461665"/>
          </a:xfrm>
          <a:prstGeom prst="rect">
            <a:avLst/>
          </a:prstGeom>
          <a:solidFill>
            <a:srgbClr val="FFFF66"/>
          </a:solidFill>
        </p:spPr>
        <p:txBody>
          <a:bodyPr wrap="none">
            <a:spAutoFit/>
          </a:bodyPr>
          <a:lstStyle/>
          <a:p>
            <a:r>
              <a:rPr lang="en-US" sz="2400" b="1" dirty="0"/>
              <a:t>Autonomous AI</a:t>
            </a:r>
            <a:r>
              <a:rPr lang="en-US" sz="2400" dirty="0"/>
              <a:t>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Intelligent systems to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replace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humans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2411130" y="3491794"/>
            <a:ext cx="4700779" cy="584775"/>
            <a:chOff x="2411130" y="3491794"/>
            <a:chExt cx="4700779" cy="584775"/>
          </a:xfrm>
        </p:grpSpPr>
        <p:sp>
          <p:nvSpPr>
            <p:cNvPr id="18" name="Right Arrow 17"/>
            <p:cNvSpPr/>
            <p:nvPr/>
          </p:nvSpPr>
          <p:spPr>
            <a:xfrm>
              <a:off x="2411130" y="3577774"/>
              <a:ext cx="685800" cy="40642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097861" y="3491794"/>
              <a:ext cx="40140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 smtClean="0"/>
                <a:t>Observations of World</a:t>
              </a:r>
              <a:endParaRPr lang="en-US" sz="3200" b="1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418116" y="4062333"/>
            <a:ext cx="8219028" cy="1868274"/>
            <a:chOff x="2418116" y="4062333"/>
            <a:chExt cx="8219028" cy="1868274"/>
          </a:xfrm>
        </p:grpSpPr>
        <p:sp>
          <p:nvSpPr>
            <p:cNvPr id="20" name="Right Arrow 19"/>
            <p:cNvSpPr/>
            <p:nvPr/>
          </p:nvSpPr>
          <p:spPr>
            <a:xfrm rot="5400000">
              <a:off x="4235479" y="4153106"/>
              <a:ext cx="592800" cy="41125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514600" y="4733299"/>
              <a:ext cx="4597310" cy="11973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418116" y="4839914"/>
              <a:ext cx="447539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/>
                <a:t>(Unsupervised) Machine Learning</a:t>
              </a:r>
            </a:p>
            <a:p>
              <a:pPr algn="ctr"/>
              <a:r>
                <a:rPr lang="en-US" sz="2400" b="1" dirty="0" smtClean="0"/>
                <a:t>Data Mining</a:t>
              </a:r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7380148" y="5273977"/>
              <a:ext cx="926145" cy="28862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485978" y="5121546"/>
              <a:ext cx="21511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Intelligence</a:t>
              </a:r>
              <a:endParaRPr lang="en-US" sz="3200" b="1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8306294" y="2608396"/>
            <a:ext cx="2590306" cy="1723816"/>
            <a:chOff x="8306294" y="2608396"/>
            <a:chExt cx="2590306" cy="1723816"/>
          </a:xfrm>
        </p:grpSpPr>
        <p:sp>
          <p:nvSpPr>
            <p:cNvPr id="26" name="Oval 25"/>
            <p:cNvSpPr/>
            <p:nvPr/>
          </p:nvSpPr>
          <p:spPr>
            <a:xfrm>
              <a:off x="8306294" y="3581400"/>
              <a:ext cx="2590306" cy="75081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758932" y="3581400"/>
              <a:ext cx="178766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latin typeface="Script MT Bold" panose="03040602040607080904" pitchFamily="66" charset="0"/>
                </a:rPr>
                <a:t>Human</a:t>
              </a:r>
              <a:endParaRPr lang="en-US" sz="4000" dirty="0">
                <a:latin typeface="Script MT Bold" panose="03040602040607080904" pitchFamily="66" charset="0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9566653" y="2608396"/>
              <a:ext cx="0" cy="934211"/>
            </a:xfrm>
            <a:prstGeom prst="straightConnector1">
              <a:avLst/>
            </a:prstGeom>
            <a:ln w="66675">
              <a:solidFill>
                <a:schemeClr val="accent6">
                  <a:lumMod val="75000"/>
                </a:schemeClr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ight Arrow 30"/>
          <p:cNvSpPr/>
          <p:nvPr/>
        </p:nvSpPr>
        <p:spPr>
          <a:xfrm rot="16200000">
            <a:off x="9317455" y="4493780"/>
            <a:ext cx="592800" cy="4112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563704" y="6018922"/>
            <a:ext cx="7239000" cy="461665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Assistive 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Intelligent systems to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assist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humans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4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1" grpId="0" animBg="1"/>
      <p:bldP spid="3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9410" y="870680"/>
            <a:ext cx="11644277" cy="55426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Autonomous</a:t>
            </a:r>
            <a:r>
              <a:rPr lang="en-US" dirty="0" smtClean="0"/>
              <a:t> </a:t>
            </a:r>
            <a:r>
              <a:rPr lang="en-US" dirty="0" smtClean="0"/>
              <a:t>AI vs. </a:t>
            </a:r>
            <a:r>
              <a:rPr lang="en-US" b="1" dirty="0" smtClean="0"/>
              <a:t>Assistive</a:t>
            </a:r>
            <a:r>
              <a:rPr lang="en-US" dirty="0" smtClean="0"/>
              <a:t> AI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38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790504" y="1751514"/>
            <a:ext cx="7394588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Simple tasks, Big training data available, Limited domain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026310" y="2346217"/>
            <a:ext cx="7968079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Intelligence(Machine)</a:t>
            </a:r>
            <a:r>
              <a:rPr lang="en-US" sz="2400" b="1" dirty="0" smtClean="0">
                <a:sym typeface="Symbol" panose="05050102010706020507" pitchFamily="18" charset="2"/>
              </a:rPr>
              <a:t>  Intelligence (Human) </a:t>
            </a:r>
            <a:r>
              <a:rPr lang="en-US" sz="2400" dirty="0" smtClean="0">
                <a:sym typeface="Symbol" panose="05050102010706020507" pitchFamily="18" charset="2"/>
              </a:rPr>
              <a:t>[Upper Bound]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581400" y="5765679"/>
            <a:ext cx="1905000" cy="461665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Assistive AI 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581400" y="1016560"/>
            <a:ext cx="2244717" cy="461665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Autonomous AI 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0" y="3346564"/>
            <a:ext cx="4038600" cy="4634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Any domain, All kinds of data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75163" y="4537741"/>
            <a:ext cx="7879673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“Data Scope” to enhance human perception, Complex tasks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59409" y="5140521"/>
            <a:ext cx="9060549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Intelligence (Machine + Human) &gt; Intelligence(Human) </a:t>
            </a:r>
            <a:r>
              <a:rPr lang="en-US" sz="2400" dirty="0" smtClean="0"/>
              <a:t>[Lower Bound] </a:t>
            </a:r>
            <a:endParaRPr lang="en-US" sz="24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19959" y="796941"/>
            <a:ext cx="1511837" cy="94223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9506" y="860030"/>
            <a:ext cx="1573784" cy="923860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9195895" y="4999406"/>
            <a:ext cx="2742882" cy="1647726"/>
            <a:chOff x="8530878" y="4987003"/>
            <a:chExt cx="2742882" cy="1647726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0878" y="4987003"/>
              <a:ext cx="1554777" cy="1034633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1">
                  <a:tint val="45000"/>
                  <a:satMod val="400000"/>
                </a:schemeClr>
              </a:duotone>
              <a:extLst/>
            </a:blip>
            <a:stretch>
              <a:fillRect/>
            </a:stretch>
          </p:blipFill>
          <p:spPr>
            <a:xfrm>
              <a:off x="9763782" y="5611484"/>
              <a:ext cx="1509978" cy="1023245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2290476" y="1240052"/>
            <a:ext cx="8719927" cy="3977355"/>
            <a:chOff x="2290476" y="1240052"/>
            <a:chExt cx="8719927" cy="3977355"/>
          </a:xfrm>
        </p:grpSpPr>
        <p:sp>
          <p:nvSpPr>
            <p:cNvPr id="5" name="Curved Left Arrow 4"/>
            <p:cNvSpPr/>
            <p:nvPr/>
          </p:nvSpPr>
          <p:spPr>
            <a:xfrm rot="505045">
              <a:off x="9970632" y="2868409"/>
              <a:ext cx="1039771" cy="2348998"/>
            </a:xfrm>
            <a:prstGeom prst="curved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Curved Left Arrow 28"/>
            <p:cNvSpPr/>
            <p:nvPr/>
          </p:nvSpPr>
          <p:spPr>
            <a:xfrm rot="12363447">
              <a:off x="2290476" y="1240052"/>
              <a:ext cx="1174040" cy="2829507"/>
            </a:xfrm>
            <a:prstGeom prst="curved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97509" y="3851908"/>
            <a:ext cx="11664004" cy="790219"/>
            <a:chOff x="197509" y="3851908"/>
            <a:chExt cx="11664004" cy="790219"/>
          </a:xfrm>
        </p:grpSpPr>
        <p:grpSp>
          <p:nvGrpSpPr>
            <p:cNvPr id="20" name="Group 19"/>
            <p:cNvGrpSpPr/>
            <p:nvPr/>
          </p:nvGrpSpPr>
          <p:grpSpPr>
            <a:xfrm>
              <a:off x="1972355" y="4057352"/>
              <a:ext cx="5378157" cy="584775"/>
              <a:chOff x="2041350" y="3946023"/>
              <a:chExt cx="5378157" cy="58477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5523411" y="3946023"/>
                <a:ext cx="1896096" cy="584775"/>
              </a:xfrm>
              <a:prstGeom prst="rect">
                <a:avLst/>
              </a:prstGeom>
              <a:solidFill>
                <a:srgbClr val="FF9933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ym typeface="Wingdings" panose="05000000000000000000" pitchFamily="2" charset="2"/>
                  </a:rPr>
                  <a:t>TextScope</a:t>
                </a:r>
                <a:endParaRPr lang="en-US" sz="3200" b="1" dirty="0"/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2041350" y="4119910"/>
                <a:ext cx="3673650" cy="252928"/>
              </a:xfrm>
              <a:custGeom>
                <a:avLst/>
                <a:gdLst>
                  <a:gd name="connsiteX0" fmla="*/ 0 w 3473825"/>
                  <a:gd name="connsiteY0" fmla="*/ 0 h 218018"/>
                  <a:gd name="connsiteX1" fmla="*/ 1789612 w 3473825"/>
                  <a:gd name="connsiteY1" fmla="*/ 209006 h 218018"/>
                  <a:gd name="connsiteX2" fmla="*/ 3317966 w 3473825"/>
                  <a:gd name="connsiteY2" fmla="*/ 182880 h 218018"/>
                  <a:gd name="connsiteX3" fmla="*/ 3344092 w 3473825"/>
                  <a:gd name="connsiteY3" fmla="*/ 182880 h 218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3825" h="218018">
                    <a:moveTo>
                      <a:pt x="0" y="0"/>
                    </a:moveTo>
                    <a:cubicBezTo>
                      <a:pt x="618309" y="89263"/>
                      <a:pt x="1236618" y="178526"/>
                      <a:pt x="1789612" y="209006"/>
                    </a:cubicBezTo>
                    <a:cubicBezTo>
                      <a:pt x="2342606" y="239486"/>
                      <a:pt x="3317966" y="182880"/>
                      <a:pt x="3317966" y="182880"/>
                    </a:cubicBezTo>
                    <a:cubicBezTo>
                      <a:pt x="3577046" y="178526"/>
                      <a:pt x="3460569" y="180703"/>
                      <a:pt x="3344092" y="182880"/>
                    </a:cubicBezTo>
                  </a:path>
                </a:pathLst>
              </a:custGeom>
              <a:noFill/>
              <a:ln w="66675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197509" y="3851908"/>
              <a:ext cx="11664004" cy="712158"/>
              <a:chOff x="266504" y="3740579"/>
              <a:chExt cx="11664004" cy="712158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266504" y="3740579"/>
                <a:ext cx="1774845" cy="584775"/>
              </a:xfrm>
              <a:prstGeom prst="rect">
                <a:avLst/>
              </a:prstGeom>
              <a:solidFill>
                <a:srgbClr val="FF9933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/>
                  <a:t>Text Data</a:t>
                </a:r>
                <a:endParaRPr lang="en-US" sz="3200" b="1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8847613" y="3867962"/>
                <a:ext cx="3082895" cy="584775"/>
              </a:xfrm>
              <a:prstGeom prst="rect">
                <a:avLst/>
              </a:prstGeom>
              <a:solidFill>
                <a:srgbClr val="FF9933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/>
                  <a:t>Decision Support</a:t>
                </a:r>
                <a:endParaRPr lang="en-US" sz="3200" b="1" dirty="0"/>
              </a:p>
            </p:txBody>
          </p:sp>
        </p:grpSp>
        <p:sp>
          <p:nvSpPr>
            <p:cNvPr id="31" name="Freeform 30"/>
            <p:cNvSpPr/>
            <p:nvPr/>
          </p:nvSpPr>
          <p:spPr>
            <a:xfrm rot="20791975">
              <a:off x="7337987" y="4226218"/>
              <a:ext cx="1581272" cy="310335"/>
            </a:xfrm>
            <a:custGeom>
              <a:avLst/>
              <a:gdLst>
                <a:gd name="connsiteX0" fmla="*/ 0 w 3473825"/>
                <a:gd name="connsiteY0" fmla="*/ 0 h 218018"/>
                <a:gd name="connsiteX1" fmla="*/ 1789612 w 3473825"/>
                <a:gd name="connsiteY1" fmla="*/ 209006 h 218018"/>
                <a:gd name="connsiteX2" fmla="*/ 3317966 w 3473825"/>
                <a:gd name="connsiteY2" fmla="*/ 182880 h 218018"/>
                <a:gd name="connsiteX3" fmla="*/ 3344092 w 3473825"/>
                <a:gd name="connsiteY3" fmla="*/ 182880 h 218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73825" h="218018">
                  <a:moveTo>
                    <a:pt x="0" y="0"/>
                  </a:moveTo>
                  <a:cubicBezTo>
                    <a:pt x="618309" y="89263"/>
                    <a:pt x="1236618" y="178526"/>
                    <a:pt x="1789612" y="209006"/>
                  </a:cubicBezTo>
                  <a:cubicBezTo>
                    <a:pt x="2342606" y="239486"/>
                    <a:pt x="3317966" y="182880"/>
                    <a:pt x="3317966" y="182880"/>
                  </a:cubicBezTo>
                  <a:cubicBezTo>
                    <a:pt x="3577046" y="178526"/>
                    <a:pt x="3460569" y="180703"/>
                    <a:pt x="3344092" y="182880"/>
                  </a:cubicBezTo>
                </a:path>
              </a:pathLst>
            </a:custGeom>
            <a:noFill/>
            <a:ln w="66675"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32188" y="5042616"/>
            <a:ext cx="3711212" cy="1266424"/>
            <a:chOff x="632188" y="5042616"/>
            <a:chExt cx="3711212" cy="1266424"/>
          </a:xfrm>
        </p:grpSpPr>
        <p:sp>
          <p:nvSpPr>
            <p:cNvPr id="15" name="Rectangle 14"/>
            <p:cNvSpPr/>
            <p:nvPr/>
          </p:nvSpPr>
          <p:spPr>
            <a:xfrm>
              <a:off x="2959510" y="5042616"/>
              <a:ext cx="1383890" cy="723063"/>
            </a:xfrm>
            <a:prstGeom prst="rect">
              <a:avLst/>
            </a:prstGeom>
            <a:noFill/>
            <a:ln w="50800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2188" y="5847375"/>
              <a:ext cx="2611612" cy="46166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Human in the Loop</a:t>
              </a:r>
              <a:endParaRPr lang="en-US" sz="2400" b="1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693080" y="4996251"/>
            <a:ext cx="4634538" cy="1469991"/>
            <a:chOff x="5693080" y="4996251"/>
            <a:chExt cx="4634538" cy="1469991"/>
          </a:xfrm>
        </p:grpSpPr>
        <p:sp>
          <p:nvSpPr>
            <p:cNvPr id="32" name="Rectangle 31"/>
            <p:cNvSpPr/>
            <p:nvPr/>
          </p:nvSpPr>
          <p:spPr>
            <a:xfrm>
              <a:off x="7120059" y="4996251"/>
              <a:ext cx="1940745" cy="723063"/>
            </a:xfrm>
            <a:prstGeom prst="rect">
              <a:avLst/>
            </a:prstGeom>
            <a:noFill/>
            <a:ln w="50800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693080" y="6004577"/>
              <a:ext cx="4634538" cy="46166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Tasks that humans can’t (easily) do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77783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  <p:bldP spid="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7800"/>
            <a:ext cx="12395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Humans </a:t>
            </a:r>
            <a:r>
              <a:rPr lang="en-US" dirty="0"/>
              <a:t>as </a:t>
            </a:r>
            <a:r>
              <a:rPr lang="en-US" b="1" dirty="0"/>
              <a:t>Subjective</a:t>
            </a:r>
            <a:r>
              <a:rPr lang="en-US" dirty="0"/>
              <a:t> </a:t>
            </a:r>
            <a:r>
              <a:rPr lang="en-US" altLang="zh-CN" dirty="0"/>
              <a:t>&amp; </a:t>
            </a:r>
            <a:r>
              <a:rPr lang="en-US" altLang="zh-CN" b="1" dirty="0"/>
              <a:t>Intelligent</a:t>
            </a:r>
            <a:r>
              <a:rPr lang="en-US" dirty="0"/>
              <a:t> “Sensors”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3570" y="1548824"/>
            <a:ext cx="20557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Real World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47381" y="1548825"/>
            <a:ext cx="13356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Sensor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61650" y="1548824"/>
            <a:ext cx="10745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Data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89561" y="1362060"/>
            <a:ext cx="1200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Report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116696" y="1289444"/>
            <a:ext cx="1282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b="1" dirty="0"/>
              <a:t>   </a:t>
            </a:r>
            <a:r>
              <a:rPr lang="en-US" sz="2800" b="1" dirty="0"/>
              <a:t>Sense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876800" y="2418233"/>
            <a:ext cx="214988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b="1" dirty="0"/>
              <a:t>Thermometer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2986246" y="2710453"/>
            <a:ext cx="1932853" cy="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4963" y="2392753"/>
            <a:ext cx="1413272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b="1" dirty="0"/>
              <a:t>Weather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939283" y="2457068"/>
            <a:ext cx="2226507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b="1" dirty="0"/>
              <a:t>   </a:t>
            </a:r>
            <a:r>
              <a:rPr lang="en-US" sz="2667" dirty="0"/>
              <a:t>3</a:t>
            </a:r>
            <a:r>
              <a:rPr lang="en-US" sz="2667" dirty="0">
                <a:sym typeface="Symbol"/>
              </a:rPr>
              <a:t></a:t>
            </a:r>
            <a:r>
              <a:rPr lang="en-US" sz="2667" dirty="0"/>
              <a:t>C , 15</a:t>
            </a:r>
            <a:r>
              <a:rPr lang="en-US" sz="2667" dirty="0">
                <a:sym typeface="Symbol"/>
              </a:rPr>
              <a:t></a:t>
            </a:r>
            <a:r>
              <a:rPr lang="en-US" sz="2667" dirty="0"/>
              <a:t>F, … 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6823021" y="1905000"/>
            <a:ext cx="2133600" cy="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3054945" y="1905000"/>
            <a:ext cx="2133600" cy="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7289561" y="2768585"/>
            <a:ext cx="1625600" cy="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4852246" y="3154913"/>
            <a:ext cx="187102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b="1" dirty="0"/>
              <a:t> Geo Sensor</a:t>
            </a:r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2986245" y="3421653"/>
            <a:ext cx="1866000" cy="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-63615" y="3205553"/>
            <a:ext cx="1524456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b="1" dirty="0"/>
              <a:t>Locations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872430" y="3168268"/>
            <a:ext cx="3126177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b="1" dirty="0"/>
              <a:t> </a:t>
            </a:r>
            <a:r>
              <a:rPr lang="en-US" sz="2667" dirty="0"/>
              <a:t>41°N and 120°W</a:t>
            </a:r>
            <a:r>
              <a:rPr lang="en-US" sz="2667" b="1" dirty="0"/>
              <a:t> ….  </a:t>
            </a:r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7222708" y="3479785"/>
            <a:ext cx="1625600" cy="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4673601" y="3764513"/>
            <a:ext cx="25327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b="1" dirty="0"/>
              <a:t> Network Sensor</a:t>
            </a:r>
          </a:p>
        </p:txBody>
      </p:sp>
      <p:cxnSp>
        <p:nvCxnSpPr>
          <p:cNvPr id="77" name="Straight Arrow Connector 76"/>
          <p:cNvCxnSpPr/>
          <p:nvPr/>
        </p:nvCxnSpPr>
        <p:spPr>
          <a:xfrm>
            <a:off x="2986246" y="4127081"/>
            <a:ext cx="1839599" cy="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-22877" y="4005773"/>
            <a:ext cx="155369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b="1" dirty="0"/>
              <a:t>Networks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8846029" y="3777868"/>
            <a:ext cx="2993127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b="1" dirty="0"/>
              <a:t>   </a:t>
            </a:r>
            <a:r>
              <a:rPr lang="en-US" sz="2667" dirty="0"/>
              <a:t>01000100011100  </a:t>
            </a:r>
          </a:p>
        </p:txBody>
      </p:sp>
      <p:cxnSp>
        <p:nvCxnSpPr>
          <p:cNvPr id="80" name="Straight Arrow Connector 79"/>
          <p:cNvCxnSpPr/>
          <p:nvPr/>
        </p:nvCxnSpPr>
        <p:spPr>
          <a:xfrm>
            <a:off x="7196307" y="4089385"/>
            <a:ext cx="1625600" cy="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utoShape 2" descr="Image result for thermometer"/>
          <p:cNvSpPr>
            <a:spLocks noChangeAspect="1" noChangeArrowheads="1"/>
          </p:cNvSpPr>
          <p:nvPr/>
        </p:nvSpPr>
        <p:spPr bwMode="auto">
          <a:xfrm>
            <a:off x="207434" y="-628650"/>
            <a:ext cx="1028700" cy="132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6" name="AutoShape 5" descr="Image result for weather images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pic>
        <p:nvPicPr>
          <p:cNvPr id="1030" name="Picture 6"/>
          <p:cNvPicPr>
            <a:picLocks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2468050"/>
            <a:ext cx="1219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3265508"/>
            <a:ext cx="1219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4001032"/>
            <a:ext cx="12192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698675" y="2624737"/>
            <a:ext cx="10063668" cy="3852263"/>
            <a:chOff x="698675" y="2924304"/>
            <a:chExt cx="10063668" cy="3852263"/>
          </a:xfrm>
        </p:grpSpPr>
        <p:grpSp>
          <p:nvGrpSpPr>
            <p:cNvPr id="82" name="Group 81"/>
            <p:cNvGrpSpPr/>
            <p:nvPr/>
          </p:nvGrpSpPr>
          <p:grpSpPr>
            <a:xfrm>
              <a:off x="698675" y="4951614"/>
              <a:ext cx="10063668" cy="1824953"/>
              <a:chOff x="533400" y="3666051"/>
              <a:chExt cx="7547751" cy="1368715"/>
            </a:xfrm>
          </p:grpSpPr>
          <p:pic>
            <p:nvPicPr>
              <p:cNvPr id="9" name="Picture 25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33400" y="3851556"/>
                <a:ext cx="1274896" cy="5216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3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945143" y="3700923"/>
                <a:ext cx="918687" cy="9186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8" name="Picture 5"/>
              <p:cNvPicPr>
                <a:picLocks noChangeAspect="1" noChangeArrowheads="1"/>
              </p:cNvPicPr>
              <p:nvPr/>
            </p:nvPicPr>
            <p:blipFill rotWithShape="1"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rot="21413775">
                <a:off x="6904706" y="4169776"/>
                <a:ext cx="1144780" cy="491866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  <a:extLst/>
            </p:spPr>
          </p:pic>
          <p:pic>
            <p:nvPicPr>
              <p:cNvPr id="20" name="Picture 6"/>
              <p:cNvPicPr>
                <a:picLocks noChangeAspect="1" noChangeArrowheads="1"/>
              </p:cNvPicPr>
              <p:nvPr/>
            </p:nvPicPr>
            <p:blipFill rotWithShape="1"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rot="440101">
                <a:off x="6992626" y="3704672"/>
                <a:ext cx="1073263" cy="584188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  <a:extLst/>
            </p:spPr>
          </p:pic>
          <p:pic>
            <p:nvPicPr>
              <p:cNvPr id="19" name="Picture 7"/>
              <p:cNvPicPr>
                <a:picLocks noChangeAspect="1" noChangeArrowheads="1"/>
              </p:cNvPicPr>
              <p:nvPr/>
            </p:nvPicPr>
            <p:blipFill rotWithShape="1"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rot="20974153">
                <a:off x="6950421" y="3994126"/>
                <a:ext cx="1130730" cy="394202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  <a:extLst/>
            </p:spPr>
          </p:pic>
          <p:cxnSp>
            <p:nvCxnSpPr>
              <p:cNvPr id="27" name="Straight Arrow Connector 26"/>
              <p:cNvCxnSpPr/>
              <p:nvPr/>
            </p:nvCxnSpPr>
            <p:spPr>
              <a:xfrm>
                <a:off x="2219612" y="4112378"/>
                <a:ext cx="1477265" cy="3"/>
              </a:xfrm>
              <a:prstGeom prst="straightConnector1">
                <a:avLst/>
              </a:prstGeom>
              <a:ln w="635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>
                <a:off x="4983218" y="4066161"/>
                <a:ext cx="1685460" cy="0"/>
              </a:xfrm>
              <a:prstGeom prst="straightConnector1">
                <a:avLst/>
              </a:prstGeom>
              <a:ln w="635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TextBox 67"/>
              <p:cNvSpPr txBox="1"/>
              <p:nvPr/>
            </p:nvSpPr>
            <p:spPr>
              <a:xfrm>
                <a:off x="2249078" y="3666051"/>
                <a:ext cx="1206773" cy="3770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67" b="1" dirty="0"/>
                  <a:t>   Perceive</a:t>
                </a: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3724397" y="4508370"/>
                <a:ext cx="311624" cy="3770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67" b="1" dirty="0"/>
                  <a:t>   </a:t>
                </a: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5031116" y="3666051"/>
                <a:ext cx="1113046" cy="3770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67" b="1" dirty="0"/>
                  <a:t>   Express</a:t>
                </a: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3463474" y="4657691"/>
                <a:ext cx="1919997" cy="377075"/>
              </a:xfrm>
              <a:prstGeom prst="rect">
                <a:avLst/>
              </a:prstGeom>
              <a:solidFill>
                <a:srgbClr val="853F4B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667" b="1" dirty="0">
                    <a:solidFill>
                      <a:schemeClr val="bg1"/>
                    </a:solidFill>
                  </a:rPr>
                  <a:t>“Human Sensor”</a:t>
                </a:r>
              </a:p>
            </p:txBody>
          </p:sp>
        </p:grpSp>
        <p:sp>
          <p:nvSpPr>
            <p:cNvPr id="7" name="Right Bracket 6"/>
            <p:cNvSpPr/>
            <p:nvPr/>
          </p:nvSpPr>
          <p:spPr>
            <a:xfrm>
              <a:off x="2699708" y="2924304"/>
              <a:ext cx="176140" cy="2921161"/>
            </a:xfrm>
            <a:prstGeom prst="rightBracket">
              <a:avLst/>
            </a:prstGeom>
            <a:ln w="539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28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8915400" cy="12192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Arial" charset="0"/>
                <a:cs typeface="Arial" charset="0"/>
              </a:rPr>
              <a:t>Luhn’s</a:t>
            </a:r>
            <a:r>
              <a:rPr lang="en-US" dirty="0" smtClean="0">
                <a:latin typeface="Arial" charset="0"/>
                <a:cs typeface="Arial" charset="0"/>
              </a:rPr>
              <a:t> idea (1958): automatic indexing based on statistical analysis of text </a:t>
            </a:r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3663950" y="1491231"/>
            <a:ext cx="685165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dirty="0"/>
              <a:t>“It is here proposed that the </a:t>
            </a:r>
            <a:r>
              <a:rPr lang="en-US" sz="2400" b="1" dirty="0"/>
              <a:t>frequency of word occurrence in an article </a:t>
            </a:r>
            <a:r>
              <a:rPr lang="en-US" sz="2400" dirty="0"/>
              <a:t>furnishes a useful </a:t>
            </a:r>
            <a:r>
              <a:rPr lang="en-US" sz="2400" b="1" dirty="0"/>
              <a:t>measurement of word significance</a:t>
            </a:r>
            <a:r>
              <a:rPr lang="en-US" sz="2400" dirty="0"/>
              <a:t>. It is further proposed that the </a:t>
            </a:r>
            <a:r>
              <a:rPr lang="en-US" sz="2400" b="1" dirty="0"/>
              <a:t>relative position </a:t>
            </a:r>
            <a:r>
              <a:rPr lang="en-US" sz="2400" dirty="0"/>
              <a:t>within a sentence of words having given values of significance furnish a useful </a:t>
            </a:r>
            <a:r>
              <a:rPr lang="en-US" sz="2400" b="1" dirty="0"/>
              <a:t>measurement for determining the significance of sentences</a:t>
            </a:r>
            <a:r>
              <a:rPr lang="en-US" sz="2400" dirty="0"/>
              <a:t>. The significance factor of a sentence will therefore be based on a </a:t>
            </a:r>
            <a:r>
              <a:rPr lang="en-US" sz="2400" b="1" dirty="0"/>
              <a:t>combination of these two measurements.</a:t>
            </a:r>
            <a:r>
              <a:rPr lang="en-US" sz="2400" dirty="0"/>
              <a:t> ” (</a:t>
            </a:r>
            <a:r>
              <a:rPr lang="en-US" sz="2400" dirty="0" err="1"/>
              <a:t>Luhn</a:t>
            </a:r>
            <a:r>
              <a:rPr lang="en-US" sz="2400" dirty="0"/>
              <a:t> 58)  </a:t>
            </a: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342900" y="5177836"/>
            <a:ext cx="11582400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dirty="0"/>
              <a:t>LUHN, H.P., 'A statistical approach to </a:t>
            </a:r>
            <a:r>
              <a:rPr lang="en-US" dirty="0" err="1"/>
              <a:t>mechanised</a:t>
            </a:r>
            <a:r>
              <a:rPr lang="en-US" dirty="0"/>
              <a:t> encoding and searching of library information', </a:t>
            </a:r>
            <a:r>
              <a:rPr lang="en-US" i="1" dirty="0"/>
              <a:t>IBM Journal of Research and Development,</a:t>
            </a:r>
            <a:r>
              <a:rPr lang="en-US" dirty="0"/>
              <a:t> </a:t>
            </a:r>
            <a:r>
              <a:rPr lang="en-US" b="1" dirty="0"/>
              <a:t>1</a:t>
            </a:r>
            <a:r>
              <a:rPr lang="en-US" dirty="0"/>
              <a:t>, 309-317 (1957). </a:t>
            </a:r>
          </a:p>
          <a:p>
            <a:r>
              <a:rPr lang="en-US" dirty="0"/>
              <a:t>LUHN, H.P., 'The automatic creation of literature abstracts', </a:t>
            </a:r>
            <a:r>
              <a:rPr lang="en-US" i="1" dirty="0"/>
              <a:t>IBM Journal of Research and Development</a:t>
            </a:r>
            <a:r>
              <a:rPr lang="en-US" dirty="0"/>
              <a:t>, </a:t>
            </a:r>
            <a:r>
              <a:rPr lang="en-US" b="1" dirty="0"/>
              <a:t>2</a:t>
            </a:r>
            <a:r>
              <a:rPr lang="en-US" dirty="0"/>
              <a:t>, 159-165 (1958).</a:t>
            </a:r>
          </a:p>
        </p:txBody>
      </p:sp>
      <p:pic>
        <p:nvPicPr>
          <p:cNvPr id="6" name="Picture 6" descr="See full 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0" y="1830003"/>
            <a:ext cx="1600200" cy="1778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1586230" y="3657601"/>
            <a:ext cx="1917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r>
              <a:rPr lang="en-US" sz="2000" dirty="0"/>
              <a:t>Hans Peter </a:t>
            </a:r>
            <a:r>
              <a:rPr lang="en-US" sz="2000" dirty="0" err="1"/>
              <a:t>Luhn</a:t>
            </a:r>
            <a:endParaRPr lang="en-US" sz="2000" dirty="0"/>
          </a:p>
          <a:p>
            <a:pPr eaLnBrk="1" hangingPunct="1"/>
            <a:r>
              <a:rPr lang="en-US" sz="2000" dirty="0"/>
              <a:t>(IBM)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1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Unique Value </a:t>
            </a:r>
            <a:r>
              <a:rPr lang="en-US" dirty="0" smtClean="0"/>
              <a:t>of Text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b="1" dirty="0" smtClean="0"/>
              <a:t>Useful</a:t>
            </a:r>
            <a:r>
              <a:rPr lang="en-US" altLang="zh-CN" dirty="0" smtClean="0"/>
              <a:t> in </a:t>
            </a:r>
            <a:r>
              <a:rPr lang="en-US" altLang="zh-CN" b="1" dirty="0" smtClean="0"/>
              <a:t>all big data applications </a:t>
            </a:r>
            <a:r>
              <a:rPr lang="en-US" altLang="zh-CN" dirty="0" smtClean="0"/>
              <a:t>(since humans are involved in all application domains and they generate text data)</a:t>
            </a:r>
            <a:endParaRPr lang="zh-CN" altLang="en-US" dirty="0"/>
          </a:p>
          <a:p>
            <a:r>
              <a:rPr lang="en-US" altLang="zh-CN" dirty="0" smtClean="0"/>
              <a:t>Especially useful for mining </a:t>
            </a:r>
            <a:r>
              <a:rPr lang="en-US" altLang="zh-CN" b="1" dirty="0" smtClean="0"/>
              <a:t>knowledge</a:t>
            </a:r>
            <a:r>
              <a:rPr lang="en-US" altLang="zh-CN" dirty="0" smtClean="0"/>
              <a:t> about </a:t>
            </a:r>
            <a:r>
              <a:rPr lang="en-US" altLang="zh-CN" b="1" dirty="0" smtClean="0"/>
              <a:t>people’s behavior, attitude, and opinions</a:t>
            </a:r>
          </a:p>
          <a:p>
            <a:pPr lvl="1"/>
            <a:r>
              <a:rPr lang="en-US" altLang="zh-CN" dirty="0" smtClean="0"/>
              <a:t>The </a:t>
            </a:r>
            <a:r>
              <a:rPr lang="en-US" altLang="zh-CN" b="1" dirty="0" smtClean="0"/>
              <a:t>subjectivity</a:t>
            </a:r>
            <a:r>
              <a:rPr lang="en-US" altLang="zh-CN" dirty="0" smtClean="0"/>
              <a:t> of human sensors creates both </a:t>
            </a:r>
            <a:r>
              <a:rPr lang="en-US" altLang="zh-CN" b="1" dirty="0" smtClean="0"/>
              <a:t>challenges</a:t>
            </a:r>
            <a:r>
              <a:rPr lang="en-US" altLang="zh-CN" dirty="0" smtClean="0"/>
              <a:t> in accurately understanding the truth behind text data and also </a:t>
            </a:r>
            <a:r>
              <a:rPr lang="en-US" altLang="zh-CN" b="1" dirty="0" smtClean="0"/>
              <a:t>opportunities</a:t>
            </a:r>
            <a:r>
              <a:rPr lang="en-US" altLang="zh-CN" dirty="0" smtClean="0"/>
              <a:t> to mine properties about the sensors themselves. </a:t>
            </a:r>
            <a:endParaRPr lang="zh-CN" altLang="en-US" dirty="0"/>
          </a:p>
          <a:p>
            <a:r>
              <a:rPr lang="en-US" altLang="zh-CN" b="1" dirty="0" smtClean="0"/>
              <a:t>Directly express knowledge </a:t>
            </a:r>
            <a:r>
              <a:rPr lang="en-US" altLang="zh-CN" dirty="0" smtClean="0"/>
              <a:t>about our world </a:t>
            </a:r>
            <a:r>
              <a:rPr lang="en-US" b="1" dirty="0" smtClean="0">
                <a:sym typeface="Wingdings" panose="05000000000000000000" pitchFamily="2" charset="2"/>
              </a:rPr>
              <a:t>  </a:t>
            </a:r>
            <a:r>
              <a:rPr lang="en-US" altLang="zh-CN" b="1" dirty="0" smtClean="0"/>
              <a:t>Small text </a:t>
            </a:r>
            <a:r>
              <a:rPr lang="en-US" altLang="zh-CN" dirty="0" smtClean="0"/>
              <a:t>data are </a:t>
            </a:r>
            <a:r>
              <a:rPr lang="en-US" altLang="zh-CN" b="1" dirty="0" smtClean="0"/>
              <a:t>also useful</a:t>
            </a:r>
            <a:r>
              <a:rPr lang="en-US" altLang="zh-CN" dirty="0" smtClean="0"/>
              <a:t>!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69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Opportunities</a:t>
            </a:r>
            <a:r>
              <a:rPr lang="en-US" u="sng" dirty="0" smtClean="0"/>
              <a:t> of Text Mining Applications</a:t>
            </a:r>
            <a:endParaRPr lang="en-US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726507" y="2642640"/>
            <a:ext cx="1740476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67" b="1" dirty="0"/>
              <a:t>Real World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rcRect l="25904" t="18071" r="32191" b="39752"/>
          <a:stretch/>
        </p:blipFill>
        <p:spPr bwMode="auto">
          <a:xfrm>
            <a:off x="4974195" y="3196455"/>
            <a:ext cx="1492589" cy="119813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9" name="Picture 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815" y="3387931"/>
            <a:ext cx="1699861" cy="6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76753" y="2616200"/>
            <a:ext cx="2487476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67" b="1" dirty="0"/>
              <a:t>Observed World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972327" y="2616200"/>
            <a:ext cx="150746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67" b="1" dirty="0"/>
              <a:t>Text Data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3859" y="3479081"/>
            <a:ext cx="763932" cy="76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413775">
            <a:off x="9123761" y="3899930"/>
            <a:ext cx="1702624" cy="7315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440101">
            <a:off x="9248985" y="3301981"/>
            <a:ext cx="1692001" cy="6068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974153">
            <a:off x="9144779" y="3422043"/>
            <a:ext cx="1698663" cy="5921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27" name="Straight Arrow Connector 26"/>
          <p:cNvCxnSpPr/>
          <p:nvPr/>
        </p:nvCxnSpPr>
        <p:spPr>
          <a:xfrm>
            <a:off x="2654599" y="3860560"/>
            <a:ext cx="1745093" cy="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939692" y="3745177"/>
            <a:ext cx="1727200" cy="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941288" y="3956777"/>
            <a:ext cx="1369286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dirty="0"/>
              <a:t>(English)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743200" y="3211697"/>
            <a:ext cx="1378198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b="1" dirty="0"/>
              <a:t>Perceive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011607" y="3200320"/>
            <a:ext cx="1253228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b="1" dirty="0"/>
              <a:t>Express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213600" y="4490259"/>
            <a:ext cx="3048000" cy="1395340"/>
            <a:chOff x="5410200" y="3367693"/>
            <a:chExt cx="2286000" cy="1046505"/>
          </a:xfrm>
        </p:grpSpPr>
        <p:sp>
          <p:nvSpPr>
            <p:cNvPr id="23" name="TextBox 22"/>
            <p:cNvSpPr txBox="1"/>
            <p:nvPr/>
          </p:nvSpPr>
          <p:spPr>
            <a:xfrm>
              <a:off x="5410200" y="3790950"/>
              <a:ext cx="2286000" cy="62324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1. Mining knowledge </a:t>
              </a:r>
            </a:p>
            <a:p>
              <a:r>
                <a:rPr lang="en-US" sz="2400" b="1" dirty="0"/>
                <a:t>about  language</a:t>
              </a:r>
            </a:p>
          </p:txBody>
        </p:sp>
        <p:sp>
          <p:nvSpPr>
            <p:cNvPr id="7" name="Freeform 6"/>
            <p:cNvSpPr/>
            <p:nvPr/>
          </p:nvSpPr>
          <p:spPr>
            <a:xfrm flipV="1">
              <a:off x="5549906" y="3367693"/>
              <a:ext cx="1750979" cy="510771"/>
            </a:xfrm>
            <a:custGeom>
              <a:avLst/>
              <a:gdLst>
                <a:gd name="connsiteX0" fmla="*/ 1750979 w 1750979"/>
                <a:gd name="connsiteY0" fmla="*/ 180031 h 510771"/>
                <a:gd name="connsiteX1" fmla="*/ 904673 w 1750979"/>
                <a:gd name="connsiteY1" fmla="*/ 14661 h 510771"/>
                <a:gd name="connsiteX2" fmla="*/ 0 w 1750979"/>
                <a:gd name="connsiteY2" fmla="*/ 510771 h 510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50979" h="510771">
                  <a:moveTo>
                    <a:pt x="1750979" y="180031"/>
                  </a:moveTo>
                  <a:cubicBezTo>
                    <a:pt x="1473741" y="69784"/>
                    <a:pt x="1196503" y="-40462"/>
                    <a:pt x="904673" y="14661"/>
                  </a:cubicBezTo>
                  <a:cubicBezTo>
                    <a:pt x="612843" y="69784"/>
                    <a:pt x="306421" y="290277"/>
                    <a:pt x="0" y="510771"/>
                  </a:cubicBezTo>
                </a:path>
              </a:pathLst>
            </a:custGeom>
            <a:noFill/>
            <a:ln w="50800">
              <a:prstDash val="sysDash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540001" y="3937000"/>
            <a:ext cx="1984839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dirty="0"/>
              <a:t>(Perspective)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080001" y="1879520"/>
            <a:ext cx="4547909" cy="810261"/>
            <a:chOff x="3810000" y="1409640"/>
            <a:chExt cx="3410932" cy="607696"/>
          </a:xfrm>
        </p:grpSpPr>
        <p:sp>
          <p:nvSpPr>
            <p:cNvPr id="25" name="TextBox 24"/>
            <p:cNvSpPr txBox="1"/>
            <p:nvPr/>
          </p:nvSpPr>
          <p:spPr>
            <a:xfrm>
              <a:off x="3810000" y="1409640"/>
              <a:ext cx="3038428" cy="34624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2. Mining content of text data 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4619134" y="1752588"/>
              <a:ext cx="2601798" cy="264748"/>
            </a:xfrm>
            <a:custGeom>
              <a:avLst/>
              <a:gdLst>
                <a:gd name="connsiteX0" fmla="*/ 2601798 w 2601798"/>
                <a:gd name="connsiteY0" fmla="*/ 198760 h 264748"/>
                <a:gd name="connsiteX1" fmla="*/ 1574276 w 2601798"/>
                <a:gd name="connsiteY1" fmla="*/ 798 h 264748"/>
                <a:gd name="connsiteX2" fmla="*/ 0 w 2601798"/>
                <a:gd name="connsiteY2" fmla="*/ 264748 h 264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01798" h="264748">
                  <a:moveTo>
                    <a:pt x="2601798" y="198760"/>
                  </a:moveTo>
                  <a:cubicBezTo>
                    <a:pt x="2304853" y="94280"/>
                    <a:pt x="2007909" y="-10200"/>
                    <a:pt x="1574276" y="798"/>
                  </a:cubicBezTo>
                  <a:cubicBezTo>
                    <a:pt x="1140643" y="11796"/>
                    <a:pt x="570321" y="138272"/>
                    <a:pt x="0" y="264748"/>
                  </a:cubicBezTo>
                </a:path>
              </a:pathLst>
            </a:custGeom>
            <a:noFill/>
            <a:ln w="50800">
              <a:prstDash val="sysDash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540001" y="4343399"/>
            <a:ext cx="8220532" cy="1925017"/>
            <a:chOff x="1905000" y="3367693"/>
            <a:chExt cx="6165399" cy="1443763"/>
          </a:xfrm>
        </p:grpSpPr>
        <p:sp>
          <p:nvSpPr>
            <p:cNvPr id="30" name="TextBox 29"/>
            <p:cNvSpPr txBox="1"/>
            <p:nvPr/>
          </p:nvSpPr>
          <p:spPr>
            <a:xfrm>
              <a:off x="1905000" y="3906619"/>
              <a:ext cx="2232967" cy="62324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3. Mining knowledge</a:t>
              </a:r>
            </a:p>
            <a:p>
              <a:r>
                <a:rPr lang="en-US" sz="2400" b="1" dirty="0"/>
                <a:t>about the observer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3966679" y="3367693"/>
              <a:ext cx="4103720" cy="1443763"/>
            </a:xfrm>
            <a:custGeom>
              <a:avLst/>
              <a:gdLst>
                <a:gd name="connsiteX0" fmla="*/ 4006391 w 4054580"/>
                <a:gd name="connsiteY0" fmla="*/ 18854 h 1257551"/>
                <a:gd name="connsiteX1" fmla="*/ 3591612 w 4054580"/>
                <a:gd name="connsiteY1" fmla="*/ 1093509 h 1257551"/>
                <a:gd name="connsiteX2" fmla="*/ 659876 w 4054580"/>
                <a:gd name="connsiteY2" fmla="*/ 1140643 h 1257551"/>
                <a:gd name="connsiteX3" fmla="*/ 0 w 4054580"/>
                <a:gd name="connsiteY3" fmla="*/ 0 h 1257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54580" h="1257551">
                  <a:moveTo>
                    <a:pt x="4006391" y="18854"/>
                  </a:moveTo>
                  <a:cubicBezTo>
                    <a:pt x="4077877" y="462699"/>
                    <a:pt x="4149364" y="906544"/>
                    <a:pt x="3591612" y="1093509"/>
                  </a:cubicBezTo>
                  <a:cubicBezTo>
                    <a:pt x="3033860" y="1280474"/>
                    <a:pt x="1258478" y="1322895"/>
                    <a:pt x="659876" y="1140643"/>
                  </a:cubicBezTo>
                  <a:cubicBezTo>
                    <a:pt x="61274" y="958391"/>
                    <a:pt x="30637" y="479195"/>
                    <a:pt x="0" y="0"/>
                  </a:cubicBezTo>
                </a:path>
              </a:pathLst>
            </a:custGeom>
            <a:noFill/>
            <a:ln w="50800">
              <a:prstDash val="sysDash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03200" y="1216626"/>
            <a:ext cx="10160000" cy="1473156"/>
            <a:chOff x="152400" y="912469"/>
            <a:chExt cx="7620000" cy="1104867"/>
          </a:xfrm>
        </p:grpSpPr>
        <p:sp>
          <p:nvSpPr>
            <p:cNvPr id="3" name="TextBox 2"/>
            <p:cNvSpPr txBox="1"/>
            <p:nvPr/>
          </p:nvSpPr>
          <p:spPr>
            <a:xfrm>
              <a:off x="152400" y="912469"/>
              <a:ext cx="3356977" cy="62324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4. Infer other real-world variables</a:t>
              </a:r>
            </a:p>
            <a:p>
              <a:r>
                <a:rPr lang="en-US" sz="2400" b="1" dirty="0"/>
                <a:t>(predictive analytics)</a:t>
              </a:r>
            </a:p>
          </p:txBody>
        </p:sp>
        <p:sp>
          <p:nvSpPr>
            <p:cNvPr id="24" name="Freeform 23"/>
            <p:cNvSpPr/>
            <p:nvPr/>
          </p:nvSpPr>
          <p:spPr>
            <a:xfrm>
              <a:off x="3477866" y="1027522"/>
              <a:ext cx="4294534" cy="989814"/>
            </a:xfrm>
            <a:custGeom>
              <a:avLst/>
              <a:gdLst>
                <a:gd name="connsiteX0" fmla="*/ 3949831 w 4351788"/>
                <a:gd name="connsiteY0" fmla="*/ 867266 h 867266"/>
                <a:gd name="connsiteX1" fmla="*/ 3978111 w 4351788"/>
                <a:gd name="connsiteY1" fmla="*/ 235670 h 867266"/>
                <a:gd name="connsiteX2" fmla="*/ 0 w 4351788"/>
                <a:gd name="connsiteY2" fmla="*/ 0 h 86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51788" h="867266">
                  <a:moveTo>
                    <a:pt x="3949831" y="867266"/>
                  </a:moveTo>
                  <a:cubicBezTo>
                    <a:pt x="4293123" y="623740"/>
                    <a:pt x="4636416" y="380214"/>
                    <a:pt x="3978111" y="235670"/>
                  </a:cubicBezTo>
                  <a:cubicBezTo>
                    <a:pt x="3319806" y="91126"/>
                    <a:pt x="1659903" y="45563"/>
                    <a:pt x="0" y="0"/>
                  </a:cubicBezTo>
                </a:path>
              </a:pathLst>
            </a:custGeom>
            <a:noFill/>
            <a:ln w="50800">
              <a:prstDash val="sysDash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1253765" y="1536569"/>
              <a:ext cx="584462" cy="471340"/>
            </a:xfrm>
            <a:custGeom>
              <a:avLst/>
              <a:gdLst>
                <a:gd name="connsiteX0" fmla="*/ 584462 w 584462"/>
                <a:gd name="connsiteY0" fmla="*/ 0 h 471340"/>
                <a:gd name="connsiteX1" fmla="*/ 131975 w 584462"/>
                <a:gd name="connsiteY1" fmla="*/ 207390 h 471340"/>
                <a:gd name="connsiteX2" fmla="*/ 0 w 584462"/>
                <a:gd name="connsiteY2" fmla="*/ 471340 h 471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4462" h="471340">
                  <a:moveTo>
                    <a:pt x="584462" y="0"/>
                  </a:moveTo>
                  <a:cubicBezTo>
                    <a:pt x="406923" y="64416"/>
                    <a:pt x="229385" y="128833"/>
                    <a:pt x="131975" y="207390"/>
                  </a:cubicBezTo>
                  <a:cubicBezTo>
                    <a:pt x="34565" y="285947"/>
                    <a:pt x="17282" y="378643"/>
                    <a:pt x="0" y="471340"/>
                  </a:cubicBezTo>
                </a:path>
              </a:pathLst>
            </a:custGeom>
            <a:noFill/>
            <a:ln w="50800">
              <a:prstDash val="sysDash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444371" y="949886"/>
            <a:ext cx="7715838" cy="502766"/>
            <a:chOff x="3333278" y="712414"/>
            <a:chExt cx="5786878" cy="377074"/>
          </a:xfrm>
        </p:grpSpPr>
        <p:sp>
          <p:nvSpPr>
            <p:cNvPr id="41" name="TextBox 40"/>
            <p:cNvSpPr txBox="1"/>
            <p:nvPr/>
          </p:nvSpPr>
          <p:spPr>
            <a:xfrm>
              <a:off x="7223723" y="712414"/>
              <a:ext cx="1896433" cy="3770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67" b="1" dirty="0"/>
                <a:t>+ Non-Text Data </a:t>
              </a:r>
            </a:p>
          </p:txBody>
        </p:sp>
        <p:sp>
          <p:nvSpPr>
            <p:cNvPr id="43" name="Freeform 42"/>
            <p:cNvSpPr/>
            <p:nvPr/>
          </p:nvSpPr>
          <p:spPr>
            <a:xfrm>
              <a:off x="3333278" y="799092"/>
              <a:ext cx="3893270" cy="132850"/>
            </a:xfrm>
            <a:custGeom>
              <a:avLst/>
              <a:gdLst>
                <a:gd name="connsiteX0" fmla="*/ 3893270 w 3893270"/>
                <a:gd name="connsiteY0" fmla="*/ 85716 h 132850"/>
                <a:gd name="connsiteX1" fmla="*/ 1593130 w 3893270"/>
                <a:gd name="connsiteY1" fmla="*/ 875 h 132850"/>
                <a:gd name="connsiteX2" fmla="*/ 0 w 3893270"/>
                <a:gd name="connsiteY2" fmla="*/ 132850 h 13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93270" h="132850">
                  <a:moveTo>
                    <a:pt x="3893270" y="85716"/>
                  </a:moveTo>
                  <a:cubicBezTo>
                    <a:pt x="3067639" y="39367"/>
                    <a:pt x="2242008" y="-6981"/>
                    <a:pt x="1593130" y="875"/>
                  </a:cubicBezTo>
                  <a:cubicBezTo>
                    <a:pt x="944252" y="8731"/>
                    <a:pt x="472126" y="70790"/>
                    <a:pt x="0" y="132850"/>
                  </a:cubicBezTo>
                </a:path>
              </a:pathLst>
            </a:custGeom>
            <a:noFill/>
            <a:ln w="38100">
              <a:solidFill>
                <a:srgbClr val="3366FF"/>
              </a:solidFill>
              <a:prstDash val="sysDash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0448411" y="1483366"/>
            <a:ext cx="1609928" cy="1635601"/>
            <a:chOff x="7836309" y="1112524"/>
            <a:chExt cx="1207446" cy="1226701"/>
          </a:xfrm>
        </p:grpSpPr>
        <p:sp>
          <p:nvSpPr>
            <p:cNvPr id="47" name="TextBox 46"/>
            <p:cNvSpPr txBox="1"/>
            <p:nvPr/>
          </p:nvSpPr>
          <p:spPr>
            <a:xfrm>
              <a:off x="7836309" y="1962150"/>
              <a:ext cx="1207446" cy="377075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67" b="1" dirty="0"/>
                <a:t>+ Context </a:t>
              </a: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>
              <a:off x="8610600" y="1112524"/>
              <a:ext cx="0" cy="772438"/>
            </a:xfrm>
            <a:prstGeom prst="straightConnector1">
              <a:avLst/>
            </a:prstGeom>
            <a:ln w="38100">
              <a:solidFill>
                <a:srgbClr val="33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4500664" y="2111555"/>
            <a:ext cx="7224408" cy="4470872"/>
            <a:chOff x="3375498" y="1583666"/>
            <a:chExt cx="5418306" cy="3353154"/>
          </a:xfrm>
        </p:grpSpPr>
        <p:sp>
          <p:nvSpPr>
            <p:cNvPr id="51" name="Freeform 50"/>
            <p:cNvSpPr/>
            <p:nvPr/>
          </p:nvSpPr>
          <p:spPr>
            <a:xfrm>
              <a:off x="6848272" y="1583666"/>
              <a:ext cx="1400783" cy="400777"/>
            </a:xfrm>
            <a:custGeom>
              <a:avLst/>
              <a:gdLst>
                <a:gd name="connsiteX0" fmla="*/ 1400783 w 1400783"/>
                <a:gd name="connsiteY0" fmla="*/ 400777 h 400777"/>
                <a:gd name="connsiteX1" fmla="*/ 710119 w 1400783"/>
                <a:gd name="connsiteY1" fmla="*/ 60308 h 400777"/>
                <a:gd name="connsiteX2" fmla="*/ 0 w 1400783"/>
                <a:gd name="connsiteY2" fmla="*/ 1943 h 40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0783" h="400777">
                  <a:moveTo>
                    <a:pt x="1400783" y="400777"/>
                  </a:moveTo>
                  <a:cubicBezTo>
                    <a:pt x="1172183" y="263778"/>
                    <a:pt x="943583" y="126780"/>
                    <a:pt x="710119" y="60308"/>
                  </a:cubicBezTo>
                  <a:cubicBezTo>
                    <a:pt x="476655" y="-6164"/>
                    <a:pt x="238327" y="-2111"/>
                    <a:pt x="0" y="1943"/>
                  </a:cubicBezTo>
                </a:path>
              </a:pathLst>
            </a:custGeom>
            <a:noFill/>
            <a:ln>
              <a:solidFill>
                <a:srgbClr val="3366FF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7694579" y="2490281"/>
              <a:ext cx="885217" cy="1653702"/>
            </a:xfrm>
            <a:custGeom>
              <a:avLst/>
              <a:gdLst>
                <a:gd name="connsiteX0" fmla="*/ 885217 w 885217"/>
                <a:gd name="connsiteY0" fmla="*/ 0 h 1653702"/>
                <a:gd name="connsiteX1" fmla="*/ 622570 w 885217"/>
                <a:gd name="connsiteY1" fmla="*/ 1254868 h 1653702"/>
                <a:gd name="connsiteX2" fmla="*/ 0 w 885217"/>
                <a:gd name="connsiteY2" fmla="*/ 1653702 h 1653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5217" h="1653702">
                  <a:moveTo>
                    <a:pt x="885217" y="0"/>
                  </a:moveTo>
                  <a:cubicBezTo>
                    <a:pt x="827661" y="489625"/>
                    <a:pt x="770106" y="979251"/>
                    <a:pt x="622570" y="1254868"/>
                  </a:cubicBezTo>
                  <a:cubicBezTo>
                    <a:pt x="475034" y="1530485"/>
                    <a:pt x="237517" y="1592093"/>
                    <a:pt x="0" y="1653702"/>
                  </a:cubicBezTo>
                </a:path>
              </a:pathLst>
            </a:custGeom>
            <a:noFill/>
            <a:ln>
              <a:solidFill>
                <a:srgbClr val="3366FF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3375498" y="2538919"/>
              <a:ext cx="5418306" cy="2397901"/>
            </a:xfrm>
            <a:custGeom>
              <a:avLst/>
              <a:gdLst>
                <a:gd name="connsiteX0" fmla="*/ 5418306 w 5418306"/>
                <a:gd name="connsiteY0" fmla="*/ 0 h 2397901"/>
                <a:gd name="connsiteX1" fmla="*/ 4970834 w 5418306"/>
                <a:gd name="connsiteY1" fmla="*/ 1809345 h 2397901"/>
                <a:gd name="connsiteX2" fmla="*/ 3287949 w 5418306"/>
                <a:gd name="connsiteY2" fmla="*/ 2383277 h 2397901"/>
                <a:gd name="connsiteX3" fmla="*/ 856034 w 5418306"/>
                <a:gd name="connsiteY3" fmla="*/ 2198451 h 2397901"/>
                <a:gd name="connsiteX4" fmla="*/ 0 w 5418306"/>
                <a:gd name="connsiteY4" fmla="*/ 1887166 h 2397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8306" h="2397901">
                  <a:moveTo>
                    <a:pt x="5418306" y="0"/>
                  </a:moveTo>
                  <a:cubicBezTo>
                    <a:pt x="5372099" y="706066"/>
                    <a:pt x="5325893" y="1412132"/>
                    <a:pt x="4970834" y="1809345"/>
                  </a:cubicBezTo>
                  <a:cubicBezTo>
                    <a:pt x="4615775" y="2206558"/>
                    <a:pt x="3973749" y="2318426"/>
                    <a:pt x="3287949" y="2383277"/>
                  </a:cubicBezTo>
                  <a:cubicBezTo>
                    <a:pt x="2602149" y="2448128"/>
                    <a:pt x="1404025" y="2281136"/>
                    <a:pt x="856034" y="2198451"/>
                  </a:cubicBezTo>
                  <a:cubicBezTo>
                    <a:pt x="308043" y="2115766"/>
                    <a:pt x="154021" y="2001466"/>
                    <a:pt x="0" y="1887166"/>
                  </a:cubicBezTo>
                </a:path>
              </a:pathLst>
            </a:custGeom>
            <a:noFill/>
            <a:ln>
              <a:solidFill>
                <a:srgbClr val="3366FF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26796" y="1847656"/>
            <a:ext cx="4836037" cy="3783289"/>
            <a:chOff x="245097" y="1385741"/>
            <a:chExt cx="3627028" cy="2837467"/>
          </a:xfrm>
        </p:grpSpPr>
        <p:sp>
          <p:nvSpPr>
            <p:cNvPr id="35" name="Freeform 34"/>
            <p:cNvSpPr/>
            <p:nvPr/>
          </p:nvSpPr>
          <p:spPr>
            <a:xfrm>
              <a:off x="245097" y="1611984"/>
              <a:ext cx="1706251" cy="2611224"/>
            </a:xfrm>
            <a:custGeom>
              <a:avLst/>
              <a:gdLst>
                <a:gd name="connsiteX0" fmla="*/ 1706251 w 1706251"/>
                <a:gd name="connsiteY0" fmla="*/ 2611224 h 2611224"/>
                <a:gd name="connsiteX1" fmla="*/ 424206 w 1706251"/>
                <a:gd name="connsiteY1" fmla="*/ 2102177 h 2611224"/>
                <a:gd name="connsiteX2" fmla="*/ 0 w 1706251"/>
                <a:gd name="connsiteY2" fmla="*/ 0 h 261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6251" h="2611224">
                  <a:moveTo>
                    <a:pt x="1706251" y="2611224"/>
                  </a:moveTo>
                  <a:cubicBezTo>
                    <a:pt x="1207416" y="2574302"/>
                    <a:pt x="708581" y="2537381"/>
                    <a:pt x="424206" y="2102177"/>
                  </a:cubicBezTo>
                  <a:cubicBezTo>
                    <a:pt x="139831" y="1666973"/>
                    <a:pt x="69915" y="833486"/>
                    <a:pt x="0" y="0"/>
                  </a:cubicBezTo>
                </a:path>
              </a:pathLst>
            </a:custGeom>
            <a:noFill/>
            <a:ln w="38100">
              <a:solidFill>
                <a:srgbClr val="853F4B"/>
              </a:solidFill>
              <a:prstDash val="sysDash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H="1" flipV="1">
              <a:off x="3200400" y="1385741"/>
              <a:ext cx="671725" cy="178246"/>
            </a:xfrm>
            <a:prstGeom prst="straightConnector1">
              <a:avLst/>
            </a:prstGeom>
            <a:ln w="38100">
              <a:solidFill>
                <a:srgbClr val="853F4B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36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4900" b="1" dirty="0" smtClean="0"/>
              <a:t>TextScope</a:t>
            </a:r>
            <a:r>
              <a:rPr lang="en-US" altLang="en-US" sz="4900" dirty="0" smtClean="0"/>
              <a:t> to </a:t>
            </a:r>
            <a:r>
              <a:rPr lang="en-US" altLang="en-US" sz="4900" b="1" dirty="0" smtClean="0"/>
              <a:t>enhance human perception 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1" name="Picture 2" descr="Image result for microsco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62"/>
          <a:stretch>
            <a:fillRect/>
          </a:stretch>
        </p:blipFill>
        <p:spPr bwMode="auto">
          <a:xfrm>
            <a:off x="914400" y="3059168"/>
            <a:ext cx="1947862" cy="186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Image result for space telescope watch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203576"/>
            <a:ext cx="2300975" cy="1716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3"/>
          <p:cNvSpPr txBox="1">
            <a:spLocks noChangeArrowheads="1"/>
          </p:cNvSpPr>
          <p:nvPr/>
        </p:nvSpPr>
        <p:spPr bwMode="auto">
          <a:xfrm>
            <a:off x="3765585" y="2493717"/>
            <a:ext cx="18983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Gill Sans MT" panose="020B0502020104020203" pitchFamily="34" charset="0"/>
              </a:rPr>
              <a:t>Telescope</a:t>
            </a:r>
            <a:r>
              <a:rPr lang="en-US" altLang="en-US" sz="1800" dirty="0">
                <a:latin typeface="Gill Sans MT" panose="020B0502020104020203" pitchFamily="34" charset="0"/>
              </a:rPr>
              <a:t> </a:t>
            </a:r>
          </a:p>
        </p:txBody>
      </p:sp>
      <p:sp>
        <p:nvSpPr>
          <p:cNvPr id="7174" name="TextBox 6"/>
          <p:cNvSpPr txBox="1">
            <a:spLocks noChangeArrowheads="1"/>
          </p:cNvSpPr>
          <p:nvPr/>
        </p:nvSpPr>
        <p:spPr bwMode="auto">
          <a:xfrm>
            <a:off x="830884" y="2432162"/>
            <a:ext cx="21987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Gill Sans MT" panose="020B0502020104020203" pitchFamily="34" charset="0"/>
              </a:rPr>
              <a:t>Microscope </a:t>
            </a:r>
          </a:p>
        </p:txBody>
      </p:sp>
      <p:grpSp>
        <p:nvGrpSpPr>
          <p:cNvPr id="7175" name="Group 4"/>
          <p:cNvGrpSpPr>
            <a:grpSpLocks/>
          </p:cNvGrpSpPr>
          <p:nvPr/>
        </p:nvGrpSpPr>
        <p:grpSpPr bwMode="auto">
          <a:xfrm>
            <a:off x="5943600" y="1829076"/>
            <a:ext cx="4508847" cy="3428724"/>
            <a:chOff x="6019800" y="1599896"/>
            <a:chExt cx="6011797" cy="4573516"/>
          </a:xfrm>
        </p:grpSpPr>
        <p:pic>
          <p:nvPicPr>
            <p:cNvPr id="7177" name="Picture 8" descr="Related imag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0" y="2971799"/>
              <a:ext cx="4563997" cy="320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8" name="TextBox 9"/>
            <p:cNvSpPr txBox="1">
              <a:spLocks noChangeArrowheads="1"/>
            </p:cNvSpPr>
            <p:nvPr/>
          </p:nvSpPr>
          <p:spPr bwMode="auto">
            <a:xfrm>
              <a:off x="7720280" y="1599896"/>
              <a:ext cx="3663654" cy="11084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800" b="1" dirty="0" smtClean="0">
                  <a:latin typeface="+mn-lt"/>
                </a:rPr>
                <a:t>TextScope</a:t>
              </a:r>
              <a:endParaRPr lang="en-US" altLang="en-US" sz="4800" b="1" dirty="0">
                <a:latin typeface="+mn-lt"/>
              </a:endParaRPr>
            </a:p>
          </p:txBody>
        </p:sp>
        <p:sp>
          <p:nvSpPr>
            <p:cNvPr id="3" name="Right Arrow 2"/>
            <p:cNvSpPr/>
            <p:nvPr/>
          </p:nvSpPr>
          <p:spPr>
            <a:xfrm>
              <a:off x="6019800" y="3734010"/>
              <a:ext cx="1143000" cy="63738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4876800" y="5455306"/>
            <a:ext cx="683006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altLang="zh-CN" sz="2400" b="1" dirty="0" smtClean="0"/>
              <a:t>Intelligent Interactive Retrieval &amp; Text Analysis </a:t>
            </a:r>
          </a:p>
          <a:p>
            <a:pPr lvl="1" algn="ctr"/>
            <a:r>
              <a:rPr lang="en-US" altLang="zh-CN" sz="2400" b="1" dirty="0" smtClean="0"/>
              <a:t>for Task </a:t>
            </a:r>
            <a:r>
              <a:rPr lang="en-US" altLang="zh-CN" sz="2400" b="1" dirty="0"/>
              <a:t>S</a:t>
            </a:r>
            <a:r>
              <a:rPr lang="en-US" altLang="zh-CN" sz="2400" b="1" dirty="0" smtClean="0"/>
              <a:t>upport and Decision Making </a:t>
            </a:r>
            <a:r>
              <a:rPr lang="en-US" altLang="zh-CN" sz="2800" b="1" dirty="0" smtClean="0"/>
              <a:t>     </a:t>
            </a:r>
            <a:endParaRPr lang="en-US" altLang="zh-CN" sz="24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88103"/>
            <a:ext cx="123444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TextScope </a:t>
            </a:r>
            <a:r>
              <a:rPr lang="en-US" sz="3600" b="1" dirty="0" smtClean="0"/>
              <a:t>in Action: </a:t>
            </a:r>
            <a:r>
              <a:rPr lang="en-US" sz="3600" b="1" u="sng" dirty="0" smtClean="0"/>
              <a:t>intelligent interactive </a:t>
            </a:r>
            <a:r>
              <a:rPr lang="en-US" sz="3600" b="1" u="sng" dirty="0"/>
              <a:t>decision support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7261" y="4039266"/>
            <a:ext cx="16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Real World 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300779" y="3729752"/>
            <a:ext cx="4954909" cy="2671048"/>
            <a:chOff x="1776778" y="3729752"/>
            <a:chExt cx="4954909" cy="2671048"/>
          </a:xfrm>
        </p:grpSpPr>
        <p:grpSp>
          <p:nvGrpSpPr>
            <p:cNvPr id="27" name="Group 26"/>
            <p:cNvGrpSpPr/>
            <p:nvPr/>
          </p:nvGrpSpPr>
          <p:grpSpPr>
            <a:xfrm>
              <a:off x="1776778" y="3729752"/>
              <a:ext cx="4624022" cy="2671048"/>
              <a:chOff x="1776778" y="3729752"/>
              <a:chExt cx="4624022" cy="2671048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2849978" y="3733720"/>
                <a:ext cx="1112423" cy="4001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Sensor 1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819401" y="4546520"/>
                <a:ext cx="1112423" cy="4001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Sensor k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056650" y="3729752"/>
                <a:ext cx="55015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/>
                  <a:t>…</a:t>
                </a:r>
              </a:p>
            </p:txBody>
          </p:sp>
          <p:pic>
            <p:nvPicPr>
              <p:cNvPr id="15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124200" y="5114400"/>
                <a:ext cx="355200" cy="473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056650" y="5927200"/>
                <a:ext cx="422750" cy="473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2974640" y="4978401"/>
                <a:ext cx="60676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/>
                  <a:t>…</a:t>
                </a:r>
              </a:p>
            </p:txBody>
          </p:sp>
          <p:cxnSp>
            <p:nvCxnSpPr>
              <p:cNvPr id="22" name="Straight Arrow Connector 21"/>
              <p:cNvCxnSpPr/>
              <p:nvPr/>
            </p:nvCxnSpPr>
            <p:spPr>
              <a:xfrm>
                <a:off x="3962400" y="4034552"/>
                <a:ext cx="8382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>
                <a:off x="3962400" y="4772917"/>
                <a:ext cx="838200" cy="228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>
                <a:off x="3581400" y="5341253"/>
                <a:ext cx="11430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 flipV="1">
                <a:off x="3581400" y="6062400"/>
                <a:ext cx="1143000" cy="1588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ounded Rectangle 28"/>
              <p:cNvSpPr/>
              <p:nvPr/>
            </p:nvSpPr>
            <p:spPr>
              <a:xfrm>
                <a:off x="4800599" y="3933775"/>
                <a:ext cx="1581433" cy="107706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66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645842" y="4034552"/>
                <a:ext cx="1754958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/>
                  <a:t>Non-Text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 </a:t>
                </a:r>
              </a:p>
              <a:p>
                <a:pPr algn="ctr"/>
                <a:r>
                  <a:rPr lang="en-US" sz="2800" b="1" dirty="0"/>
                  <a:t>Data</a:t>
                </a:r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>
                <a:off x="4837521" y="5218555"/>
                <a:ext cx="1371600" cy="1058573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66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8" name="Straight Arrow Connector 57"/>
              <p:cNvCxnSpPr>
                <a:endCxn id="11" idx="1"/>
              </p:cNvCxnSpPr>
              <p:nvPr/>
            </p:nvCxnSpPr>
            <p:spPr>
              <a:xfrm flipV="1">
                <a:off x="1913650" y="3933775"/>
                <a:ext cx="936328" cy="61274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>
                <a:endCxn id="13" idx="1"/>
              </p:cNvCxnSpPr>
              <p:nvPr/>
            </p:nvCxnSpPr>
            <p:spPr>
              <a:xfrm flipV="1">
                <a:off x="1888483" y="4746575"/>
                <a:ext cx="930918" cy="35245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>
                <a:endCxn id="17" idx="1"/>
              </p:cNvCxnSpPr>
              <p:nvPr/>
            </p:nvCxnSpPr>
            <p:spPr>
              <a:xfrm>
                <a:off x="2066050" y="4698921"/>
                <a:ext cx="908590" cy="66420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/>
              <p:nvPr/>
            </p:nvCxnSpPr>
            <p:spPr>
              <a:xfrm>
                <a:off x="1776778" y="5707841"/>
                <a:ext cx="1127472" cy="37044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Rectangle 31"/>
            <p:cNvSpPr/>
            <p:nvPr/>
          </p:nvSpPr>
          <p:spPr>
            <a:xfrm>
              <a:off x="4976729" y="5218555"/>
              <a:ext cx="1754958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/>
                <a:t>Text </a:t>
              </a:r>
            </a:p>
            <a:p>
              <a:r>
                <a:rPr lang="en-US" sz="2800" b="1" dirty="0"/>
                <a:t>Data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7937938" y="3696097"/>
            <a:ext cx="2653862" cy="2581032"/>
            <a:chOff x="6088768" y="2874138"/>
            <a:chExt cx="2490883" cy="2061234"/>
          </a:xfrm>
        </p:grpSpPr>
        <p:sp>
          <p:nvSpPr>
            <p:cNvPr id="34" name="Right Arrow 33"/>
            <p:cNvSpPr/>
            <p:nvPr/>
          </p:nvSpPr>
          <p:spPr>
            <a:xfrm>
              <a:off x="6088768" y="3159264"/>
              <a:ext cx="757696" cy="393723"/>
            </a:xfrm>
            <a:prstGeom prst="rightArrow">
              <a:avLst/>
            </a:prstGeom>
            <a:solidFill>
              <a:srgbClr val="FFFF99"/>
            </a:solidFill>
            <a:ln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ight Arrow 36"/>
            <p:cNvSpPr/>
            <p:nvPr/>
          </p:nvSpPr>
          <p:spPr>
            <a:xfrm>
              <a:off x="6100304" y="4215488"/>
              <a:ext cx="757696" cy="406801"/>
            </a:xfrm>
            <a:prstGeom prst="rightArrow">
              <a:avLst/>
            </a:prstGeom>
            <a:solidFill>
              <a:srgbClr val="FFFF99"/>
            </a:solidFill>
            <a:ln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929896" y="2874138"/>
              <a:ext cx="1584134" cy="2061234"/>
            </a:xfrm>
            <a:prstGeom prst="rect">
              <a:avLst/>
            </a:prstGeom>
            <a:noFill/>
            <a:ln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907555" y="3017087"/>
              <a:ext cx="1672096" cy="95859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Joint Mining of Non-Text</a:t>
              </a:r>
            </a:p>
            <a:p>
              <a:pPr algn="ctr"/>
              <a:r>
                <a:rPr lang="en-US" sz="2400" b="1" dirty="0"/>
                <a:t>and Text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4648200" y="1447800"/>
            <a:ext cx="3886200" cy="872444"/>
            <a:chOff x="2904249" y="808662"/>
            <a:chExt cx="4106150" cy="654333"/>
          </a:xfrm>
        </p:grpSpPr>
        <p:sp>
          <p:nvSpPr>
            <p:cNvPr id="51" name="Rectangle 50"/>
            <p:cNvSpPr/>
            <p:nvPr/>
          </p:nvSpPr>
          <p:spPr>
            <a:xfrm>
              <a:off x="4267200" y="808662"/>
              <a:ext cx="1676400" cy="652589"/>
            </a:xfrm>
            <a:prstGeom prst="rect">
              <a:avLst/>
            </a:prstGeom>
            <a:noFill/>
            <a:ln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2904249" y="839748"/>
              <a:ext cx="4106150" cy="623247"/>
              <a:chOff x="2904249" y="839748"/>
              <a:chExt cx="4106150" cy="623247"/>
            </a:xfrm>
          </p:grpSpPr>
          <p:sp>
            <p:nvSpPr>
              <p:cNvPr id="46" name="Right Arrow 45"/>
              <p:cNvSpPr/>
              <p:nvPr/>
            </p:nvSpPr>
            <p:spPr>
              <a:xfrm rot="10800000">
                <a:off x="6095999" y="1002731"/>
                <a:ext cx="914400" cy="355803"/>
              </a:xfrm>
              <a:prstGeom prst="rightArrow">
                <a:avLst/>
              </a:prstGeom>
              <a:solidFill>
                <a:srgbClr val="FFFF99"/>
              </a:solidFill>
              <a:ln>
                <a:solidFill>
                  <a:srgbClr val="0066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4224812" y="839748"/>
                <a:ext cx="1672096" cy="6232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Predictive</a:t>
                </a:r>
              </a:p>
              <a:p>
                <a:pPr algn="ctr"/>
                <a:r>
                  <a:rPr lang="en-US" sz="2400" b="1" dirty="0"/>
                  <a:t>Model</a:t>
                </a:r>
              </a:p>
            </p:txBody>
          </p:sp>
          <p:sp>
            <p:nvSpPr>
              <p:cNvPr id="54" name="Right Arrow 53"/>
              <p:cNvSpPr/>
              <p:nvPr/>
            </p:nvSpPr>
            <p:spPr>
              <a:xfrm rot="10800000">
                <a:off x="2904249" y="943004"/>
                <a:ext cx="1362951" cy="355803"/>
              </a:xfrm>
              <a:prstGeom prst="rightArrow">
                <a:avLst/>
              </a:prstGeom>
              <a:solidFill>
                <a:srgbClr val="FFFF99"/>
              </a:solidFill>
              <a:ln>
                <a:solidFill>
                  <a:srgbClr val="0066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4" name="Group 73"/>
          <p:cNvGrpSpPr/>
          <p:nvPr/>
        </p:nvGrpSpPr>
        <p:grpSpPr>
          <a:xfrm>
            <a:off x="8610600" y="1400325"/>
            <a:ext cx="1869052" cy="2208614"/>
            <a:chOff x="6884952" y="1031194"/>
            <a:chExt cx="1869052" cy="1656461"/>
          </a:xfrm>
        </p:grpSpPr>
        <p:sp>
          <p:nvSpPr>
            <p:cNvPr id="7" name="TextBox 6"/>
            <p:cNvSpPr txBox="1"/>
            <p:nvPr/>
          </p:nvSpPr>
          <p:spPr>
            <a:xfrm>
              <a:off x="7183885" y="1048003"/>
              <a:ext cx="1261371" cy="7617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Multiple </a:t>
              </a:r>
            </a:p>
            <a:p>
              <a:pPr algn="ctr"/>
              <a:r>
                <a:rPr lang="en-US" sz="2000" b="1" dirty="0"/>
                <a:t>Predictors</a:t>
              </a:r>
            </a:p>
            <a:p>
              <a:pPr algn="ctr"/>
              <a:r>
                <a:rPr lang="en-US" sz="2000" b="1" dirty="0"/>
                <a:t>(Features)</a:t>
              </a: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6884952" y="1031194"/>
              <a:ext cx="1869052" cy="1656461"/>
              <a:chOff x="6884952" y="1031194"/>
              <a:chExt cx="1869052" cy="1656461"/>
            </a:xfrm>
          </p:grpSpPr>
          <p:sp>
            <p:nvSpPr>
              <p:cNvPr id="44" name="Right Arrow 43"/>
              <p:cNvSpPr/>
              <p:nvPr/>
            </p:nvSpPr>
            <p:spPr>
              <a:xfrm rot="16200000">
                <a:off x="6904034" y="2124087"/>
                <a:ext cx="905908" cy="221228"/>
              </a:xfrm>
              <a:prstGeom prst="rightArrow">
                <a:avLst/>
              </a:prstGeom>
              <a:solidFill>
                <a:srgbClr val="FFFF99"/>
              </a:solidFill>
              <a:ln>
                <a:solidFill>
                  <a:srgbClr val="0066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ight Arrow 44"/>
              <p:cNvSpPr/>
              <p:nvPr/>
            </p:nvSpPr>
            <p:spPr>
              <a:xfrm rot="16200000">
                <a:off x="7910580" y="2098247"/>
                <a:ext cx="957587" cy="221228"/>
              </a:xfrm>
              <a:prstGeom prst="rightArrow">
                <a:avLst/>
              </a:prstGeom>
              <a:solidFill>
                <a:srgbClr val="FFFF99"/>
              </a:solidFill>
              <a:ln>
                <a:solidFill>
                  <a:srgbClr val="0066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Oval 2"/>
              <p:cNvSpPr/>
              <p:nvPr/>
            </p:nvSpPr>
            <p:spPr>
              <a:xfrm>
                <a:off x="6884952" y="1031194"/>
                <a:ext cx="1869052" cy="762611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7547650" y="1512783"/>
                <a:ext cx="731290" cy="7617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/>
                  <a:t>…</a:t>
                </a:r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1219201" y="1279902"/>
            <a:ext cx="5638624" cy="2657096"/>
            <a:chOff x="-304812" y="1133889"/>
            <a:chExt cx="5638814" cy="2803111"/>
          </a:xfrm>
        </p:grpSpPr>
        <p:pic>
          <p:nvPicPr>
            <p:cNvPr id="53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12984" y="2723084"/>
              <a:ext cx="621018" cy="716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68" name="Group 67"/>
            <p:cNvGrpSpPr/>
            <p:nvPr/>
          </p:nvGrpSpPr>
          <p:grpSpPr>
            <a:xfrm>
              <a:off x="-304812" y="1133889"/>
              <a:ext cx="3429012" cy="2803111"/>
              <a:chOff x="-304812" y="850416"/>
              <a:chExt cx="3429012" cy="2102334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-304812" y="850416"/>
                <a:ext cx="3429012" cy="91662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66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182091" y="910310"/>
                <a:ext cx="2539372" cy="852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2400"/>
                  </a:lnSpc>
                </a:pPr>
                <a:r>
                  <a:rPr lang="en-US" sz="2400" b="1" dirty="0"/>
                  <a:t>Prediction of </a:t>
                </a:r>
              </a:p>
              <a:p>
                <a:pPr algn="ctr">
                  <a:lnSpc>
                    <a:spcPts val="2400"/>
                  </a:lnSpc>
                </a:pPr>
                <a:r>
                  <a:rPr lang="en-US" sz="2400" b="1" dirty="0"/>
                  <a:t>Decision Factors</a:t>
                </a:r>
              </a:p>
              <a:p>
                <a:pPr algn="ctr"/>
                <a:r>
                  <a:rPr lang="en-US" sz="2400" b="1" dirty="0" smtClean="0"/>
                  <a:t>(</a:t>
                </a:r>
                <a:r>
                  <a:rPr lang="en-US" sz="2400" dirty="0" smtClean="0"/>
                  <a:t>Current &amp; Future</a:t>
                </a:r>
                <a:r>
                  <a:rPr lang="en-US" sz="2400" b="1" dirty="0" smtClean="0"/>
                  <a:t>)</a:t>
                </a:r>
                <a:endParaRPr lang="en-US" sz="2400" b="1" dirty="0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152400" y="2114550"/>
                <a:ext cx="2857545" cy="31657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/>
                  <a:t>Optimal Decision Making</a:t>
                </a:r>
              </a:p>
            </p:txBody>
          </p:sp>
          <p:sp>
            <p:nvSpPr>
              <p:cNvPr id="62" name="Right Arrow 61"/>
              <p:cNvSpPr/>
              <p:nvPr/>
            </p:nvSpPr>
            <p:spPr>
              <a:xfrm rot="5400000">
                <a:off x="1296008" y="1682849"/>
                <a:ext cx="457201" cy="355803"/>
              </a:xfrm>
              <a:prstGeom prst="rightArrow">
                <a:avLst/>
              </a:prstGeom>
              <a:solidFill>
                <a:srgbClr val="FFFF99"/>
              </a:solidFill>
              <a:ln>
                <a:solidFill>
                  <a:srgbClr val="0066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ight Arrow 62"/>
              <p:cNvSpPr/>
              <p:nvPr/>
            </p:nvSpPr>
            <p:spPr>
              <a:xfrm rot="5400000">
                <a:off x="1320901" y="2546248"/>
                <a:ext cx="457201" cy="355803"/>
              </a:xfrm>
              <a:prstGeom prst="rightArrow">
                <a:avLst/>
              </a:prstGeom>
              <a:solidFill>
                <a:srgbClr val="FFFF99"/>
              </a:solidFill>
              <a:ln>
                <a:solidFill>
                  <a:srgbClr val="0066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4" name="Straight Arrow Connector 63"/>
            <p:cNvCxnSpPr>
              <a:endCxn id="61" idx="3"/>
            </p:cNvCxnSpPr>
            <p:nvPr/>
          </p:nvCxnSpPr>
          <p:spPr>
            <a:xfrm flipH="1">
              <a:off x="3009849" y="2945148"/>
              <a:ext cx="1638351" cy="74308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6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118" y="4671370"/>
            <a:ext cx="1346716" cy="550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738" y="5262142"/>
            <a:ext cx="1346716" cy="550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6685554" y="2320244"/>
            <a:ext cx="2110734" cy="1628416"/>
            <a:chOff x="5161554" y="2320244"/>
            <a:chExt cx="2110734" cy="1628416"/>
          </a:xfrm>
        </p:grpSpPr>
        <p:cxnSp>
          <p:nvCxnSpPr>
            <p:cNvPr id="81" name="Straight Arrow Connector 80"/>
            <p:cNvCxnSpPr/>
            <p:nvPr/>
          </p:nvCxnSpPr>
          <p:spPr>
            <a:xfrm>
              <a:off x="5410200" y="3256884"/>
              <a:ext cx="1370901" cy="691776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flipV="1">
              <a:off x="5524787" y="3005001"/>
              <a:ext cx="1747501" cy="15240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flipV="1">
              <a:off x="5161554" y="2320244"/>
              <a:ext cx="41344" cy="557371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4" name="Straight Arrow Connector 83"/>
          <p:cNvCxnSpPr/>
          <p:nvPr/>
        </p:nvCxnSpPr>
        <p:spPr>
          <a:xfrm flipH="1">
            <a:off x="4825800" y="3199057"/>
            <a:ext cx="1297596" cy="466664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5100569" y="3505200"/>
            <a:ext cx="1201152" cy="2422000"/>
            <a:chOff x="3576569" y="3505200"/>
            <a:chExt cx="1201152" cy="2422000"/>
          </a:xfrm>
        </p:grpSpPr>
        <p:sp>
          <p:nvSpPr>
            <p:cNvPr id="85" name="Freeform 84"/>
            <p:cNvSpPr/>
            <p:nvPr/>
          </p:nvSpPr>
          <p:spPr>
            <a:xfrm>
              <a:off x="3738365" y="3505200"/>
              <a:ext cx="1039356" cy="2422000"/>
            </a:xfrm>
            <a:custGeom>
              <a:avLst/>
              <a:gdLst>
                <a:gd name="connsiteX0" fmla="*/ 1100460 w 1100460"/>
                <a:gd name="connsiteY0" fmla="*/ 0 h 1760596"/>
                <a:gd name="connsiteX1" fmla="*/ 757560 w 1100460"/>
                <a:gd name="connsiteY1" fmla="*/ 1460500 h 1760596"/>
                <a:gd name="connsiteX2" fmla="*/ 71760 w 1100460"/>
                <a:gd name="connsiteY2" fmla="*/ 1739900 h 1760596"/>
                <a:gd name="connsiteX3" fmla="*/ 20960 w 1100460"/>
                <a:gd name="connsiteY3" fmla="*/ 1739900 h 1760596"/>
                <a:gd name="connsiteX4" fmla="*/ 20960 w 1100460"/>
                <a:gd name="connsiteY4" fmla="*/ 1739900 h 1760596"/>
                <a:gd name="connsiteX5" fmla="*/ 46360 w 1100460"/>
                <a:gd name="connsiteY5" fmla="*/ 1752600 h 1760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0460" h="1760596">
                  <a:moveTo>
                    <a:pt x="1100460" y="0"/>
                  </a:moveTo>
                  <a:cubicBezTo>
                    <a:pt x="1014735" y="585258"/>
                    <a:pt x="929010" y="1170517"/>
                    <a:pt x="757560" y="1460500"/>
                  </a:cubicBezTo>
                  <a:cubicBezTo>
                    <a:pt x="586110" y="1750483"/>
                    <a:pt x="71760" y="1739900"/>
                    <a:pt x="71760" y="1739900"/>
                  </a:cubicBezTo>
                  <a:cubicBezTo>
                    <a:pt x="-51007" y="1786467"/>
                    <a:pt x="20960" y="1739900"/>
                    <a:pt x="20960" y="1739900"/>
                  </a:cubicBezTo>
                  <a:lnTo>
                    <a:pt x="20960" y="1739900"/>
                  </a:lnTo>
                  <a:lnTo>
                    <a:pt x="46360" y="1752600"/>
                  </a:lnTo>
                </a:path>
              </a:pathLst>
            </a:custGeom>
            <a:noFill/>
            <a:ln w="47625">
              <a:solidFill>
                <a:srgbClr val="C00000"/>
              </a:solidFill>
              <a:prstDash val="sysDash"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3576569" y="3519760"/>
              <a:ext cx="977051" cy="1962339"/>
            </a:xfrm>
            <a:custGeom>
              <a:avLst/>
              <a:gdLst>
                <a:gd name="connsiteX0" fmla="*/ 1100460 w 1100460"/>
                <a:gd name="connsiteY0" fmla="*/ 0 h 1760596"/>
                <a:gd name="connsiteX1" fmla="*/ 757560 w 1100460"/>
                <a:gd name="connsiteY1" fmla="*/ 1460500 h 1760596"/>
                <a:gd name="connsiteX2" fmla="*/ 71760 w 1100460"/>
                <a:gd name="connsiteY2" fmla="*/ 1739900 h 1760596"/>
                <a:gd name="connsiteX3" fmla="*/ 20960 w 1100460"/>
                <a:gd name="connsiteY3" fmla="*/ 1739900 h 1760596"/>
                <a:gd name="connsiteX4" fmla="*/ 20960 w 1100460"/>
                <a:gd name="connsiteY4" fmla="*/ 1739900 h 1760596"/>
                <a:gd name="connsiteX5" fmla="*/ 46360 w 1100460"/>
                <a:gd name="connsiteY5" fmla="*/ 1752600 h 1760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0460" h="1760596">
                  <a:moveTo>
                    <a:pt x="1100460" y="0"/>
                  </a:moveTo>
                  <a:cubicBezTo>
                    <a:pt x="1014735" y="585258"/>
                    <a:pt x="929010" y="1170517"/>
                    <a:pt x="757560" y="1460500"/>
                  </a:cubicBezTo>
                  <a:cubicBezTo>
                    <a:pt x="586110" y="1750483"/>
                    <a:pt x="71760" y="1739900"/>
                    <a:pt x="71760" y="1739900"/>
                  </a:cubicBezTo>
                  <a:cubicBezTo>
                    <a:pt x="-51007" y="1786467"/>
                    <a:pt x="20960" y="1739900"/>
                    <a:pt x="20960" y="1739900"/>
                  </a:cubicBezTo>
                  <a:lnTo>
                    <a:pt x="20960" y="1739900"/>
                  </a:lnTo>
                  <a:lnTo>
                    <a:pt x="46360" y="1752600"/>
                  </a:lnTo>
                </a:path>
              </a:pathLst>
            </a:custGeom>
            <a:noFill/>
            <a:ln w="47625">
              <a:solidFill>
                <a:srgbClr val="C00000"/>
              </a:solidFill>
              <a:prstDash val="sysDash"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562600" y="1097656"/>
            <a:ext cx="5478236" cy="5303144"/>
            <a:chOff x="5562600" y="1097656"/>
            <a:chExt cx="5478236" cy="5303144"/>
          </a:xfrm>
        </p:grpSpPr>
        <p:sp>
          <p:nvSpPr>
            <p:cNvPr id="4" name="Rectangle 3"/>
            <p:cNvSpPr/>
            <p:nvPr/>
          </p:nvSpPr>
          <p:spPr>
            <a:xfrm>
              <a:off x="5562600" y="1231104"/>
              <a:ext cx="5334000" cy="1126238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 rot="16200000">
              <a:off x="7269997" y="2735623"/>
              <a:ext cx="5140393" cy="2189962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093053" y="5032380"/>
              <a:ext cx="4803547" cy="1359697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9"/>
            <p:cNvSpPr txBox="1">
              <a:spLocks noChangeArrowheads="1"/>
            </p:cNvSpPr>
            <p:nvPr/>
          </p:nvSpPr>
          <p:spPr bwMode="auto">
            <a:xfrm>
              <a:off x="8293096" y="1097656"/>
              <a:ext cx="2747740" cy="83099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800" b="1" dirty="0" smtClean="0">
                  <a:latin typeface="+mn-lt"/>
                </a:rPr>
                <a:t>TextScope</a:t>
              </a:r>
              <a:endParaRPr lang="en-US" altLang="en-US" sz="4800" b="1" dirty="0">
                <a:latin typeface="+mn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582899" y="5286176"/>
              <a:ext cx="4281750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/>
                <a:t>Interactive information </a:t>
              </a:r>
              <a:r>
                <a:rPr lang="en-US" altLang="zh-CN" sz="2400" b="1" dirty="0"/>
                <a:t>r</a:t>
              </a:r>
              <a:r>
                <a:rPr lang="en-US" altLang="zh-CN" sz="2400" b="1" dirty="0" smtClean="0"/>
                <a:t>etrieval</a:t>
              </a:r>
              <a:endParaRPr lang="en-US" sz="2400" b="1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731444" y="5830809"/>
              <a:ext cx="378270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/>
                <a:t>Natural language processing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972022" y="4338445"/>
              <a:ext cx="1767535" cy="83099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/>
                <a:t>Interactive</a:t>
              </a:r>
            </a:p>
            <a:p>
              <a:r>
                <a:rPr lang="en-US" altLang="zh-CN" sz="2400" b="1" dirty="0"/>
                <a:t>t</a:t>
              </a:r>
              <a:r>
                <a:rPr lang="en-US" altLang="zh-CN" sz="2400" b="1" dirty="0" smtClean="0"/>
                <a:t>ext analysis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8745210" y="3681667"/>
              <a:ext cx="2152833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/>
                <a:t>Text + Non-Text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007591" y="1809570"/>
              <a:ext cx="2676951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/>
                <a:t>Learning to interact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9062949" y="2978397"/>
              <a:ext cx="1490857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/>
                <a:t>Prediction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8852390" y="1840305"/>
              <a:ext cx="2025217" cy="914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Domain Knowledge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4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09800" y="1371600"/>
            <a:ext cx="8001000" cy="4800600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209800" y="2209800"/>
            <a:ext cx="800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187500" y="1529617"/>
            <a:ext cx="18359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Script MT Bold" panose="03040602040607080904" pitchFamily="66" charset="0"/>
              </a:rPr>
              <a:t>Text</a:t>
            </a:r>
            <a:r>
              <a:rPr lang="en-US" sz="3200" dirty="0">
                <a:solidFill>
                  <a:srgbClr val="0033CC"/>
                </a:solidFill>
                <a:latin typeface="Script MT Bold" panose="03040602040607080904" pitchFamily="66" charset="0"/>
              </a:rPr>
              <a:t>Scope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87204" y="1351325"/>
            <a:ext cx="1511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Task Panel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65427" y="1796739"/>
            <a:ext cx="1273426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/>
              <a:t>Prediction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12374" y="1799534"/>
            <a:ext cx="1714380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/>
              <a:t>Topic Analyzer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52419" y="1798332"/>
            <a:ext cx="1034257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/>
              <a:t>Opinion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50336" y="1809690"/>
            <a:ext cx="1460464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/>
              <a:t>Event Radar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205572" y="1611125"/>
            <a:ext cx="419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…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4267200" y="2253744"/>
            <a:ext cx="0" cy="39184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flipH="1">
            <a:off x="2379060" y="2261803"/>
            <a:ext cx="1612009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Search Box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2209800" y="2723466"/>
            <a:ext cx="205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 flipH="1">
            <a:off x="2241554" y="2818022"/>
            <a:ext cx="1898233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TrainableFilter1</a:t>
            </a:r>
            <a:endParaRPr lang="en-US" sz="2000" b="1" dirty="0"/>
          </a:p>
        </p:txBody>
      </p:sp>
      <p:sp>
        <p:nvSpPr>
          <p:cNvPr id="29" name="TextBox 28"/>
          <p:cNvSpPr txBox="1"/>
          <p:nvPr/>
        </p:nvSpPr>
        <p:spPr>
          <a:xfrm flipH="1">
            <a:off x="2241199" y="3312688"/>
            <a:ext cx="1866833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TrainableFilter2</a:t>
            </a:r>
            <a:endParaRPr lang="en-US" sz="2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2938288" y="3495646"/>
            <a:ext cx="419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…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357754" y="3970417"/>
            <a:ext cx="16546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Select </a:t>
            </a:r>
            <a:r>
              <a:rPr lang="en-US" sz="2400" b="1" dirty="0"/>
              <a:t>Time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316883" y="4361819"/>
            <a:ext cx="1896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Select</a:t>
            </a:r>
            <a:r>
              <a:rPr lang="en-US" sz="2400" b="1" dirty="0"/>
              <a:t> Region</a:t>
            </a:r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88"/>
          <a:stretch/>
        </p:blipFill>
        <p:spPr bwMode="auto">
          <a:xfrm>
            <a:off x="7894261" y="3963224"/>
            <a:ext cx="2240340" cy="1979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" name="Straight Connector 35"/>
          <p:cNvCxnSpPr/>
          <p:nvPr/>
        </p:nvCxnSpPr>
        <p:spPr>
          <a:xfrm flipH="1">
            <a:off x="4248151" y="3829937"/>
            <a:ext cx="58599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4248151" y="2335035"/>
            <a:ext cx="52767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Microsoft</a:t>
            </a:r>
            <a:r>
              <a:rPr lang="en-US" dirty="0"/>
              <a:t> (</a:t>
            </a:r>
            <a:r>
              <a:rPr lang="en-US" dirty="0">
                <a:hlinkClick r:id="rId3"/>
              </a:rPr>
              <a:t>MSFT,</a:t>
            </a:r>
            <a:r>
              <a:rPr lang="en-US" dirty="0"/>
              <a:t>) Google, </a:t>
            </a:r>
            <a:r>
              <a:rPr lang="en-US" b="1" dirty="0"/>
              <a:t>IBM</a:t>
            </a:r>
            <a:r>
              <a:rPr lang="en-US" dirty="0"/>
              <a:t> (</a:t>
            </a:r>
            <a:r>
              <a:rPr lang="en-US" dirty="0">
                <a:hlinkClick r:id="rId4"/>
              </a:rPr>
              <a:t>IBM</a:t>
            </a:r>
            <a:r>
              <a:rPr lang="en-US" dirty="0"/>
              <a:t>) and other cloud-computing rivals of Amazon Web Services are bracing for an AWS "partnership" announcement with VMware expected to be announced Thursday. … 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5"/>
          <a:srcRect l="3115" r="7912"/>
          <a:stretch/>
        </p:blipFill>
        <p:spPr>
          <a:xfrm>
            <a:off x="4325732" y="3855840"/>
            <a:ext cx="3675268" cy="2198062"/>
          </a:xfrm>
          <a:prstGeom prst="rect">
            <a:avLst/>
          </a:prstGeom>
        </p:spPr>
      </p:pic>
      <p:cxnSp>
        <p:nvCxnSpPr>
          <p:cNvPr id="43" name="Straight Connector 42"/>
          <p:cNvCxnSpPr/>
          <p:nvPr/>
        </p:nvCxnSpPr>
        <p:spPr>
          <a:xfrm>
            <a:off x="8001000" y="3855840"/>
            <a:ext cx="0" cy="23163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209800" y="4819009"/>
            <a:ext cx="205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 flipH="1">
            <a:off x="2328881" y="4857690"/>
            <a:ext cx="1862120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MyWorkSpace</a:t>
            </a:r>
            <a:endParaRPr lang="en-US" sz="2000" b="1" dirty="0"/>
          </a:p>
        </p:txBody>
      </p:sp>
      <p:sp>
        <p:nvSpPr>
          <p:cNvPr id="48" name="Rectangle 47"/>
          <p:cNvSpPr/>
          <p:nvPr/>
        </p:nvSpPr>
        <p:spPr>
          <a:xfrm>
            <a:off x="2328881" y="5117633"/>
            <a:ext cx="11103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Project 1</a:t>
            </a:r>
            <a:endParaRPr lang="en-US" sz="2000" b="1" dirty="0"/>
          </a:p>
        </p:txBody>
      </p:sp>
      <p:sp>
        <p:nvSpPr>
          <p:cNvPr id="49" name="Rectangle 48"/>
          <p:cNvSpPr/>
          <p:nvPr/>
        </p:nvSpPr>
        <p:spPr>
          <a:xfrm>
            <a:off x="2897286" y="5355086"/>
            <a:ext cx="9044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Alert A</a:t>
            </a:r>
            <a:endParaRPr lang="en-US" sz="2000" b="1" dirty="0"/>
          </a:p>
        </p:txBody>
      </p:sp>
      <p:sp>
        <p:nvSpPr>
          <p:cNvPr id="50" name="Rectangle 49"/>
          <p:cNvSpPr/>
          <p:nvPr/>
        </p:nvSpPr>
        <p:spPr>
          <a:xfrm>
            <a:off x="2902093" y="5622330"/>
            <a:ext cx="1159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Alert B</a:t>
            </a:r>
            <a:r>
              <a:rPr lang="en-US" sz="2000" b="1" dirty="0"/>
              <a:t> ...</a:t>
            </a:r>
            <a:endParaRPr lang="en-US" sz="2000" dirty="0"/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-6513" y="134081"/>
            <a:ext cx="12192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Envisioned</a:t>
            </a:r>
            <a:r>
              <a:rPr lang="en-US" sz="3200" b="1" dirty="0" smtClean="0"/>
              <a:t> Interface of TextScope:</a:t>
            </a:r>
          </a:p>
          <a:p>
            <a:r>
              <a:rPr lang="en-US" sz="3200" b="1" dirty="0" smtClean="0"/>
              <a:t> </a:t>
            </a:r>
            <a:r>
              <a:rPr lang="en-US" sz="3200" b="1" i="1" dirty="0" smtClean="0">
                <a:solidFill>
                  <a:srgbClr val="002060"/>
                </a:solidFill>
              </a:rPr>
              <a:t>Intelligent</a:t>
            </a:r>
            <a:r>
              <a:rPr lang="en-US" sz="3200" b="1" dirty="0" smtClean="0"/>
              <a:t> </a:t>
            </a:r>
            <a:r>
              <a:rPr lang="en-US" sz="3200" dirty="0" smtClean="0"/>
              <a:t>&amp;</a:t>
            </a:r>
            <a:r>
              <a:rPr lang="en-US" sz="3200" b="1" dirty="0" smtClean="0"/>
              <a:t> </a:t>
            </a:r>
            <a:r>
              <a:rPr lang="en-US" sz="3200" b="1" i="1" dirty="0" smtClean="0">
                <a:solidFill>
                  <a:srgbClr val="002060"/>
                </a:solidFill>
              </a:rPr>
              <a:t>Interactive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002060"/>
                </a:solidFill>
              </a:rPr>
              <a:t>Information </a:t>
            </a:r>
            <a:r>
              <a:rPr lang="en-US" sz="3200" b="1" dirty="0" smtClean="0">
                <a:solidFill>
                  <a:srgbClr val="002060"/>
                </a:solidFill>
              </a:rPr>
              <a:t>Retrieval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002060"/>
                </a:solidFill>
              </a:rPr>
              <a:t>+ Text </a:t>
            </a:r>
            <a:r>
              <a:rPr lang="en-US" sz="3200" b="1" dirty="0" smtClean="0">
                <a:solidFill>
                  <a:srgbClr val="002060"/>
                </a:solidFill>
              </a:rPr>
              <a:t>Mining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59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-210792"/>
            <a:ext cx="123444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Beyond TextScope: </a:t>
            </a:r>
            <a:r>
              <a:rPr lang="en-US" altLang="zh-CN" sz="3600" b="1" dirty="0" smtClean="0"/>
              <a:t>From Assistive AI to Autonomous AI</a:t>
            </a:r>
            <a:endParaRPr lang="en-US" sz="36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797261" y="4039266"/>
            <a:ext cx="16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Real World 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300779" y="3729752"/>
            <a:ext cx="4954909" cy="2671048"/>
            <a:chOff x="1776778" y="3729752"/>
            <a:chExt cx="4954909" cy="2671048"/>
          </a:xfrm>
        </p:grpSpPr>
        <p:grpSp>
          <p:nvGrpSpPr>
            <p:cNvPr id="27" name="Group 26"/>
            <p:cNvGrpSpPr/>
            <p:nvPr/>
          </p:nvGrpSpPr>
          <p:grpSpPr>
            <a:xfrm>
              <a:off x="1776778" y="3729752"/>
              <a:ext cx="4624022" cy="2671048"/>
              <a:chOff x="1776778" y="3729752"/>
              <a:chExt cx="4624022" cy="2671048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2849978" y="3733720"/>
                <a:ext cx="1112423" cy="4001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Sensor 1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819401" y="4546520"/>
                <a:ext cx="1112423" cy="4001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Sensor k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056650" y="3729752"/>
                <a:ext cx="55015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/>
                  <a:t>…</a:t>
                </a:r>
              </a:p>
            </p:txBody>
          </p:sp>
          <p:pic>
            <p:nvPicPr>
              <p:cNvPr id="15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124200" y="5114400"/>
                <a:ext cx="355200" cy="473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056650" y="5927200"/>
                <a:ext cx="422750" cy="473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2974640" y="4978401"/>
                <a:ext cx="60676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/>
                  <a:t>…</a:t>
                </a:r>
              </a:p>
            </p:txBody>
          </p:sp>
          <p:cxnSp>
            <p:nvCxnSpPr>
              <p:cNvPr id="22" name="Straight Arrow Connector 21"/>
              <p:cNvCxnSpPr/>
              <p:nvPr/>
            </p:nvCxnSpPr>
            <p:spPr>
              <a:xfrm>
                <a:off x="3962400" y="4034552"/>
                <a:ext cx="8382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>
                <a:off x="3962400" y="4772917"/>
                <a:ext cx="838200" cy="228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>
                <a:off x="3581400" y="5341253"/>
                <a:ext cx="11430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 flipV="1">
                <a:off x="3581400" y="6062400"/>
                <a:ext cx="1143000" cy="1588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ounded Rectangle 28"/>
              <p:cNvSpPr/>
              <p:nvPr/>
            </p:nvSpPr>
            <p:spPr>
              <a:xfrm>
                <a:off x="4800599" y="3933775"/>
                <a:ext cx="1581433" cy="107706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66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645842" y="4034552"/>
                <a:ext cx="1754958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/>
                  <a:t>Non-Text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 </a:t>
                </a:r>
              </a:p>
              <a:p>
                <a:pPr algn="ctr"/>
                <a:r>
                  <a:rPr lang="en-US" sz="2800" b="1" dirty="0"/>
                  <a:t>Data</a:t>
                </a:r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>
                <a:off x="4837521" y="5218555"/>
                <a:ext cx="1371600" cy="1058573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66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8" name="Straight Arrow Connector 57"/>
              <p:cNvCxnSpPr>
                <a:endCxn id="11" idx="1"/>
              </p:cNvCxnSpPr>
              <p:nvPr/>
            </p:nvCxnSpPr>
            <p:spPr>
              <a:xfrm flipV="1">
                <a:off x="1913650" y="3933775"/>
                <a:ext cx="936328" cy="61274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>
                <a:endCxn id="13" idx="1"/>
              </p:cNvCxnSpPr>
              <p:nvPr/>
            </p:nvCxnSpPr>
            <p:spPr>
              <a:xfrm flipV="1">
                <a:off x="1888483" y="4746575"/>
                <a:ext cx="930918" cy="35245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>
                <a:endCxn id="17" idx="1"/>
              </p:cNvCxnSpPr>
              <p:nvPr/>
            </p:nvCxnSpPr>
            <p:spPr>
              <a:xfrm>
                <a:off x="2066050" y="4698921"/>
                <a:ext cx="908590" cy="66420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/>
              <p:nvPr/>
            </p:nvCxnSpPr>
            <p:spPr>
              <a:xfrm>
                <a:off x="1776778" y="5707841"/>
                <a:ext cx="1127472" cy="37044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Rectangle 31"/>
            <p:cNvSpPr/>
            <p:nvPr/>
          </p:nvSpPr>
          <p:spPr>
            <a:xfrm>
              <a:off x="4976729" y="5218555"/>
              <a:ext cx="1754958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/>
                <a:t>Text </a:t>
              </a:r>
            </a:p>
            <a:p>
              <a:r>
                <a:rPr lang="en-US" sz="2800" b="1" dirty="0"/>
                <a:t>Data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7937938" y="3696097"/>
            <a:ext cx="2653862" cy="2581032"/>
            <a:chOff x="6088768" y="2874138"/>
            <a:chExt cx="2490883" cy="2061234"/>
          </a:xfrm>
        </p:grpSpPr>
        <p:sp>
          <p:nvSpPr>
            <p:cNvPr id="34" name="Right Arrow 33"/>
            <p:cNvSpPr/>
            <p:nvPr/>
          </p:nvSpPr>
          <p:spPr>
            <a:xfrm>
              <a:off x="6088768" y="3159264"/>
              <a:ext cx="757696" cy="393723"/>
            </a:xfrm>
            <a:prstGeom prst="rightArrow">
              <a:avLst/>
            </a:prstGeom>
            <a:solidFill>
              <a:srgbClr val="FFFF99"/>
            </a:solidFill>
            <a:ln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ight Arrow 36"/>
            <p:cNvSpPr/>
            <p:nvPr/>
          </p:nvSpPr>
          <p:spPr>
            <a:xfrm>
              <a:off x="6100304" y="4215488"/>
              <a:ext cx="757696" cy="406801"/>
            </a:xfrm>
            <a:prstGeom prst="rightArrow">
              <a:avLst/>
            </a:prstGeom>
            <a:solidFill>
              <a:srgbClr val="FFFF99"/>
            </a:solidFill>
            <a:ln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929896" y="2874138"/>
              <a:ext cx="1584134" cy="2061234"/>
            </a:xfrm>
            <a:prstGeom prst="rect">
              <a:avLst/>
            </a:prstGeom>
            <a:noFill/>
            <a:ln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907555" y="3017087"/>
              <a:ext cx="1672096" cy="95859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Joint Mining of Non-Text</a:t>
              </a:r>
            </a:p>
            <a:p>
              <a:pPr algn="ctr"/>
              <a:r>
                <a:rPr lang="en-US" sz="2400" b="1" dirty="0"/>
                <a:t>and Text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4648200" y="1447800"/>
            <a:ext cx="3886200" cy="872444"/>
            <a:chOff x="2904249" y="808662"/>
            <a:chExt cx="4106150" cy="654333"/>
          </a:xfrm>
        </p:grpSpPr>
        <p:sp>
          <p:nvSpPr>
            <p:cNvPr id="51" name="Rectangle 50"/>
            <p:cNvSpPr/>
            <p:nvPr/>
          </p:nvSpPr>
          <p:spPr>
            <a:xfrm>
              <a:off x="4267200" y="808662"/>
              <a:ext cx="1676400" cy="652589"/>
            </a:xfrm>
            <a:prstGeom prst="rect">
              <a:avLst/>
            </a:prstGeom>
            <a:noFill/>
            <a:ln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2904249" y="839748"/>
              <a:ext cx="4106150" cy="623247"/>
              <a:chOff x="2904249" y="839748"/>
              <a:chExt cx="4106150" cy="623247"/>
            </a:xfrm>
          </p:grpSpPr>
          <p:sp>
            <p:nvSpPr>
              <p:cNvPr id="46" name="Right Arrow 45"/>
              <p:cNvSpPr/>
              <p:nvPr/>
            </p:nvSpPr>
            <p:spPr>
              <a:xfrm rot="10800000">
                <a:off x="6095999" y="1002731"/>
                <a:ext cx="914400" cy="355803"/>
              </a:xfrm>
              <a:prstGeom prst="rightArrow">
                <a:avLst/>
              </a:prstGeom>
              <a:solidFill>
                <a:srgbClr val="FFFF99"/>
              </a:solidFill>
              <a:ln>
                <a:solidFill>
                  <a:srgbClr val="0066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4224812" y="839748"/>
                <a:ext cx="1672096" cy="6232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Predictive</a:t>
                </a:r>
              </a:p>
              <a:p>
                <a:pPr algn="ctr"/>
                <a:r>
                  <a:rPr lang="en-US" sz="2400" b="1" dirty="0"/>
                  <a:t>Model</a:t>
                </a:r>
              </a:p>
            </p:txBody>
          </p:sp>
          <p:sp>
            <p:nvSpPr>
              <p:cNvPr id="54" name="Right Arrow 53"/>
              <p:cNvSpPr/>
              <p:nvPr/>
            </p:nvSpPr>
            <p:spPr>
              <a:xfrm rot="10800000">
                <a:off x="2904249" y="943004"/>
                <a:ext cx="1362951" cy="355803"/>
              </a:xfrm>
              <a:prstGeom prst="rightArrow">
                <a:avLst/>
              </a:prstGeom>
              <a:solidFill>
                <a:srgbClr val="FFFF99"/>
              </a:solidFill>
              <a:ln>
                <a:solidFill>
                  <a:srgbClr val="0066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4" name="Group 73"/>
          <p:cNvGrpSpPr/>
          <p:nvPr/>
        </p:nvGrpSpPr>
        <p:grpSpPr>
          <a:xfrm>
            <a:off x="8610600" y="1400325"/>
            <a:ext cx="1869052" cy="2208614"/>
            <a:chOff x="6884952" y="1031194"/>
            <a:chExt cx="1869052" cy="1656461"/>
          </a:xfrm>
        </p:grpSpPr>
        <p:sp>
          <p:nvSpPr>
            <p:cNvPr id="7" name="TextBox 6"/>
            <p:cNvSpPr txBox="1"/>
            <p:nvPr/>
          </p:nvSpPr>
          <p:spPr>
            <a:xfrm>
              <a:off x="7183885" y="1048003"/>
              <a:ext cx="1261371" cy="7617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Multiple </a:t>
              </a:r>
            </a:p>
            <a:p>
              <a:pPr algn="ctr"/>
              <a:r>
                <a:rPr lang="en-US" sz="2000" b="1" dirty="0"/>
                <a:t>Predictors</a:t>
              </a:r>
            </a:p>
            <a:p>
              <a:pPr algn="ctr"/>
              <a:r>
                <a:rPr lang="en-US" sz="2000" b="1" dirty="0"/>
                <a:t>(Features)</a:t>
              </a: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6884952" y="1031194"/>
              <a:ext cx="1869052" cy="1656461"/>
              <a:chOff x="6884952" y="1031194"/>
              <a:chExt cx="1869052" cy="1656461"/>
            </a:xfrm>
          </p:grpSpPr>
          <p:sp>
            <p:nvSpPr>
              <p:cNvPr id="44" name="Right Arrow 43"/>
              <p:cNvSpPr/>
              <p:nvPr/>
            </p:nvSpPr>
            <p:spPr>
              <a:xfrm rot="16200000">
                <a:off x="6904034" y="2124087"/>
                <a:ext cx="905908" cy="221228"/>
              </a:xfrm>
              <a:prstGeom prst="rightArrow">
                <a:avLst/>
              </a:prstGeom>
              <a:solidFill>
                <a:srgbClr val="FFFF99"/>
              </a:solidFill>
              <a:ln>
                <a:solidFill>
                  <a:srgbClr val="0066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ight Arrow 44"/>
              <p:cNvSpPr/>
              <p:nvPr/>
            </p:nvSpPr>
            <p:spPr>
              <a:xfrm rot="16200000">
                <a:off x="7910580" y="2098247"/>
                <a:ext cx="957587" cy="221228"/>
              </a:xfrm>
              <a:prstGeom prst="rightArrow">
                <a:avLst/>
              </a:prstGeom>
              <a:solidFill>
                <a:srgbClr val="FFFF99"/>
              </a:solidFill>
              <a:ln>
                <a:solidFill>
                  <a:srgbClr val="0066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Oval 2"/>
              <p:cNvSpPr/>
              <p:nvPr/>
            </p:nvSpPr>
            <p:spPr>
              <a:xfrm>
                <a:off x="6884952" y="1031194"/>
                <a:ext cx="1869052" cy="762611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7547650" y="1512783"/>
                <a:ext cx="731290" cy="7617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/>
                  <a:t>…</a:t>
                </a:r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1617007" y="1279902"/>
            <a:ext cx="5240818" cy="2657096"/>
            <a:chOff x="93008" y="1133889"/>
            <a:chExt cx="5240994" cy="2803111"/>
          </a:xfrm>
        </p:grpSpPr>
        <p:pic>
          <p:nvPicPr>
            <p:cNvPr id="53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12984" y="2723084"/>
              <a:ext cx="621018" cy="716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68" name="Group 67"/>
            <p:cNvGrpSpPr/>
            <p:nvPr/>
          </p:nvGrpSpPr>
          <p:grpSpPr>
            <a:xfrm>
              <a:off x="93008" y="1133889"/>
              <a:ext cx="3031192" cy="2803111"/>
              <a:chOff x="93008" y="850416"/>
              <a:chExt cx="3031192" cy="2102334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93008" y="850416"/>
                <a:ext cx="3031192" cy="91662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66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357929" y="908866"/>
                <a:ext cx="2501346" cy="1144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2400"/>
                  </a:lnSpc>
                </a:pPr>
                <a:r>
                  <a:rPr lang="en-US" sz="2400" b="1" dirty="0"/>
                  <a:t>Prediction of </a:t>
                </a:r>
              </a:p>
              <a:p>
                <a:pPr algn="ctr">
                  <a:lnSpc>
                    <a:spcPts val="2400"/>
                  </a:lnSpc>
                </a:pPr>
                <a:r>
                  <a:rPr lang="en-US" sz="2400" b="1" dirty="0"/>
                  <a:t>Decision Factors</a:t>
                </a:r>
              </a:p>
              <a:p>
                <a:pPr algn="ctr"/>
                <a:r>
                  <a:rPr lang="en-US" sz="2400" b="1" dirty="0"/>
                  <a:t>(</a:t>
                </a:r>
                <a:r>
                  <a:rPr lang="en-US" sz="2400" dirty="0"/>
                  <a:t>Current &amp; Future</a:t>
                </a:r>
                <a:r>
                  <a:rPr lang="en-US" sz="2400" b="1" dirty="0"/>
                  <a:t>)</a:t>
                </a:r>
              </a:p>
              <a:p>
                <a:pPr algn="ctr"/>
                <a:endParaRPr lang="en-US" sz="2400" b="1" dirty="0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152400" y="2114550"/>
                <a:ext cx="2857545" cy="31657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/>
                  <a:t>Optimal Decision Making</a:t>
                </a:r>
              </a:p>
            </p:txBody>
          </p:sp>
          <p:sp>
            <p:nvSpPr>
              <p:cNvPr id="62" name="Right Arrow 61"/>
              <p:cNvSpPr/>
              <p:nvPr/>
            </p:nvSpPr>
            <p:spPr>
              <a:xfrm rot="5400000">
                <a:off x="1296008" y="1682849"/>
                <a:ext cx="457201" cy="355803"/>
              </a:xfrm>
              <a:prstGeom prst="rightArrow">
                <a:avLst/>
              </a:prstGeom>
              <a:solidFill>
                <a:srgbClr val="FFFF99"/>
              </a:solidFill>
              <a:ln>
                <a:solidFill>
                  <a:srgbClr val="0066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ight Arrow 62"/>
              <p:cNvSpPr/>
              <p:nvPr/>
            </p:nvSpPr>
            <p:spPr>
              <a:xfrm rot="5400000">
                <a:off x="1320901" y="2546248"/>
                <a:ext cx="457201" cy="355803"/>
              </a:xfrm>
              <a:prstGeom prst="rightArrow">
                <a:avLst/>
              </a:prstGeom>
              <a:solidFill>
                <a:srgbClr val="FFFF99"/>
              </a:solidFill>
              <a:ln>
                <a:solidFill>
                  <a:srgbClr val="0066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4" name="Straight Arrow Connector 63"/>
            <p:cNvCxnSpPr>
              <a:endCxn id="61" idx="3"/>
            </p:cNvCxnSpPr>
            <p:nvPr/>
          </p:nvCxnSpPr>
          <p:spPr>
            <a:xfrm flipH="1">
              <a:off x="3009849" y="2945148"/>
              <a:ext cx="1638351" cy="74308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6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118" y="4671370"/>
            <a:ext cx="1346716" cy="550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738" y="5262142"/>
            <a:ext cx="1346716" cy="550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6685554" y="2320244"/>
            <a:ext cx="2110734" cy="1628416"/>
            <a:chOff x="5161554" y="2320244"/>
            <a:chExt cx="2110734" cy="1628416"/>
          </a:xfrm>
        </p:grpSpPr>
        <p:cxnSp>
          <p:nvCxnSpPr>
            <p:cNvPr id="81" name="Straight Arrow Connector 80"/>
            <p:cNvCxnSpPr/>
            <p:nvPr/>
          </p:nvCxnSpPr>
          <p:spPr>
            <a:xfrm>
              <a:off x="5410200" y="3256884"/>
              <a:ext cx="1370901" cy="691776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flipV="1">
              <a:off x="5524787" y="3005001"/>
              <a:ext cx="1747501" cy="15240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flipV="1">
              <a:off x="5161554" y="2320244"/>
              <a:ext cx="41344" cy="557371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4" name="Straight Arrow Connector 83"/>
          <p:cNvCxnSpPr/>
          <p:nvPr/>
        </p:nvCxnSpPr>
        <p:spPr>
          <a:xfrm flipH="1">
            <a:off x="4825800" y="3199057"/>
            <a:ext cx="1297596" cy="466664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5100569" y="3505200"/>
            <a:ext cx="1201152" cy="2422000"/>
            <a:chOff x="3576569" y="3505200"/>
            <a:chExt cx="1201152" cy="2422000"/>
          </a:xfrm>
        </p:grpSpPr>
        <p:sp>
          <p:nvSpPr>
            <p:cNvPr id="85" name="Freeform 84"/>
            <p:cNvSpPr/>
            <p:nvPr/>
          </p:nvSpPr>
          <p:spPr>
            <a:xfrm>
              <a:off x="3738365" y="3505200"/>
              <a:ext cx="1039356" cy="2422000"/>
            </a:xfrm>
            <a:custGeom>
              <a:avLst/>
              <a:gdLst>
                <a:gd name="connsiteX0" fmla="*/ 1100460 w 1100460"/>
                <a:gd name="connsiteY0" fmla="*/ 0 h 1760596"/>
                <a:gd name="connsiteX1" fmla="*/ 757560 w 1100460"/>
                <a:gd name="connsiteY1" fmla="*/ 1460500 h 1760596"/>
                <a:gd name="connsiteX2" fmla="*/ 71760 w 1100460"/>
                <a:gd name="connsiteY2" fmla="*/ 1739900 h 1760596"/>
                <a:gd name="connsiteX3" fmla="*/ 20960 w 1100460"/>
                <a:gd name="connsiteY3" fmla="*/ 1739900 h 1760596"/>
                <a:gd name="connsiteX4" fmla="*/ 20960 w 1100460"/>
                <a:gd name="connsiteY4" fmla="*/ 1739900 h 1760596"/>
                <a:gd name="connsiteX5" fmla="*/ 46360 w 1100460"/>
                <a:gd name="connsiteY5" fmla="*/ 1752600 h 1760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0460" h="1760596">
                  <a:moveTo>
                    <a:pt x="1100460" y="0"/>
                  </a:moveTo>
                  <a:cubicBezTo>
                    <a:pt x="1014735" y="585258"/>
                    <a:pt x="929010" y="1170517"/>
                    <a:pt x="757560" y="1460500"/>
                  </a:cubicBezTo>
                  <a:cubicBezTo>
                    <a:pt x="586110" y="1750483"/>
                    <a:pt x="71760" y="1739900"/>
                    <a:pt x="71760" y="1739900"/>
                  </a:cubicBezTo>
                  <a:cubicBezTo>
                    <a:pt x="-51007" y="1786467"/>
                    <a:pt x="20960" y="1739900"/>
                    <a:pt x="20960" y="1739900"/>
                  </a:cubicBezTo>
                  <a:lnTo>
                    <a:pt x="20960" y="1739900"/>
                  </a:lnTo>
                  <a:lnTo>
                    <a:pt x="46360" y="1752600"/>
                  </a:lnTo>
                </a:path>
              </a:pathLst>
            </a:custGeom>
            <a:noFill/>
            <a:ln w="47625">
              <a:solidFill>
                <a:srgbClr val="C00000"/>
              </a:solidFill>
              <a:prstDash val="sysDash"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3576569" y="3519760"/>
              <a:ext cx="977051" cy="1962339"/>
            </a:xfrm>
            <a:custGeom>
              <a:avLst/>
              <a:gdLst>
                <a:gd name="connsiteX0" fmla="*/ 1100460 w 1100460"/>
                <a:gd name="connsiteY0" fmla="*/ 0 h 1760596"/>
                <a:gd name="connsiteX1" fmla="*/ 757560 w 1100460"/>
                <a:gd name="connsiteY1" fmla="*/ 1460500 h 1760596"/>
                <a:gd name="connsiteX2" fmla="*/ 71760 w 1100460"/>
                <a:gd name="connsiteY2" fmla="*/ 1739900 h 1760596"/>
                <a:gd name="connsiteX3" fmla="*/ 20960 w 1100460"/>
                <a:gd name="connsiteY3" fmla="*/ 1739900 h 1760596"/>
                <a:gd name="connsiteX4" fmla="*/ 20960 w 1100460"/>
                <a:gd name="connsiteY4" fmla="*/ 1739900 h 1760596"/>
                <a:gd name="connsiteX5" fmla="*/ 46360 w 1100460"/>
                <a:gd name="connsiteY5" fmla="*/ 1752600 h 1760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0460" h="1760596">
                  <a:moveTo>
                    <a:pt x="1100460" y="0"/>
                  </a:moveTo>
                  <a:cubicBezTo>
                    <a:pt x="1014735" y="585258"/>
                    <a:pt x="929010" y="1170517"/>
                    <a:pt x="757560" y="1460500"/>
                  </a:cubicBezTo>
                  <a:cubicBezTo>
                    <a:pt x="586110" y="1750483"/>
                    <a:pt x="71760" y="1739900"/>
                    <a:pt x="71760" y="1739900"/>
                  </a:cubicBezTo>
                  <a:cubicBezTo>
                    <a:pt x="-51007" y="1786467"/>
                    <a:pt x="20960" y="1739900"/>
                    <a:pt x="20960" y="1739900"/>
                  </a:cubicBezTo>
                  <a:lnTo>
                    <a:pt x="20960" y="1739900"/>
                  </a:lnTo>
                  <a:lnTo>
                    <a:pt x="46360" y="1752600"/>
                  </a:lnTo>
                </a:path>
              </a:pathLst>
            </a:custGeom>
            <a:noFill/>
            <a:ln w="47625">
              <a:solidFill>
                <a:srgbClr val="C00000"/>
              </a:solidFill>
              <a:prstDash val="sysDash"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562600" y="1097656"/>
            <a:ext cx="5478236" cy="5303144"/>
            <a:chOff x="5562600" y="1097656"/>
            <a:chExt cx="5478236" cy="5303144"/>
          </a:xfrm>
        </p:grpSpPr>
        <p:sp>
          <p:nvSpPr>
            <p:cNvPr id="4" name="Rectangle 3"/>
            <p:cNvSpPr/>
            <p:nvPr/>
          </p:nvSpPr>
          <p:spPr>
            <a:xfrm>
              <a:off x="5562600" y="1231104"/>
              <a:ext cx="5334000" cy="1126238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 rot="16200000">
              <a:off x="7269997" y="2735623"/>
              <a:ext cx="5140393" cy="2189962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093053" y="5032380"/>
              <a:ext cx="4803547" cy="1359697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9"/>
            <p:cNvSpPr txBox="1">
              <a:spLocks noChangeArrowheads="1"/>
            </p:cNvSpPr>
            <p:nvPr/>
          </p:nvSpPr>
          <p:spPr bwMode="auto">
            <a:xfrm>
              <a:off x="8293096" y="1097656"/>
              <a:ext cx="2747740" cy="83099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800" b="1" dirty="0" smtClean="0">
                  <a:latin typeface="+mn-lt"/>
                </a:rPr>
                <a:t>TextScope</a:t>
              </a:r>
              <a:endParaRPr lang="en-US" altLang="en-US" sz="4800" b="1" dirty="0">
                <a:latin typeface="+mn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582899" y="5286176"/>
              <a:ext cx="4281750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/>
                <a:t>Interactive information </a:t>
              </a:r>
              <a:r>
                <a:rPr lang="en-US" altLang="zh-CN" sz="2400" b="1" dirty="0"/>
                <a:t>r</a:t>
              </a:r>
              <a:r>
                <a:rPr lang="en-US" altLang="zh-CN" sz="2400" b="1" dirty="0" smtClean="0"/>
                <a:t>etrieval</a:t>
              </a:r>
              <a:endParaRPr lang="en-US" sz="2400" b="1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731444" y="5830809"/>
              <a:ext cx="378270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/>
                <a:t>Natural language processing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972022" y="4338445"/>
              <a:ext cx="1767535" cy="83099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/>
                <a:t>Interactive</a:t>
              </a:r>
            </a:p>
            <a:p>
              <a:r>
                <a:rPr lang="en-US" altLang="zh-CN" sz="2400" b="1" dirty="0"/>
                <a:t>t</a:t>
              </a:r>
              <a:r>
                <a:rPr lang="en-US" altLang="zh-CN" sz="2400" b="1" dirty="0" smtClean="0"/>
                <a:t>ext analysis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8745210" y="3681667"/>
              <a:ext cx="2152833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/>
                <a:t>Text + Non-Text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007591" y="1809570"/>
              <a:ext cx="2676951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/>
                <a:t>Learning to interact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9062949" y="2978397"/>
              <a:ext cx="1490857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/>
                <a:t>Prediction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8852390" y="1840305"/>
              <a:ext cx="2025217" cy="914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Domain Knowledge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307557" y="1237920"/>
            <a:ext cx="4365215" cy="2294579"/>
            <a:chOff x="1283385" y="1232796"/>
            <a:chExt cx="4365215" cy="2294579"/>
          </a:xfrm>
        </p:grpSpPr>
        <p:sp>
          <p:nvSpPr>
            <p:cNvPr id="87" name="Rectangle 86"/>
            <p:cNvSpPr/>
            <p:nvPr/>
          </p:nvSpPr>
          <p:spPr>
            <a:xfrm>
              <a:off x="1295400" y="1232796"/>
              <a:ext cx="4267156" cy="1126238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...</a:t>
              </a:r>
              <a:endParaRPr lang="en-US" dirty="0"/>
            </a:p>
          </p:txBody>
        </p:sp>
        <p:sp>
          <p:nvSpPr>
            <p:cNvPr id="88" name="Rectangle 87"/>
            <p:cNvSpPr/>
            <p:nvPr/>
          </p:nvSpPr>
          <p:spPr>
            <a:xfrm rot="16200000">
              <a:off x="1788962" y="747700"/>
              <a:ext cx="2274098" cy="3285251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9"/>
            <p:cNvSpPr txBox="1">
              <a:spLocks noChangeArrowheads="1"/>
            </p:cNvSpPr>
            <p:nvPr/>
          </p:nvSpPr>
          <p:spPr bwMode="auto">
            <a:xfrm>
              <a:off x="1607178" y="1251734"/>
              <a:ext cx="2681183" cy="132343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 smtClean="0">
                  <a:latin typeface="+mn-lt"/>
                </a:rPr>
                <a:t>Intelligent</a:t>
              </a:r>
            </a:p>
            <a:p>
              <a:r>
                <a:rPr lang="en-US" altLang="en-US" sz="4000" b="1" dirty="0" smtClean="0">
                  <a:latin typeface="+mn-lt"/>
                </a:rPr>
                <a:t>Task Agents</a:t>
              </a:r>
              <a:endParaRPr lang="en-US" altLang="en-US" sz="4000" b="1" dirty="0">
                <a:latin typeface="+mn-lt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545470" y="2474423"/>
              <a:ext cx="2648417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/>
                <a:t>Learning to explore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358371" y="3004087"/>
              <a:ext cx="3125920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/>
                <a:t>Learning to collaborate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4481389" y="1315050"/>
              <a:ext cx="58541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 dirty="0" smtClean="0"/>
                <a:t>…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063183" y="1329610"/>
              <a:ext cx="58541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 dirty="0" smtClean="0"/>
                <a:t>…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077619" y="3909303"/>
            <a:ext cx="2736307" cy="1156569"/>
            <a:chOff x="6077619" y="3909303"/>
            <a:chExt cx="2736307" cy="1156569"/>
          </a:xfrm>
        </p:grpSpPr>
        <p:sp>
          <p:nvSpPr>
            <p:cNvPr id="94" name="Rectangle 93"/>
            <p:cNvSpPr/>
            <p:nvPr/>
          </p:nvSpPr>
          <p:spPr>
            <a:xfrm>
              <a:off x="6077619" y="3909303"/>
              <a:ext cx="2736307" cy="1126238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6635839" y="4234875"/>
              <a:ext cx="1917448" cy="830997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/>
                <a:t>Analysis of</a:t>
              </a:r>
            </a:p>
            <a:p>
              <a:r>
                <a:rPr lang="en-US" altLang="zh-CN" sz="2400" b="1" dirty="0"/>
                <a:t>n</a:t>
              </a:r>
              <a:r>
                <a:rPr lang="en-US" altLang="zh-CN" sz="2400" b="1" dirty="0" smtClean="0"/>
                <a:t>on-text data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234922" y="582434"/>
            <a:ext cx="2931771" cy="930721"/>
            <a:chOff x="8234922" y="582434"/>
            <a:chExt cx="2931771" cy="930721"/>
          </a:xfrm>
        </p:grpSpPr>
        <p:sp>
          <p:nvSpPr>
            <p:cNvPr id="97" name="TextBox 9"/>
            <p:cNvSpPr txBox="1">
              <a:spLocks noChangeArrowheads="1"/>
            </p:cNvSpPr>
            <p:nvPr/>
          </p:nvSpPr>
          <p:spPr bwMode="auto">
            <a:xfrm>
              <a:off x="8266860" y="582434"/>
              <a:ext cx="2899833" cy="83099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800" b="1" dirty="0" err="1" smtClean="0">
                  <a:latin typeface="+mn-lt"/>
                </a:rPr>
                <a:t>DataScope</a:t>
              </a:r>
              <a:endParaRPr lang="en-US" altLang="en-US" sz="4800" b="1" dirty="0">
                <a:latin typeface="+mn-lt"/>
              </a:endParaRPr>
            </a:p>
          </p:txBody>
        </p:sp>
        <p:cxnSp>
          <p:nvCxnSpPr>
            <p:cNvPr id="98" name="Straight Connector 97"/>
            <p:cNvCxnSpPr>
              <a:endCxn id="75" idx="3"/>
            </p:cNvCxnSpPr>
            <p:nvPr/>
          </p:nvCxnSpPr>
          <p:spPr>
            <a:xfrm>
              <a:off x="8234922" y="1496932"/>
              <a:ext cx="2805914" cy="16223"/>
            </a:xfrm>
            <a:prstGeom prst="line">
              <a:avLst/>
            </a:prstGeom>
            <a:ln w="635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2021846" y="750513"/>
            <a:ext cx="6231157" cy="498591"/>
            <a:chOff x="1952764" y="864947"/>
            <a:chExt cx="6231157" cy="498591"/>
          </a:xfrm>
        </p:grpSpPr>
        <p:grpSp>
          <p:nvGrpSpPr>
            <p:cNvPr id="95" name="Group 94"/>
            <p:cNvGrpSpPr/>
            <p:nvPr/>
          </p:nvGrpSpPr>
          <p:grpSpPr>
            <a:xfrm>
              <a:off x="1952764" y="864947"/>
              <a:ext cx="6231157" cy="498591"/>
              <a:chOff x="1952764" y="864947"/>
              <a:chExt cx="6231157" cy="498591"/>
            </a:xfrm>
          </p:grpSpPr>
          <p:sp>
            <p:nvSpPr>
              <p:cNvPr id="99" name="TextBox 98"/>
              <p:cNvSpPr txBox="1"/>
              <p:nvPr/>
            </p:nvSpPr>
            <p:spPr>
              <a:xfrm>
                <a:off x="1952764" y="864947"/>
                <a:ext cx="2175788" cy="46166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Autonomous AI</a:t>
                </a:r>
                <a:endParaRPr lang="en-US" sz="2400" b="1" dirty="0"/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6553282" y="901873"/>
                <a:ext cx="1630639" cy="46166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Assistive AI</a:t>
                </a:r>
                <a:endParaRPr lang="en-US" sz="2400" b="1" dirty="0"/>
              </a:p>
            </p:txBody>
          </p:sp>
        </p:grpSp>
        <p:cxnSp>
          <p:nvCxnSpPr>
            <p:cNvPr id="19" name="Straight Arrow Connector 18"/>
            <p:cNvCxnSpPr/>
            <p:nvPr/>
          </p:nvCxnSpPr>
          <p:spPr>
            <a:xfrm flipH="1">
              <a:off x="4288361" y="1095779"/>
              <a:ext cx="2036239" cy="0"/>
            </a:xfrm>
            <a:prstGeom prst="straightConnector1">
              <a:avLst/>
            </a:prstGeom>
            <a:ln w="762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45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34293" y="4042490"/>
            <a:ext cx="6051080" cy="230832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Many NLP + IR Challenges!</a:t>
            </a:r>
          </a:p>
          <a:p>
            <a:pPr marL="571500" indent="-571500">
              <a:buFontTx/>
              <a:buChar char="-"/>
            </a:pPr>
            <a:r>
              <a:rPr lang="en-US" sz="3600" b="1" dirty="0" smtClean="0"/>
              <a:t>Understand text in context</a:t>
            </a:r>
          </a:p>
          <a:p>
            <a:pPr marL="571500" indent="-571500">
              <a:buFontTx/>
              <a:buChar char="-"/>
            </a:pPr>
            <a:r>
              <a:rPr lang="en-US" sz="3600" b="1" dirty="0" smtClean="0"/>
              <a:t>User-assisted NLP </a:t>
            </a:r>
          </a:p>
          <a:p>
            <a:pPr marL="571500" indent="-571500">
              <a:buFontTx/>
              <a:buChar char="-"/>
            </a:pPr>
            <a:r>
              <a:rPr lang="en-US" sz="3600" b="1" dirty="0" smtClean="0"/>
              <a:t>NLP for HCI (user modeling)</a:t>
            </a:r>
          </a:p>
        </p:txBody>
      </p:sp>
    </p:spTree>
    <p:extLst>
      <p:ext uri="{BB962C8B-B14F-4D97-AF65-F5344CB8AC3E}">
        <p14:creationId xmlns:p14="http://schemas.microsoft.com/office/powerpoint/2010/main" val="370496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3: </a:t>
            </a:r>
            <a:r>
              <a:rPr lang="en-US" b="1" dirty="0"/>
              <a:t>Business intelligence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46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917576"/>
            <a:ext cx="10593576" cy="55626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205621" y="3933775"/>
            <a:ext cx="2577140" cy="2238425"/>
            <a:chOff x="1205621" y="3933775"/>
            <a:chExt cx="2577140" cy="2238425"/>
          </a:xfrm>
        </p:grpSpPr>
        <p:pic>
          <p:nvPicPr>
            <p:cNvPr id="10" name="Picture 2" descr="http://bigelectronics.net/images/art/consumer-electronics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5621" y="3933775"/>
              <a:ext cx="2577140" cy="2238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1251399" y="3997229"/>
              <a:ext cx="1120884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Products</a:t>
              </a:r>
              <a:endParaRPr lang="en-US" sz="2000" b="1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543829" y="3341628"/>
            <a:ext cx="4298934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Business analysts, Market researcher…</a:t>
            </a:r>
            <a:endParaRPr lang="en-US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792445" y="1458228"/>
            <a:ext cx="2386935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Business intelligence</a:t>
            </a:r>
          </a:p>
          <a:p>
            <a:r>
              <a:rPr lang="en-US" sz="2000" b="1" dirty="0" smtClean="0"/>
              <a:t>Consumer trends… 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006700" y="149226"/>
            <a:ext cx="10178600" cy="762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 smtClean="0">
                <a:solidFill>
                  <a:schemeClr val="tx1"/>
                </a:solidFill>
                <a:latin typeface="Arial Black" panose="020B0A04020102020204" pitchFamily="34" charset="0"/>
                <a:ea typeface="Microsoft YaHei" panose="020B0503020204020204" pitchFamily="34" charset="-122"/>
              </a:rPr>
              <a:t>TextScope</a:t>
            </a:r>
            <a:r>
              <a:rPr lang="en-US" sz="4000" b="1" dirty="0" smtClean="0">
                <a:solidFill>
                  <a:schemeClr val="tx1"/>
                </a:solidFill>
                <a:latin typeface="Arial Black" panose="020B0A04020102020204" pitchFamily="34" charset="0"/>
                <a:ea typeface="Microsoft YaHei" panose="020B0503020204020204" pitchFamily="34" charset="-122"/>
              </a:rPr>
              <a:t> Application 1</a:t>
            </a:r>
            <a:r>
              <a:rPr lang="en-US" sz="4000" b="1" dirty="0" smtClean="0">
                <a:solidFill>
                  <a:schemeClr val="tx1"/>
                </a:solidFill>
                <a:latin typeface="Arial Black" panose="020B0A04020102020204" pitchFamily="34" charset="0"/>
                <a:ea typeface="Microsoft YaHei" panose="020B0503020204020204" pitchFamily="34" charset="-122"/>
              </a:rPr>
              <a:t>: </a:t>
            </a:r>
            <a:r>
              <a:rPr lang="en-US" sz="4000" b="1" dirty="0" smtClean="0">
                <a:solidFill>
                  <a:schemeClr val="tx1"/>
                </a:solidFill>
                <a:latin typeface="Arial Black" panose="020B0A04020102020204" pitchFamily="34" charset="0"/>
                <a:ea typeface="Microsoft YaHei" panose="020B0503020204020204" pitchFamily="34" charset="-122"/>
              </a:rPr>
              <a:t>Business Intelligence</a:t>
            </a:r>
            <a:endParaRPr lang="en-US" sz="4000" b="1" dirty="0">
              <a:solidFill>
                <a:schemeClr val="tx1"/>
              </a:solidFill>
              <a:latin typeface="Arial Black" panose="020B0A040201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773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12192000" cy="1143000"/>
          </a:xfrm>
        </p:spPr>
        <p:txBody>
          <a:bodyPr>
            <a:normAutofit/>
          </a:bodyPr>
          <a:lstStyle/>
          <a:p>
            <a:r>
              <a:rPr lang="en-US" altLang="en-US" b="1" dirty="0" smtClean="0"/>
              <a:t>Latent Aspect Rating Analysis (LARA) </a:t>
            </a:r>
            <a:r>
              <a:rPr lang="en-US" altLang="en-US" sz="3200" dirty="0" smtClean="0"/>
              <a:t>[Wang et al. 10]</a:t>
            </a:r>
          </a:p>
        </p:txBody>
      </p:sp>
      <p:grpSp>
        <p:nvGrpSpPr>
          <p:cNvPr id="65539" name="Group 11"/>
          <p:cNvGrpSpPr>
            <a:grpSpLocks/>
          </p:cNvGrpSpPr>
          <p:nvPr/>
        </p:nvGrpSpPr>
        <p:grpSpPr bwMode="auto">
          <a:xfrm>
            <a:off x="323850" y="1010877"/>
            <a:ext cx="4572000" cy="3616325"/>
            <a:chOff x="4419600" y="2251213"/>
            <a:chExt cx="4572000" cy="3616187"/>
          </a:xfrm>
        </p:grpSpPr>
        <p:pic>
          <p:nvPicPr>
            <p:cNvPr id="6556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2562225"/>
              <a:ext cx="4410075" cy="147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6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4019550"/>
              <a:ext cx="4476750" cy="184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6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2251213"/>
              <a:ext cx="4572000" cy="339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1143000" y="6038269"/>
            <a:ext cx="10668000" cy="523220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 err="1"/>
              <a:t>Hongning</a:t>
            </a:r>
            <a:r>
              <a:rPr lang="en-US" sz="1400" dirty="0"/>
              <a:t> Wang, Yue Lu, </a:t>
            </a:r>
            <a:r>
              <a:rPr lang="en-US" sz="1400" dirty="0" err="1"/>
              <a:t>ChengXiang</a:t>
            </a:r>
            <a:r>
              <a:rPr lang="en-US" sz="1400" dirty="0"/>
              <a:t> Zhai. Latent Aspect Rating Analysis on Review Text Data: A Rating Regression Approach, </a:t>
            </a:r>
            <a:r>
              <a:rPr lang="en-US" sz="1400" i="1" dirty="0"/>
              <a:t>Proceedings of the 17th ACM SIGKDD International Conference on Knowledge Discovery and Data Mining </a:t>
            </a:r>
            <a:r>
              <a:rPr lang="en-US" sz="1400" dirty="0"/>
              <a:t>(KDD'10), pages 115-124, 2010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grpSp>
        <p:nvGrpSpPr>
          <p:cNvPr id="4" name="Group 3"/>
          <p:cNvGrpSpPr/>
          <p:nvPr/>
        </p:nvGrpSpPr>
        <p:grpSpPr>
          <a:xfrm>
            <a:off x="1962150" y="3827545"/>
            <a:ext cx="8991600" cy="2222121"/>
            <a:chOff x="1962150" y="3827545"/>
            <a:chExt cx="8991600" cy="2222121"/>
          </a:xfrm>
        </p:grpSpPr>
        <p:grpSp>
          <p:nvGrpSpPr>
            <p:cNvPr id="28" name="Group 27"/>
            <p:cNvGrpSpPr>
              <a:grpSpLocks/>
            </p:cNvGrpSpPr>
            <p:nvPr/>
          </p:nvGrpSpPr>
          <p:grpSpPr bwMode="auto">
            <a:xfrm>
              <a:off x="1962150" y="4746329"/>
              <a:ext cx="8991600" cy="1303337"/>
              <a:chOff x="228600" y="5075220"/>
              <a:chExt cx="8991600" cy="1303293"/>
            </a:xfrm>
          </p:grpSpPr>
          <p:sp>
            <p:nvSpPr>
              <p:cNvPr id="65543" name="TextBox 14"/>
              <p:cNvSpPr txBox="1">
                <a:spLocks noChangeArrowheads="1"/>
              </p:cNvSpPr>
              <p:nvPr/>
            </p:nvSpPr>
            <p:spPr bwMode="auto">
              <a:xfrm>
                <a:off x="228600" y="5872702"/>
                <a:ext cx="4254306" cy="399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0">
                    <a:latin typeface="Calibri" panose="020F0502020204030204" pitchFamily="34" charset="0"/>
                  </a:rPr>
                  <a:t>Value          Location          Service       … </a:t>
                </a:r>
              </a:p>
            </p:txBody>
          </p:sp>
          <p:sp>
            <p:nvSpPr>
              <p:cNvPr id="65544" name="Rectangle 48"/>
              <p:cNvSpPr>
                <a:spLocks noChangeArrowheads="1"/>
              </p:cNvSpPr>
              <p:nvPr/>
            </p:nvSpPr>
            <p:spPr bwMode="auto">
              <a:xfrm>
                <a:off x="2084161" y="5130780"/>
                <a:ext cx="4648200" cy="533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zh-CN" dirty="0">
                    <a:solidFill>
                      <a:srgbClr val="0033CC"/>
                    </a:solidFill>
                    <a:latin typeface="Calibri" panose="020F0502020204030204" pitchFamily="34" charset="0"/>
                  </a:rPr>
                  <a:t>How to infer aspect weights?</a:t>
                </a:r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228600" y="5873705"/>
                <a:ext cx="4343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547688" y="5075220"/>
                <a:ext cx="152400" cy="79848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792288" y="5714960"/>
                <a:ext cx="188912" cy="15874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935288" y="5710198"/>
                <a:ext cx="188912" cy="15715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5549" name="TextBox 21"/>
              <p:cNvSpPr txBox="1">
                <a:spLocks noChangeArrowheads="1"/>
              </p:cNvSpPr>
              <p:nvPr/>
            </p:nvSpPr>
            <p:spPr bwMode="auto">
              <a:xfrm>
                <a:off x="4876800" y="5978525"/>
                <a:ext cx="4254306" cy="399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0">
                    <a:latin typeface="Calibri" panose="020F0502020204030204" pitchFamily="34" charset="0"/>
                  </a:rPr>
                  <a:t>Value          Location          Service       … </a:t>
                </a:r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4876800" y="5978476"/>
                <a:ext cx="4343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ctangle 23"/>
              <p:cNvSpPr/>
              <p:nvPr/>
            </p:nvSpPr>
            <p:spPr>
              <a:xfrm>
                <a:off x="7543800" y="5176816"/>
                <a:ext cx="152400" cy="7968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6440488" y="5575265"/>
                <a:ext cx="188912" cy="40321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145088" y="5816557"/>
                <a:ext cx="187325" cy="15715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32" name="Right Arrow 31"/>
            <p:cNvSpPr/>
            <p:nvPr/>
          </p:nvSpPr>
          <p:spPr bwMode="auto">
            <a:xfrm rot="5400000">
              <a:off x="5524500" y="3982692"/>
              <a:ext cx="533400" cy="3048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Right Arrow 32"/>
            <p:cNvSpPr/>
            <p:nvPr/>
          </p:nvSpPr>
          <p:spPr bwMode="auto">
            <a:xfrm rot="5400000">
              <a:off x="6693420" y="3941845"/>
              <a:ext cx="533400" cy="3048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566598" y="1030324"/>
            <a:ext cx="7632272" cy="3008276"/>
            <a:chOff x="4566598" y="1030324"/>
            <a:chExt cx="7632272" cy="3008276"/>
          </a:xfrm>
        </p:grpSpPr>
        <p:grpSp>
          <p:nvGrpSpPr>
            <p:cNvPr id="3" name="Group 2"/>
            <p:cNvGrpSpPr/>
            <p:nvPr/>
          </p:nvGrpSpPr>
          <p:grpSpPr>
            <a:xfrm>
              <a:off x="4566598" y="1066800"/>
              <a:ext cx="7632272" cy="2971800"/>
              <a:chOff x="4566598" y="1066800"/>
              <a:chExt cx="7632272" cy="2971800"/>
            </a:xfrm>
          </p:grpSpPr>
          <p:grpSp>
            <p:nvGrpSpPr>
              <p:cNvPr id="27" name="Group 26"/>
              <p:cNvGrpSpPr>
                <a:grpSpLocks/>
              </p:cNvGrpSpPr>
              <p:nvPr/>
            </p:nvGrpSpPr>
            <p:grpSpPr bwMode="auto">
              <a:xfrm>
                <a:off x="7474470" y="1066800"/>
                <a:ext cx="4724400" cy="2971800"/>
                <a:chOff x="4572000" y="1066800"/>
                <a:chExt cx="4724400" cy="2971800"/>
              </a:xfrm>
            </p:grpSpPr>
            <p:grpSp>
              <p:nvGrpSpPr>
                <p:cNvPr id="65554" name="Group 12"/>
                <p:cNvGrpSpPr>
                  <a:grpSpLocks/>
                </p:cNvGrpSpPr>
                <p:nvPr/>
              </p:nvGrpSpPr>
              <p:grpSpPr bwMode="auto">
                <a:xfrm>
                  <a:off x="4572000" y="1695450"/>
                  <a:ext cx="4114800" cy="2343150"/>
                  <a:chOff x="4724400" y="2590800"/>
                  <a:chExt cx="4114800" cy="2343150"/>
                </a:xfrm>
              </p:grpSpPr>
              <p:pic>
                <p:nvPicPr>
                  <p:cNvPr id="65556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353050" y="4191000"/>
                    <a:ext cx="3486150" cy="7429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65557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391150" y="2590800"/>
                    <a:ext cx="3448050" cy="75247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1" name="Right Arrow 10"/>
                  <p:cNvSpPr/>
                  <p:nvPr/>
                </p:nvSpPr>
                <p:spPr>
                  <a:xfrm>
                    <a:off x="4724400" y="2667000"/>
                    <a:ext cx="533400" cy="304800"/>
                  </a:xfrm>
                  <a:prstGeom prst="rightArrow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2" name="Right Arrow 11"/>
                  <p:cNvSpPr/>
                  <p:nvPr/>
                </p:nvSpPr>
                <p:spPr>
                  <a:xfrm>
                    <a:off x="4724400" y="4267200"/>
                    <a:ext cx="533400" cy="304800"/>
                  </a:xfrm>
                  <a:prstGeom prst="rightArrow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65555" name="Rectangle 48"/>
                <p:cNvSpPr>
                  <a:spLocks noChangeArrowheads="1"/>
                </p:cNvSpPr>
                <p:nvPr/>
              </p:nvSpPr>
              <p:spPr bwMode="auto">
                <a:xfrm>
                  <a:off x="4648200" y="1066800"/>
                  <a:ext cx="4648200" cy="533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8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zh-CN">
                      <a:solidFill>
                        <a:srgbClr val="0033CC"/>
                      </a:solidFill>
                      <a:latin typeface="Calibri" panose="020F0502020204030204" pitchFamily="34" charset="0"/>
                    </a:rPr>
                    <a:t>How to infer aspect ratings?</a:t>
                  </a:r>
                </a:p>
              </p:txBody>
            </p:sp>
          </p:grpSp>
          <p:pic>
            <p:nvPicPr>
              <p:cNvPr id="29" name="Picture 28" descr="Related image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81600" y="1695450"/>
                <a:ext cx="2189374" cy="20332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Right Arrow 29"/>
              <p:cNvSpPr/>
              <p:nvPr/>
            </p:nvSpPr>
            <p:spPr bwMode="auto">
              <a:xfrm>
                <a:off x="4566598" y="1939855"/>
                <a:ext cx="533400" cy="304800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1" name="Right Arrow 30"/>
              <p:cNvSpPr/>
              <p:nvPr/>
            </p:nvSpPr>
            <p:spPr bwMode="auto">
              <a:xfrm>
                <a:off x="4581525" y="3316523"/>
                <a:ext cx="533400" cy="304800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5370368" y="1030324"/>
              <a:ext cx="1896096" cy="584775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TextScope</a:t>
              </a:r>
              <a:endParaRPr lang="en-US" sz="3200" b="1" dirty="0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0129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0"/>
            <a:ext cx="34353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1"/>
          <p:cNvSpPr>
            <a:spLocks noGrp="1"/>
          </p:cNvSpPr>
          <p:nvPr>
            <p:ph type="title"/>
          </p:nvPr>
        </p:nvSpPr>
        <p:spPr>
          <a:xfrm>
            <a:off x="1676400" y="76200"/>
            <a:ext cx="8991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Solving LARA in two stages: </a:t>
            </a:r>
            <a:br>
              <a:rPr lang="en-US" dirty="0" smtClean="0"/>
            </a:br>
            <a:r>
              <a:rPr lang="en-US" dirty="0" smtClean="0"/>
              <a:t>Aspect Segmentation + Rating Regression</a:t>
            </a:r>
          </a:p>
        </p:txBody>
      </p:sp>
      <p:sp>
        <p:nvSpPr>
          <p:cNvPr id="121861" name="TextBox 7"/>
          <p:cNvSpPr txBox="1">
            <a:spLocks noChangeArrowheads="1"/>
          </p:cNvSpPr>
          <p:nvPr/>
        </p:nvSpPr>
        <p:spPr bwMode="auto">
          <a:xfrm>
            <a:off x="1828801" y="1828800"/>
            <a:ext cx="25130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>
                <a:latin typeface="Georgia" panose="02040502050405020303" pitchFamily="18" charset="0"/>
              </a:rPr>
              <a:t>Reviews  + overall ratings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724401" y="1828800"/>
            <a:ext cx="16938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>
                <a:latin typeface="Georgia" panose="02040502050405020303" pitchFamily="18" charset="0"/>
              </a:rPr>
              <a:t>Aspect segments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953000" y="2133601"/>
            <a:ext cx="1371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00B050"/>
                </a:solidFill>
                <a:latin typeface="Georgia" panose="02040502050405020303" pitchFamily="18" charset="0"/>
              </a:rPr>
              <a:t>location:1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00B050"/>
                </a:solidFill>
                <a:latin typeface="Georgia" panose="02040502050405020303" pitchFamily="18" charset="0"/>
              </a:rPr>
              <a:t>amazing:1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00B050"/>
                </a:solidFill>
                <a:latin typeface="Georgia" panose="02040502050405020303" pitchFamily="18" charset="0"/>
              </a:rPr>
              <a:t>walk:1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00B050"/>
                </a:solidFill>
                <a:latin typeface="Georgia" panose="02040502050405020303" pitchFamily="18" charset="0"/>
              </a:rPr>
              <a:t>anywhere:1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859588" y="3276600"/>
            <a:ext cx="76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Georgia" panose="02040502050405020303" pitchFamily="18" charset="0"/>
              </a:rPr>
              <a:t>0.1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Georgia" panose="02040502050405020303" pitchFamily="18" charset="0"/>
              </a:rPr>
              <a:t>1.7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Georgia" panose="02040502050405020303" pitchFamily="18" charset="0"/>
              </a:rPr>
              <a:t>0.1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Georgia" panose="02040502050405020303" pitchFamily="18" charset="0"/>
              </a:rPr>
              <a:t>3.9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953000" y="4419600"/>
            <a:ext cx="19812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0070C0"/>
                </a:solidFill>
                <a:latin typeface="Georgia" panose="02040502050405020303" pitchFamily="18" charset="0"/>
              </a:rPr>
              <a:t>nice:1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0070C0"/>
                </a:solidFill>
                <a:latin typeface="Georgia" panose="02040502050405020303" pitchFamily="18" charset="0"/>
              </a:rPr>
              <a:t>accommodating:1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0070C0"/>
                </a:solidFill>
                <a:latin typeface="Georgia" panose="02040502050405020303" pitchFamily="18" charset="0"/>
              </a:rPr>
              <a:t>smile:1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0070C0"/>
                </a:solidFill>
                <a:latin typeface="Georgia" panose="02040502050405020303" pitchFamily="18" charset="0"/>
              </a:rPr>
              <a:t>friendliness:1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0070C0"/>
                </a:solidFill>
                <a:latin typeface="Georgia" panose="02040502050405020303" pitchFamily="18" charset="0"/>
              </a:rPr>
              <a:t>attentiveness:1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359150" y="3962400"/>
            <a:ext cx="12192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911350" y="4038600"/>
            <a:ext cx="9906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359150" y="4114800"/>
            <a:ext cx="1447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606550" y="4267200"/>
            <a:ext cx="1219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682750" y="4648200"/>
            <a:ext cx="18288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892550" y="4953000"/>
            <a:ext cx="838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3816350" y="4267200"/>
            <a:ext cx="1066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606550" y="4343400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911350" y="5562600"/>
            <a:ext cx="22098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6430964" y="1828800"/>
            <a:ext cx="14684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>
                <a:latin typeface="Georgia" panose="02040502050405020303" pitchFamily="18" charset="0"/>
              </a:rPr>
              <a:t>Term Weights</a:t>
            </a: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7848601" y="1828800"/>
            <a:ext cx="14462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>
                <a:latin typeface="Georgia" panose="02040502050405020303" pitchFamily="18" charset="0"/>
              </a:rPr>
              <a:t>Aspect Rating</a:t>
            </a:r>
          </a:p>
        </p:txBody>
      </p:sp>
      <p:cxnSp>
        <p:nvCxnSpPr>
          <p:cNvPr id="70" name="Straight Connector 69"/>
          <p:cNvCxnSpPr/>
          <p:nvPr/>
        </p:nvCxnSpPr>
        <p:spPr>
          <a:xfrm rot="16200000" flipH="1">
            <a:off x="4152900" y="3924300"/>
            <a:ext cx="4648200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10800000" flipV="1">
            <a:off x="7848600" y="1828800"/>
            <a:ext cx="0" cy="4006850"/>
          </a:xfrm>
          <a:prstGeom prst="line">
            <a:avLst/>
          </a:prstGeom>
          <a:ln w="190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6859588" y="2133600"/>
            <a:ext cx="685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B050"/>
                </a:solidFill>
                <a:latin typeface="Georgia" panose="02040502050405020303" pitchFamily="18" charset="0"/>
              </a:rPr>
              <a:t>0.0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B050"/>
                </a:solidFill>
                <a:latin typeface="Georgia" panose="02040502050405020303" pitchFamily="18" charset="0"/>
              </a:rPr>
              <a:t>2.9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B050"/>
                </a:solidFill>
                <a:latin typeface="Georgia" panose="02040502050405020303" pitchFamily="18" charset="0"/>
              </a:rPr>
              <a:t>0.1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B050"/>
                </a:solidFill>
                <a:latin typeface="Georgia" panose="02040502050405020303" pitchFamily="18" charset="0"/>
              </a:rPr>
              <a:t>0.9</a:t>
            </a: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4953000" y="3276601"/>
            <a:ext cx="1600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FF0000"/>
                </a:solidFill>
                <a:latin typeface="Georgia" panose="02040502050405020303" pitchFamily="18" charset="0"/>
              </a:rPr>
              <a:t>room:1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FF0000"/>
                </a:solidFill>
                <a:latin typeface="Georgia" panose="02040502050405020303" pitchFamily="18" charset="0"/>
              </a:rPr>
              <a:t>nicely:1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FF0000"/>
                </a:solidFill>
                <a:latin typeface="Georgia" panose="02040502050405020303" pitchFamily="18" charset="0"/>
              </a:rPr>
              <a:t>appointed:1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FF0000"/>
                </a:solidFill>
                <a:latin typeface="Georgia" panose="02040502050405020303" pitchFamily="18" charset="0"/>
              </a:rPr>
              <a:t>comfortable:1</a:t>
            </a:r>
          </a:p>
        </p:txBody>
      </p: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6859588" y="4419601"/>
            <a:ext cx="5334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0070C0"/>
                </a:solidFill>
                <a:latin typeface="Georgia" panose="02040502050405020303" pitchFamily="18" charset="0"/>
              </a:rPr>
              <a:t>2.1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0070C0"/>
                </a:solidFill>
                <a:latin typeface="Georgia" panose="02040502050405020303" pitchFamily="18" charset="0"/>
              </a:rPr>
              <a:t>1.2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0070C0"/>
                </a:solidFill>
                <a:latin typeface="Georgia" panose="02040502050405020303" pitchFamily="18" charset="0"/>
              </a:rPr>
              <a:t>1.7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0070C0"/>
                </a:solidFill>
                <a:latin typeface="Georgia" panose="02040502050405020303" pitchFamily="18" charset="0"/>
              </a:rPr>
              <a:t>2.2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0070C0"/>
                </a:solidFill>
                <a:latin typeface="Georgia" panose="02040502050405020303" pitchFamily="18" charset="0"/>
              </a:rPr>
              <a:t>0.6</a:t>
            </a:r>
          </a:p>
        </p:txBody>
      </p:sp>
      <p:sp>
        <p:nvSpPr>
          <p:cNvPr id="77" name="Flowchart: Summing Junction 76"/>
          <p:cNvSpPr/>
          <p:nvPr/>
        </p:nvSpPr>
        <p:spPr>
          <a:xfrm>
            <a:off x="6400800" y="2514600"/>
            <a:ext cx="228600" cy="228600"/>
          </a:xfrm>
          <a:prstGeom prst="flowChartSummingJunction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8" name="Flowchart: Summing Junction 77"/>
          <p:cNvSpPr/>
          <p:nvPr/>
        </p:nvSpPr>
        <p:spPr>
          <a:xfrm>
            <a:off x="6400800" y="3733800"/>
            <a:ext cx="228600" cy="228600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9" name="Flowchart: Summing Junction 78"/>
          <p:cNvSpPr/>
          <p:nvPr/>
        </p:nvSpPr>
        <p:spPr>
          <a:xfrm>
            <a:off x="6400800" y="5029200"/>
            <a:ext cx="228600" cy="228600"/>
          </a:xfrm>
          <a:prstGeom prst="flowChartSummingJunction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2743200" y="1371600"/>
            <a:ext cx="2971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 i="1">
                <a:latin typeface="Georgia" panose="02040502050405020303" pitchFamily="18" charset="0"/>
              </a:rPr>
              <a:t>Aspect Segmentation            </a:t>
            </a: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6781800" y="1371600"/>
            <a:ext cx="3124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 i="1">
                <a:latin typeface="Georgia" panose="02040502050405020303" pitchFamily="18" charset="0"/>
              </a:rPr>
              <a:t>Latent Rating Regression</a:t>
            </a:r>
          </a:p>
        </p:txBody>
      </p:sp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8382000" y="2590800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B050"/>
                </a:solidFill>
                <a:latin typeface="Georgia" panose="02040502050405020303" pitchFamily="18" charset="0"/>
              </a:rPr>
              <a:t>3.9</a:t>
            </a: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8382000" y="3744914"/>
            <a:ext cx="60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Georgia" panose="02040502050405020303" pitchFamily="18" charset="0"/>
              </a:rPr>
              <a:t>4.8</a:t>
            </a:r>
          </a:p>
        </p:txBody>
      </p: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8382000" y="4953000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70C0"/>
                </a:solidFill>
                <a:latin typeface="Georgia" panose="02040502050405020303" pitchFamily="18" charset="0"/>
              </a:rPr>
              <a:t>5.8</a:t>
            </a:r>
          </a:p>
        </p:txBody>
      </p:sp>
      <p:sp>
        <p:nvSpPr>
          <p:cNvPr id="85" name="Right Arrow 84"/>
          <p:cNvSpPr/>
          <p:nvPr/>
        </p:nvSpPr>
        <p:spPr>
          <a:xfrm>
            <a:off x="7620000" y="2743200"/>
            <a:ext cx="457200" cy="1524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6" name="Right Arrow 85"/>
          <p:cNvSpPr/>
          <p:nvPr/>
        </p:nvSpPr>
        <p:spPr>
          <a:xfrm>
            <a:off x="7620000" y="3886200"/>
            <a:ext cx="4572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7" name="Right Arrow 86"/>
          <p:cNvSpPr/>
          <p:nvPr/>
        </p:nvSpPr>
        <p:spPr>
          <a:xfrm>
            <a:off x="7620000" y="5105400"/>
            <a:ext cx="457200" cy="152400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88" name="Straight Connector 87"/>
          <p:cNvCxnSpPr/>
          <p:nvPr/>
        </p:nvCxnSpPr>
        <p:spPr>
          <a:xfrm rot="10800000" flipV="1">
            <a:off x="9220200" y="1828800"/>
            <a:ext cx="0" cy="4006850"/>
          </a:xfrm>
          <a:prstGeom prst="line">
            <a:avLst/>
          </a:prstGeom>
          <a:ln w="190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9221789" y="1828800"/>
            <a:ext cx="1495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>
                <a:latin typeface="Georgia" panose="02040502050405020303" pitchFamily="18" charset="0"/>
              </a:rPr>
              <a:t>Aspect Weight</a:t>
            </a:r>
          </a:p>
        </p:txBody>
      </p: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9601200" y="2590800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B050"/>
                </a:solidFill>
                <a:latin typeface="Georgia" panose="02040502050405020303" pitchFamily="18" charset="0"/>
              </a:rPr>
              <a:t>0.2</a:t>
            </a:r>
          </a:p>
        </p:txBody>
      </p:sp>
      <p:sp>
        <p:nvSpPr>
          <p:cNvPr id="91" name="TextBox 90"/>
          <p:cNvSpPr txBox="1">
            <a:spLocks noChangeArrowheads="1"/>
          </p:cNvSpPr>
          <p:nvPr/>
        </p:nvSpPr>
        <p:spPr bwMode="auto">
          <a:xfrm>
            <a:off x="9601200" y="3733800"/>
            <a:ext cx="60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Georgia" panose="02040502050405020303" pitchFamily="18" charset="0"/>
              </a:rPr>
              <a:t>0.2</a:t>
            </a:r>
          </a:p>
        </p:txBody>
      </p: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9601200" y="4953000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70C0"/>
                </a:solidFill>
                <a:latin typeface="Georgia" panose="02040502050405020303" pitchFamily="18" charset="0"/>
              </a:rPr>
              <a:t>0.6</a:t>
            </a:r>
          </a:p>
        </p:txBody>
      </p:sp>
      <p:sp>
        <p:nvSpPr>
          <p:cNvPr id="93" name="Multiply 92"/>
          <p:cNvSpPr/>
          <p:nvPr/>
        </p:nvSpPr>
        <p:spPr>
          <a:xfrm>
            <a:off x="9067800" y="2743200"/>
            <a:ext cx="228600" cy="228600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4" name="Multiply 93"/>
          <p:cNvSpPr/>
          <p:nvPr/>
        </p:nvSpPr>
        <p:spPr>
          <a:xfrm>
            <a:off x="9067800" y="3810000"/>
            <a:ext cx="228600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5" name="Multiply 94"/>
          <p:cNvSpPr/>
          <p:nvPr/>
        </p:nvSpPr>
        <p:spPr>
          <a:xfrm>
            <a:off x="9067800" y="5029200"/>
            <a:ext cx="228600" cy="228600"/>
          </a:xfrm>
          <a:prstGeom prst="mathMultiply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6" name="Flowchart: Summing Junction 95"/>
          <p:cNvSpPr/>
          <p:nvPr/>
        </p:nvSpPr>
        <p:spPr>
          <a:xfrm>
            <a:off x="10363200" y="3810000"/>
            <a:ext cx="228600" cy="228600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98" name="Straight Arrow Connector 97"/>
          <p:cNvCxnSpPr>
            <a:endCxn id="96" idx="0"/>
          </p:cNvCxnSpPr>
          <p:nvPr/>
        </p:nvCxnSpPr>
        <p:spPr>
          <a:xfrm rot="16200000" flipH="1">
            <a:off x="9886950" y="3219450"/>
            <a:ext cx="838200" cy="3429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91" idx="3"/>
            <a:endCxn id="96" idx="2"/>
          </p:cNvCxnSpPr>
          <p:nvPr/>
        </p:nvCxnSpPr>
        <p:spPr>
          <a:xfrm>
            <a:off x="10210800" y="3917950"/>
            <a:ext cx="152400" cy="63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92" idx="3"/>
            <a:endCxn id="96" idx="4"/>
          </p:cNvCxnSpPr>
          <p:nvPr/>
        </p:nvCxnSpPr>
        <p:spPr>
          <a:xfrm flipV="1">
            <a:off x="10134600" y="4038600"/>
            <a:ext cx="342900" cy="109855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hape 111"/>
          <p:cNvCxnSpPr>
            <a:stCxn id="96" idx="0"/>
          </p:cNvCxnSpPr>
          <p:nvPr/>
        </p:nvCxnSpPr>
        <p:spPr>
          <a:xfrm rot="16200000" flipV="1">
            <a:off x="6153150" y="-514350"/>
            <a:ext cx="1066800" cy="7581900"/>
          </a:xfrm>
          <a:prstGeom prst="curvedConnector2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2895600" y="5867400"/>
            <a:ext cx="3048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EE0802"/>
                </a:solidFill>
                <a:latin typeface="Georgia" panose="02040502050405020303" pitchFamily="18" charset="0"/>
              </a:rPr>
              <a:t>Observed </a:t>
            </a: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5867400" y="1371600"/>
            <a:ext cx="76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Georgia" panose="02040502050405020303" pitchFamily="18" charset="0"/>
              </a:rPr>
              <a:t>+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9800"/>
            <a:ext cx="3429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314" y="2209800"/>
            <a:ext cx="21748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1" y="2209800"/>
            <a:ext cx="18891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2209800"/>
            <a:ext cx="24923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514601"/>
            <a:ext cx="2286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8077200" y="5867400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EE0802"/>
                </a:solidFill>
                <a:latin typeface="Georgia" panose="02040502050405020303" pitchFamily="18" charset="0"/>
              </a:rPr>
              <a:t>Latent!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48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08371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8" name="Straight Connector 137"/>
          <p:cNvCxnSpPr/>
          <p:nvPr/>
        </p:nvCxnSpPr>
        <p:spPr>
          <a:xfrm rot="5400000">
            <a:off x="3941763" y="3189288"/>
            <a:ext cx="3581400" cy="34925"/>
          </a:xfrm>
          <a:prstGeom prst="line">
            <a:avLst/>
          </a:prstGeom>
          <a:ln w="190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1111251"/>
            <a:ext cx="11430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0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444626"/>
            <a:ext cx="34290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Latent Rating Regression </a:t>
            </a:r>
            <a:r>
              <a:rPr lang="en-US" altLang="en-US" sz="2800" dirty="0" smtClean="0"/>
              <a:t>[Wang et al. 2010]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524001" y="1416051"/>
            <a:ext cx="1743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Georgia" panose="02040502050405020303" pitchFamily="18" charset="0"/>
              </a:rPr>
              <a:t>Aspect segments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752600" y="1720850"/>
            <a:ext cx="11318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B050"/>
                </a:solidFill>
                <a:latin typeface="Georgia" panose="02040502050405020303" pitchFamily="18" charset="0"/>
              </a:rPr>
              <a:t>location:1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B050"/>
                </a:solidFill>
                <a:latin typeface="Georgia" panose="02040502050405020303" pitchFamily="18" charset="0"/>
              </a:rPr>
              <a:t>amazing:1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B050"/>
                </a:solidFill>
                <a:latin typeface="Georgia" panose="02040502050405020303" pitchFamily="18" charset="0"/>
              </a:rPr>
              <a:t>walk:1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B050"/>
                </a:solidFill>
                <a:latin typeface="Georgia" panose="02040502050405020303" pitchFamily="18" charset="0"/>
              </a:rPr>
              <a:t>anywhere:1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519488" y="2711450"/>
            <a:ext cx="6921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FF0000"/>
                </a:solidFill>
                <a:latin typeface="Georgia" panose="02040502050405020303" pitchFamily="18" charset="0"/>
              </a:rPr>
              <a:t>0.1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FF0000"/>
                </a:solidFill>
                <a:latin typeface="Georgia" panose="02040502050405020303" pitchFamily="18" charset="0"/>
              </a:rPr>
              <a:t>0.7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FF0000"/>
                </a:solidFill>
                <a:latin typeface="Georgia" panose="02040502050405020303" pitchFamily="18" charset="0"/>
              </a:rPr>
              <a:t>0.1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FF0000"/>
                </a:solidFill>
                <a:latin typeface="Georgia" panose="02040502050405020303" pitchFamily="18" charset="0"/>
              </a:rPr>
              <a:t>0.9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752600" y="3702050"/>
            <a:ext cx="1589088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70C0"/>
                </a:solidFill>
                <a:latin typeface="Georgia" panose="02040502050405020303" pitchFamily="18" charset="0"/>
              </a:rPr>
              <a:t>nice:1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70C0"/>
                </a:solidFill>
                <a:latin typeface="Georgia" panose="02040502050405020303" pitchFamily="18" charset="0"/>
              </a:rPr>
              <a:t>accommodating:1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70C0"/>
                </a:solidFill>
                <a:latin typeface="Georgia" panose="02040502050405020303" pitchFamily="18" charset="0"/>
              </a:rPr>
              <a:t>smile:1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70C0"/>
                </a:solidFill>
                <a:latin typeface="Georgia" panose="02040502050405020303" pitchFamily="18" charset="0"/>
              </a:rPr>
              <a:t>friendliness:1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70C0"/>
                </a:solidFill>
                <a:latin typeface="Georgia" panose="02040502050405020303" pitchFamily="18" charset="0"/>
              </a:rPr>
              <a:t>attentiveness:1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3165475" y="1416051"/>
            <a:ext cx="1308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Georgia" panose="02040502050405020303" pitchFamily="18" charset="0"/>
              </a:rPr>
              <a:t>Term Weights</a:t>
            </a: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4460876" y="1416051"/>
            <a:ext cx="1293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Georgia" panose="02040502050405020303" pitchFamily="18" charset="0"/>
              </a:rPr>
              <a:t>Aspect Rating</a:t>
            </a:r>
          </a:p>
        </p:txBody>
      </p:sp>
      <p:cxnSp>
        <p:nvCxnSpPr>
          <p:cNvPr id="70" name="Straight Connector 69"/>
          <p:cNvCxnSpPr/>
          <p:nvPr/>
        </p:nvCxnSpPr>
        <p:spPr>
          <a:xfrm rot="5400000">
            <a:off x="1163638" y="3113088"/>
            <a:ext cx="3886200" cy="34925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5400000">
            <a:off x="2687638" y="3189288"/>
            <a:ext cx="3581400" cy="34925"/>
          </a:xfrm>
          <a:prstGeom prst="line">
            <a:avLst/>
          </a:prstGeom>
          <a:ln w="190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3519488" y="1720850"/>
            <a:ext cx="6223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B050"/>
                </a:solidFill>
                <a:latin typeface="Georgia" panose="02040502050405020303" pitchFamily="18" charset="0"/>
              </a:rPr>
              <a:t>0.0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B050"/>
                </a:solidFill>
                <a:latin typeface="Georgia" panose="02040502050405020303" pitchFamily="18" charset="0"/>
              </a:rPr>
              <a:t>0.9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B050"/>
                </a:solidFill>
                <a:latin typeface="Georgia" panose="02040502050405020303" pitchFamily="18" charset="0"/>
              </a:rPr>
              <a:t>0.1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B050"/>
                </a:solidFill>
                <a:latin typeface="Georgia" panose="02040502050405020303" pitchFamily="18" charset="0"/>
              </a:rPr>
              <a:t>0.3</a:t>
            </a: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1752601" y="2711450"/>
            <a:ext cx="13065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FF0000"/>
                </a:solidFill>
                <a:latin typeface="Georgia" panose="02040502050405020303" pitchFamily="18" charset="0"/>
              </a:rPr>
              <a:t>room:1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FF0000"/>
                </a:solidFill>
                <a:latin typeface="Georgia" panose="02040502050405020303" pitchFamily="18" charset="0"/>
              </a:rPr>
              <a:t>nicely:1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FF0000"/>
                </a:solidFill>
                <a:latin typeface="Georgia" panose="02040502050405020303" pitchFamily="18" charset="0"/>
              </a:rPr>
              <a:t>appointed:1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FF0000"/>
                </a:solidFill>
                <a:latin typeface="Georgia" panose="02040502050405020303" pitchFamily="18" charset="0"/>
              </a:rPr>
              <a:t>comfortable:1</a:t>
            </a:r>
          </a:p>
        </p:txBody>
      </p: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3519489" y="3702050"/>
            <a:ext cx="484187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70C0"/>
                </a:solidFill>
                <a:latin typeface="Georgia" panose="02040502050405020303" pitchFamily="18" charset="0"/>
              </a:rPr>
              <a:t>0.6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70C0"/>
                </a:solidFill>
                <a:latin typeface="Georgia" panose="02040502050405020303" pitchFamily="18" charset="0"/>
              </a:rPr>
              <a:t>0.8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70C0"/>
                </a:solidFill>
                <a:latin typeface="Georgia" panose="02040502050405020303" pitchFamily="18" charset="0"/>
              </a:rPr>
              <a:t>0.7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70C0"/>
                </a:solidFill>
                <a:latin typeface="Georgia" panose="02040502050405020303" pitchFamily="18" charset="0"/>
              </a:rPr>
              <a:t>0.8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70C0"/>
                </a:solidFill>
                <a:latin typeface="Georgia" panose="02040502050405020303" pitchFamily="18" charset="0"/>
              </a:rPr>
              <a:t>0.9</a:t>
            </a:r>
          </a:p>
        </p:txBody>
      </p:sp>
      <p:sp>
        <p:nvSpPr>
          <p:cNvPr id="77" name="Flowchart: Summing Junction 76"/>
          <p:cNvSpPr/>
          <p:nvPr/>
        </p:nvSpPr>
        <p:spPr>
          <a:xfrm>
            <a:off x="2989263" y="2101850"/>
            <a:ext cx="176212" cy="179388"/>
          </a:xfrm>
          <a:prstGeom prst="flowChartSummingJunction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8" name="Flowchart: Summing Junction 77"/>
          <p:cNvSpPr/>
          <p:nvPr/>
        </p:nvSpPr>
        <p:spPr>
          <a:xfrm>
            <a:off x="2989263" y="3168650"/>
            <a:ext cx="176212" cy="179388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9" name="Flowchart: Summing Junction 78"/>
          <p:cNvSpPr/>
          <p:nvPr/>
        </p:nvSpPr>
        <p:spPr>
          <a:xfrm>
            <a:off x="2989263" y="4311650"/>
            <a:ext cx="176212" cy="179388"/>
          </a:xfrm>
          <a:prstGeom prst="flowChartSummingJunction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4994276" y="2025651"/>
            <a:ext cx="411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B050"/>
                </a:solidFill>
                <a:latin typeface="Georgia" panose="02040502050405020303" pitchFamily="18" charset="0"/>
              </a:rPr>
              <a:t>1.3</a:t>
            </a: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4994275" y="3027364"/>
            <a:ext cx="469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FF0000"/>
                </a:solidFill>
                <a:latin typeface="Georgia" panose="02040502050405020303" pitchFamily="18" charset="0"/>
              </a:rPr>
              <a:t>1.8</a:t>
            </a:r>
          </a:p>
        </p:txBody>
      </p: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4918075" y="4232276"/>
            <a:ext cx="533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70C0"/>
                </a:solidFill>
                <a:latin typeface="Georgia" panose="02040502050405020303" pitchFamily="18" charset="0"/>
              </a:rPr>
              <a:t>3.8</a:t>
            </a:r>
          </a:p>
        </p:txBody>
      </p:sp>
      <p:sp>
        <p:nvSpPr>
          <p:cNvPr id="85" name="Right Arrow 84"/>
          <p:cNvSpPr/>
          <p:nvPr/>
        </p:nvSpPr>
        <p:spPr>
          <a:xfrm>
            <a:off x="4338639" y="2209800"/>
            <a:ext cx="350837" cy="12065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6" name="Right Arrow 85"/>
          <p:cNvSpPr/>
          <p:nvPr/>
        </p:nvSpPr>
        <p:spPr>
          <a:xfrm>
            <a:off x="4338639" y="3168650"/>
            <a:ext cx="350837" cy="12065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7" name="Right Arrow 86"/>
          <p:cNvSpPr/>
          <p:nvPr/>
        </p:nvSpPr>
        <p:spPr>
          <a:xfrm>
            <a:off x="4338639" y="4387850"/>
            <a:ext cx="350837" cy="120650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5756275" y="1416051"/>
            <a:ext cx="1371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Georgia" panose="02040502050405020303" pitchFamily="18" charset="0"/>
              </a:rPr>
              <a:t>Aspect Weight</a:t>
            </a:r>
          </a:p>
        </p:txBody>
      </p: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6137276" y="2101851"/>
            <a:ext cx="487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B050"/>
                </a:solidFill>
                <a:latin typeface="Georgia" panose="02040502050405020303" pitchFamily="18" charset="0"/>
              </a:rPr>
              <a:t>0.2</a:t>
            </a:r>
          </a:p>
        </p:txBody>
      </p:sp>
      <p:sp>
        <p:nvSpPr>
          <p:cNvPr id="91" name="TextBox 90"/>
          <p:cNvSpPr txBox="1">
            <a:spLocks noChangeArrowheads="1"/>
          </p:cNvSpPr>
          <p:nvPr/>
        </p:nvSpPr>
        <p:spPr bwMode="auto">
          <a:xfrm>
            <a:off x="6137275" y="3089276"/>
            <a:ext cx="469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FF0000"/>
                </a:solidFill>
                <a:latin typeface="Georgia" panose="02040502050405020303" pitchFamily="18" charset="0"/>
              </a:rPr>
              <a:t>0.2</a:t>
            </a:r>
          </a:p>
        </p:txBody>
      </p: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6137276" y="4311651"/>
            <a:ext cx="487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70C0"/>
                </a:solidFill>
                <a:latin typeface="Georgia" panose="02040502050405020303" pitchFamily="18" charset="0"/>
              </a:rPr>
              <a:t>0.6</a:t>
            </a:r>
          </a:p>
        </p:txBody>
      </p:sp>
      <p:sp>
        <p:nvSpPr>
          <p:cNvPr id="93" name="Multiply 92"/>
          <p:cNvSpPr/>
          <p:nvPr/>
        </p:nvSpPr>
        <p:spPr>
          <a:xfrm>
            <a:off x="5656263" y="2178050"/>
            <a:ext cx="176212" cy="179388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4" name="Multiply 93"/>
          <p:cNvSpPr/>
          <p:nvPr/>
        </p:nvSpPr>
        <p:spPr>
          <a:xfrm>
            <a:off x="5656263" y="3141664"/>
            <a:ext cx="176212" cy="179387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5" name="Multiply 94"/>
          <p:cNvSpPr/>
          <p:nvPr/>
        </p:nvSpPr>
        <p:spPr>
          <a:xfrm>
            <a:off x="5656263" y="4360864"/>
            <a:ext cx="176212" cy="179387"/>
          </a:xfrm>
          <a:prstGeom prst="mathMultiply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6" name="Flowchart: Summing Junction 95"/>
          <p:cNvSpPr/>
          <p:nvPr/>
        </p:nvSpPr>
        <p:spPr>
          <a:xfrm>
            <a:off x="6899276" y="3141664"/>
            <a:ext cx="176213" cy="179387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98" name="Straight Arrow Connector 97"/>
          <p:cNvCxnSpPr>
            <a:endCxn id="96" idx="0"/>
          </p:cNvCxnSpPr>
          <p:nvPr/>
        </p:nvCxnSpPr>
        <p:spPr>
          <a:xfrm rot="16200000" flipH="1">
            <a:off x="6423819" y="2577307"/>
            <a:ext cx="811213" cy="3175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91" idx="3"/>
            <a:endCxn id="96" idx="2"/>
          </p:cNvCxnSpPr>
          <p:nvPr/>
        </p:nvCxnSpPr>
        <p:spPr>
          <a:xfrm flipV="1">
            <a:off x="6607175" y="3230563"/>
            <a:ext cx="292100" cy="127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92" idx="3"/>
            <a:endCxn id="96" idx="4"/>
          </p:cNvCxnSpPr>
          <p:nvPr/>
        </p:nvCxnSpPr>
        <p:spPr>
          <a:xfrm flipV="1">
            <a:off x="6624639" y="3321050"/>
            <a:ext cx="363537" cy="1144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797051"/>
            <a:ext cx="26987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5" y="1797050"/>
            <a:ext cx="171450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164" y="1797050"/>
            <a:ext cx="149225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675" y="1797050"/>
            <a:ext cx="196850" cy="11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168650"/>
            <a:ext cx="22860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670050"/>
            <a:ext cx="10668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29"/>
          <p:cNvGrpSpPr>
            <a:grpSpLocks/>
          </p:cNvGrpSpPr>
          <p:nvPr/>
        </p:nvGrpSpPr>
        <p:grpSpPr bwMode="auto">
          <a:xfrm>
            <a:off x="2209800" y="4876800"/>
            <a:ext cx="7162800" cy="990600"/>
            <a:chOff x="533400" y="5899891"/>
            <a:chExt cx="7162800" cy="990599"/>
          </a:xfrm>
        </p:grpSpPr>
        <p:sp>
          <p:nvSpPr>
            <p:cNvPr id="123952" name="TextBox 107"/>
            <p:cNvSpPr txBox="1">
              <a:spLocks noChangeArrowheads="1"/>
            </p:cNvSpPr>
            <p:nvPr/>
          </p:nvSpPr>
          <p:spPr bwMode="auto">
            <a:xfrm>
              <a:off x="533400" y="5899891"/>
              <a:ext cx="40386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latin typeface="Georgia" panose="02040502050405020303" pitchFamily="18" charset="0"/>
                </a:rPr>
                <a:t>Conditional likelihood</a:t>
              </a:r>
            </a:p>
          </p:txBody>
        </p:sp>
        <p:pic>
          <p:nvPicPr>
            <p:cNvPr id="123953" name="Picture 7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5962847"/>
              <a:ext cx="4876800" cy="9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9" name="Arc 118"/>
          <p:cNvSpPr/>
          <p:nvPr/>
        </p:nvSpPr>
        <p:spPr>
          <a:xfrm rot="1207281" flipV="1">
            <a:off x="6197600" y="973139"/>
            <a:ext cx="2528888" cy="2365375"/>
          </a:xfrm>
          <a:prstGeom prst="arc">
            <a:avLst>
              <a:gd name="adj1" fmla="val 16200000"/>
              <a:gd name="adj2" fmla="val 21010437"/>
            </a:avLst>
          </a:prstGeom>
          <a:ln w="28575">
            <a:solidFill>
              <a:srgbClr val="7030A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6" name="Arc 125"/>
          <p:cNvSpPr/>
          <p:nvPr/>
        </p:nvSpPr>
        <p:spPr>
          <a:xfrm>
            <a:off x="4114800" y="1111250"/>
            <a:ext cx="5334000" cy="3124200"/>
          </a:xfrm>
          <a:prstGeom prst="arc">
            <a:avLst>
              <a:gd name="adj1" fmla="val 13011114"/>
              <a:gd name="adj2" fmla="val 21267024"/>
            </a:avLst>
          </a:prstGeom>
          <a:ln w="28575">
            <a:solidFill>
              <a:srgbClr val="00B0F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8" name="Arc 127"/>
          <p:cNvSpPr/>
          <p:nvPr/>
        </p:nvSpPr>
        <p:spPr>
          <a:xfrm>
            <a:off x="6096000" y="1873250"/>
            <a:ext cx="990600" cy="533400"/>
          </a:xfrm>
          <a:prstGeom prst="arc">
            <a:avLst>
              <a:gd name="adj1" fmla="val 16542636"/>
              <a:gd name="adj2" fmla="val 0"/>
            </a:avLst>
          </a:prstGeom>
          <a:ln w="28575">
            <a:solidFill>
              <a:srgbClr val="C0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49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955675" y="5999163"/>
            <a:ext cx="10668000" cy="523220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 err="1"/>
              <a:t>Hongning</a:t>
            </a:r>
            <a:r>
              <a:rPr lang="en-US" sz="1400" dirty="0"/>
              <a:t> Wang, Yue Lu, </a:t>
            </a:r>
            <a:r>
              <a:rPr lang="en-US" sz="1400" dirty="0" err="1"/>
              <a:t>ChengXiang</a:t>
            </a:r>
            <a:r>
              <a:rPr lang="en-US" sz="1400" dirty="0"/>
              <a:t> Zhai. Latent Aspect Rating Analysis on Review Text Data: A Rating Regression Approach, </a:t>
            </a:r>
            <a:r>
              <a:rPr lang="en-US" sz="1400" i="1" dirty="0"/>
              <a:t>Proceedings of the 17th ACM SIGKDD International Conference on Knowledge Discovery and Data Mining </a:t>
            </a:r>
            <a:r>
              <a:rPr lang="en-US" sz="1400" dirty="0"/>
              <a:t>(KDD'10), pages 115-124, 2010</a:t>
            </a:r>
            <a:r>
              <a:rPr lang="en-US" sz="1400" dirty="0" smtClean="0"/>
              <a:t>.</a:t>
            </a:r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42321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9906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charset="0"/>
                <a:cs typeface="Arial" charset="0"/>
              </a:rPr>
              <a:t>The notion of “resolving power of a word” </a:t>
            </a:r>
          </a:p>
        </p:txBody>
      </p:sp>
      <p:pic>
        <p:nvPicPr>
          <p:cNvPr id="14341" name="Picture 2" descr="http://www.dcs.gla.ac.uk/Keith/Chapter.2/Fig.2.1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36"/>
          <a:stretch/>
        </p:blipFill>
        <p:spPr bwMode="auto">
          <a:xfrm>
            <a:off x="1371600" y="1249365"/>
            <a:ext cx="6705600" cy="4389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6492" y="6052649"/>
            <a:ext cx="1158240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LUHN, H.P., 'The automatic creation of literature abstracts', </a:t>
            </a:r>
            <a:r>
              <a:rPr lang="en-US" i="1" dirty="0"/>
              <a:t>IBM Journal of Research and Development</a:t>
            </a:r>
            <a:r>
              <a:rPr lang="en-US" dirty="0"/>
              <a:t>, </a:t>
            </a:r>
            <a:r>
              <a:rPr lang="en-US" b="1" dirty="0"/>
              <a:t>2</a:t>
            </a:r>
            <a:r>
              <a:rPr lang="en-US" dirty="0"/>
              <a:t>, 159-165 (1958).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02935" y="2628475"/>
            <a:ext cx="4938147" cy="163121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“Resolving Power” </a:t>
            </a:r>
            <a:r>
              <a:rPr lang="en-US" sz="2000" b="1" dirty="0" smtClean="0">
                <a:sym typeface="Symbol" panose="05050102010706020507" pitchFamily="18" charset="2"/>
              </a:rPr>
              <a:t> Entropy H(W)</a:t>
            </a:r>
          </a:p>
          <a:p>
            <a:endParaRPr lang="en-US" sz="2000" b="1" dirty="0">
              <a:sym typeface="Symbol" panose="05050102010706020507" pitchFamily="18" charset="2"/>
            </a:endParaRPr>
          </a:p>
          <a:p>
            <a:r>
              <a:rPr lang="en-US" altLang="zh-CN" sz="2000" b="1" dirty="0" smtClean="0">
                <a:sym typeface="Symbol" panose="05050102010706020507" pitchFamily="18" charset="2"/>
              </a:rPr>
              <a:t>Feature selection for a categorization task C, </a:t>
            </a:r>
            <a:endParaRPr lang="en-US" sz="2000" b="1" dirty="0" smtClean="0">
              <a:sym typeface="Symbol" panose="05050102010706020507" pitchFamily="18" charset="2"/>
            </a:endParaRPr>
          </a:p>
          <a:p>
            <a:endParaRPr lang="en-US" sz="2000" b="1" dirty="0">
              <a:sym typeface="Symbol" panose="05050102010706020507" pitchFamily="18" charset="2"/>
            </a:endParaRPr>
          </a:p>
          <a:p>
            <a:r>
              <a:rPr lang="en-US" sz="2000" b="1" dirty="0" smtClean="0">
                <a:sym typeface="Symbol" panose="05050102010706020507" pitchFamily="18" charset="2"/>
              </a:rPr>
              <a:t>Mutual Information: I (W; C) &lt;= H(W)</a:t>
            </a:r>
            <a:r>
              <a:rPr lang="en-US" sz="2000" b="1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914400" y="1535666"/>
            <a:ext cx="11023600" cy="4451379"/>
            <a:chOff x="914400" y="1535666"/>
            <a:chExt cx="11023600" cy="4451379"/>
          </a:xfrm>
        </p:grpSpPr>
        <p:sp>
          <p:nvSpPr>
            <p:cNvPr id="2" name="TextBox 1"/>
            <p:cNvSpPr txBox="1"/>
            <p:nvPr/>
          </p:nvSpPr>
          <p:spPr>
            <a:xfrm>
              <a:off x="6806018" y="1535666"/>
              <a:ext cx="5131982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P(W=1): prob. of seeing word w in a document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14400" y="5586935"/>
              <a:ext cx="1614545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P(W=1</a:t>
              </a:r>
              <a:r>
                <a:rPr lang="en-US" sz="2000" b="1" dirty="0" smtClean="0"/>
                <a:t>) </a:t>
              </a:r>
              <a:r>
                <a:rPr lang="en-US" sz="2000" b="1" dirty="0" smtClean="0">
                  <a:sym typeface="Symbol" panose="05050102010706020507" pitchFamily="18" charset="2"/>
                </a:rPr>
                <a:t> 1.0</a:t>
              </a:r>
              <a:r>
                <a:rPr lang="en-US" sz="2000" b="1" dirty="0" smtClean="0"/>
                <a:t> </a:t>
              </a:r>
              <a:endParaRPr lang="en-US" sz="2000" b="1" dirty="0" smtClean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893900" y="5352991"/>
              <a:ext cx="1415772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P(W=1</a:t>
              </a:r>
              <a:r>
                <a:rPr lang="en-US" sz="2000" b="1" dirty="0" smtClean="0"/>
                <a:t>) </a:t>
              </a:r>
              <a:r>
                <a:rPr lang="en-US" sz="2000" b="1" dirty="0" smtClean="0">
                  <a:sym typeface="Symbol" panose="05050102010706020507" pitchFamily="18" charset="2"/>
                </a:rPr>
                <a:t> 0</a:t>
              </a:r>
              <a:r>
                <a:rPr lang="en-US" sz="2000" b="1" dirty="0" smtClean="0"/>
                <a:t> </a:t>
              </a:r>
              <a:endParaRPr lang="en-US" sz="2000" b="1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64440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 120"/>
          <p:cNvGrpSpPr>
            <a:grpSpLocks/>
          </p:cNvGrpSpPr>
          <p:nvPr/>
        </p:nvGrpSpPr>
        <p:grpSpPr bwMode="auto">
          <a:xfrm>
            <a:off x="4230689" y="2400301"/>
            <a:ext cx="3113087" cy="3593453"/>
            <a:chOff x="1644431" y="2931434"/>
            <a:chExt cx="3400935" cy="3851116"/>
          </a:xfrm>
        </p:grpSpPr>
        <p:sp>
          <p:nvSpPr>
            <p:cNvPr id="126004" name="TextBox 121"/>
            <p:cNvSpPr txBox="1">
              <a:spLocks noChangeArrowheads="1"/>
            </p:cNvSpPr>
            <p:nvPr/>
          </p:nvSpPr>
          <p:spPr bwMode="auto">
            <a:xfrm>
              <a:off x="1644431" y="3517082"/>
              <a:ext cx="3400935" cy="3265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0" dirty="0">
                  <a:solidFill>
                    <a:srgbClr val="008000"/>
                  </a:solidFill>
                  <a:latin typeface="Calibri" panose="020F0502020204030204" pitchFamily="34" charset="0"/>
                </a:rPr>
                <a:t>Excellent location in walking distance </a:t>
              </a:r>
              <a:r>
                <a:rPr lang="en-US" altLang="en-US" sz="1600" b="0" dirty="0">
                  <a:latin typeface="Calibri" panose="020F0502020204030204" pitchFamily="34" charset="0"/>
                </a:rPr>
                <a:t>to Tiananmen Square and </a:t>
              </a:r>
              <a:r>
                <a:rPr lang="en-US" altLang="en-US" sz="1600" b="0" dirty="0">
                  <a:solidFill>
                    <a:srgbClr val="008000"/>
                  </a:solidFill>
                  <a:latin typeface="Calibri" panose="020F0502020204030204" pitchFamily="34" charset="0"/>
                </a:rPr>
                <a:t>shopping streets</a:t>
              </a:r>
              <a:r>
                <a:rPr lang="en-US" altLang="en-US" sz="1600" b="0" dirty="0">
                  <a:latin typeface="Calibri" panose="020F0502020204030204" pitchFamily="34" charset="0"/>
                </a:rPr>
                <a:t>. That’s the best part of this hotel! The </a:t>
              </a:r>
              <a:r>
                <a:rPr lang="en-US" altLang="en-US" sz="1600" b="0" dirty="0">
                  <a:solidFill>
                    <a:srgbClr val="FF0000"/>
                  </a:solidFill>
                  <a:latin typeface="Calibri" panose="020F0502020204030204" pitchFamily="34" charset="0"/>
                </a:rPr>
                <a:t>rooms are getting really old</a:t>
              </a:r>
              <a:r>
                <a:rPr lang="en-US" altLang="en-US" sz="1600" b="0" dirty="0">
                  <a:latin typeface="Calibri" panose="020F0502020204030204" pitchFamily="34" charset="0"/>
                </a:rPr>
                <a:t>. </a:t>
              </a:r>
              <a:r>
                <a:rPr lang="en-US" altLang="en-US" sz="1600" b="0" dirty="0">
                  <a:solidFill>
                    <a:srgbClr val="FF0000"/>
                  </a:solidFill>
                  <a:latin typeface="Calibri" panose="020F0502020204030204" pitchFamily="34" charset="0"/>
                </a:rPr>
                <a:t>Bathroom was nasty. The fixtures were falling off, lots of cracks and everything looked dirty</a:t>
              </a:r>
              <a:r>
                <a:rPr lang="en-US" altLang="en-US" sz="1600" b="0" dirty="0">
                  <a:latin typeface="Calibri" panose="020F0502020204030204" pitchFamily="34" charset="0"/>
                </a:rPr>
                <a:t>. I don’t think it worth the price. </a:t>
              </a:r>
              <a:r>
                <a:rPr lang="en-US" altLang="en-US" sz="1600" b="0" dirty="0">
                  <a:solidFill>
                    <a:srgbClr val="0000FF"/>
                  </a:solidFill>
                  <a:latin typeface="Calibri" panose="020F0502020204030204" pitchFamily="34" charset="0"/>
                </a:rPr>
                <a:t>Service was the most disappointing part, especially the door men. this is not how you treat guests, this is not hospitality.</a:t>
              </a:r>
            </a:p>
          </p:txBody>
        </p:sp>
        <p:pic>
          <p:nvPicPr>
            <p:cNvPr id="126005" name="Picture 122" descr="Screen shot 2011-08-11 at 5.28.27 A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4431" y="2931434"/>
              <a:ext cx="3238500" cy="62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5955" name="Title 1"/>
          <p:cNvSpPr>
            <a:spLocks noGrp="1"/>
          </p:cNvSpPr>
          <p:nvPr>
            <p:ph type="title"/>
          </p:nvPr>
        </p:nvSpPr>
        <p:spPr>
          <a:xfrm>
            <a:off x="1981200" y="-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A Unified Generative Model for LARA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277020" y="3835400"/>
            <a:ext cx="13731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latin typeface="Calibri" panose="020F0502020204030204" pitchFamily="34" charset="0"/>
              </a:rPr>
              <a:t>Aspects</a:t>
            </a: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1576388" y="2273300"/>
            <a:ext cx="13716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8000"/>
                </a:solidFill>
                <a:latin typeface="Calibri" panose="020F0502020204030204" pitchFamily="34" charset="0"/>
              </a:rPr>
              <a:t>location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8000"/>
                </a:solidFill>
                <a:latin typeface="Calibri" panose="020F0502020204030204" pitchFamily="34" charset="0"/>
              </a:rPr>
              <a:t>amazing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8000"/>
                </a:solidFill>
                <a:latin typeface="Calibri" panose="020F0502020204030204" pitchFamily="34" charset="0"/>
              </a:rPr>
              <a:t>walk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8000"/>
                </a:solidFill>
                <a:latin typeface="Calibri" panose="020F0502020204030204" pitchFamily="34" charset="0"/>
              </a:rPr>
              <a:t>anywhere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1574800" y="4964113"/>
            <a:ext cx="1981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FF"/>
                </a:solidFill>
                <a:latin typeface="Calibri" panose="020F0502020204030204" pitchFamily="34" charset="0"/>
              </a:rPr>
              <a:t>terrible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FF"/>
                </a:solidFill>
                <a:latin typeface="Calibri" panose="020F0502020204030204" pitchFamily="34" charset="0"/>
              </a:rPr>
              <a:t>front-desk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FF"/>
                </a:solidFill>
                <a:latin typeface="Calibri" panose="020F0502020204030204" pitchFamily="34" charset="0"/>
              </a:rPr>
              <a:t>smile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FF"/>
                </a:solidFill>
                <a:latin typeface="Calibri" panose="020F0502020204030204" pitchFamily="34" charset="0"/>
              </a:rPr>
              <a:t>unhelpful</a:t>
            </a: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1577975" y="3575051"/>
            <a:ext cx="16002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FF0000"/>
                </a:solidFill>
                <a:latin typeface="Calibri" panose="020F0502020204030204" pitchFamily="34" charset="0"/>
              </a:rPr>
              <a:t>room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FF0000"/>
                </a:solidFill>
                <a:latin typeface="Calibri" panose="020F0502020204030204" pitchFamily="34" charset="0"/>
              </a:rPr>
              <a:t>dirty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FF0000"/>
                </a:solidFill>
                <a:latin typeface="Calibri" panose="020F0502020204030204" pitchFamily="34" charset="0"/>
              </a:rPr>
              <a:t>appointed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FF0000"/>
                </a:solidFill>
                <a:latin typeface="Calibri" panose="020F0502020204030204" pitchFamily="34" charset="0"/>
              </a:rPr>
              <a:t>smelly</a:t>
            </a: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2103439" y="1905000"/>
            <a:ext cx="1203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8000"/>
                </a:solidFill>
                <a:latin typeface="Calibri" panose="020F0502020204030204" pitchFamily="34" charset="0"/>
              </a:rPr>
              <a:t>Location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2130426" y="3325812"/>
            <a:ext cx="12049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Calibri" panose="020F0502020204030204" pitchFamily="34" charset="0"/>
              </a:rPr>
              <a:t>Room</a:t>
            </a: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2170113" y="4657725"/>
            <a:ext cx="12049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00FF"/>
                </a:solidFill>
                <a:latin typeface="Calibri" panose="020F0502020204030204" pitchFamily="34" charset="0"/>
              </a:rPr>
              <a:t>Service</a:t>
            </a: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6996113" y="1700510"/>
            <a:ext cx="1817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 dirty="0">
                <a:latin typeface="Calibri" panose="020F0502020204030204" pitchFamily="34" charset="0"/>
              </a:rPr>
              <a:t>Aspect Rating</a:t>
            </a:r>
          </a:p>
        </p:txBody>
      </p:sp>
      <p:pic>
        <p:nvPicPr>
          <p:cNvPr id="73" name="Picture 72" descr="Screen shot 2011-08-11 at 2.13.49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76" y="4284664"/>
            <a:ext cx="78581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73" descr="Screen shot 2011-08-11 at 2.14.38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164" y="3179763"/>
            <a:ext cx="750887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74" descr="Screen shot 2011-08-11 at 2.17.12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100" y="5505450"/>
            <a:ext cx="750888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8667297" y="1717293"/>
            <a:ext cx="1817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 dirty="0">
                <a:latin typeface="Calibri" panose="020F0502020204030204" pitchFamily="34" charset="0"/>
              </a:rPr>
              <a:t>Aspect Weight</a:t>
            </a:r>
          </a:p>
        </p:txBody>
      </p:sp>
      <p:cxnSp>
        <p:nvCxnSpPr>
          <p:cNvPr id="85" name="Straight Arrow Connector 84"/>
          <p:cNvCxnSpPr/>
          <p:nvPr/>
        </p:nvCxnSpPr>
        <p:spPr>
          <a:xfrm>
            <a:off x="7194550" y="3244850"/>
            <a:ext cx="273050" cy="1588"/>
          </a:xfrm>
          <a:prstGeom prst="straightConnector1">
            <a:avLst/>
          </a:prstGeom>
          <a:ln w="317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V="1">
            <a:off x="7194550" y="4375151"/>
            <a:ext cx="273050" cy="9525"/>
          </a:xfrm>
          <a:prstGeom prst="straightConnector1">
            <a:avLst/>
          </a:prstGeom>
          <a:ln w="317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7194550" y="5607050"/>
            <a:ext cx="274638" cy="1588"/>
          </a:xfrm>
          <a:prstGeom prst="straightConnector1">
            <a:avLst/>
          </a:prstGeom>
          <a:ln w="317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9" name="Group 98"/>
          <p:cNvGrpSpPr>
            <a:grpSpLocks/>
          </p:cNvGrpSpPr>
          <p:nvPr/>
        </p:nvGrpSpPr>
        <p:grpSpPr bwMode="auto">
          <a:xfrm>
            <a:off x="2695576" y="2352676"/>
            <a:ext cx="1374775" cy="777875"/>
            <a:chOff x="1091639" y="1600201"/>
            <a:chExt cx="4397833" cy="1799783"/>
          </a:xfrm>
        </p:grpSpPr>
        <p:cxnSp>
          <p:nvCxnSpPr>
            <p:cNvPr id="100" name="Straight Arrow Connector 99"/>
            <p:cNvCxnSpPr/>
            <p:nvPr/>
          </p:nvCxnSpPr>
          <p:spPr>
            <a:xfrm>
              <a:off x="1091639" y="3385292"/>
              <a:ext cx="4397833" cy="14692"/>
            </a:xfrm>
            <a:prstGeom prst="straightConnector1">
              <a:avLst/>
            </a:prstGeom>
            <a:ln w="31750"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 rot="5400000" flipH="1" flipV="1">
              <a:off x="199092" y="2492748"/>
              <a:ext cx="1785091" cy="0"/>
            </a:xfrm>
            <a:prstGeom prst="straightConnector1">
              <a:avLst/>
            </a:prstGeom>
            <a:ln w="31750"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Freeform 101"/>
            <p:cNvSpPr/>
            <p:nvPr/>
          </p:nvSpPr>
          <p:spPr>
            <a:xfrm>
              <a:off x="1106876" y="2132789"/>
              <a:ext cx="4230247" cy="1076198"/>
            </a:xfrm>
            <a:custGeom>
              <a:avLst/>
              <a:gdLst>
                <a:gd name="connsiteX0" fmla="*/ 0 w 4233175"/>
                <a:gd name="connsiteY0" fmla="*/ 680452 h 1076434"/>
                <a:gd name="connsiteX1" fmla="*/ 778358 w 4233175"/>
                <a:gd name="connsiteY1" fmla="*/ 11379 h 1076434"/>
                <a:gd name="connsiteX2" fmla="*/ 1761547 w 4233175"/>
                <a:gd name="connsiteY2" fmla="*/ 612179 h 1076434"/>
                <a:gd name="connsiteX3" fmla="*/ 2799358 w 4233175"/>
                <a:gd name="connsiteY3" fmla="*/ 229852 h 1076434"/>
                <a:gd name="connsiteX4" fmla="*/ 4233175 w 4233175"/>
                <a:gd name="connsiteY4" fmla="*/ 1076434 h 1076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3175" h="1076434">
                  <a:moveTo>
                    <a:pt x="0" y="680452"/>
                  </a:moveTo>
                  <a:cubicBezTo>
                    <a:pt x="242383" y="351605"/>
                    <a:pt x="484767" y="22758"/>
                    <a:pt x="778358" y="11379"/>
                  </a:cubicBezTo>
                  <a:cubicBezTo>
                    <a:pt x="1071949" y="0"/>
                    <a:pt x="1424714" y="575767"/>
                    <a:pt x="1761547" y="612179"/>
                  </a:cubicBezTo>
                  <a:cubicBezTo>
                    <a:pt x="2098380" y="648591"/>
                    <a:pt x="2387420" y="152476"/>
                    <a:pt x="2799358" y="229852"/>
                  </a:cubicBezTo>
                  <a:cubicBezTo>
                    <a:pt x="3211296" y="307228"/>
                    <a:pt x="4233175" y="1076434"/>
                    <a:pt x="4233175" y="1076434"/>
                  </a:cubicBezTo>
                </a:path>
              </a:pathLst>
            </a:cu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103" name="Group 102"/>
          <p:cNvGrpSpPr>
            <a:grpSpLocks/>
          </p:cNvGrpSpPr>
          <p:nvPr/>
        </p:nvGrpSpPr>
        <p:grpSpPr bwMode="auto">
          <a:xfrm>
            <a:off x="2676525" y="3748087"/>
            <a:ext cx="1371600" cy="776288"/>
            <a:chOff x="1091638" y="2132387"/>
            <a:chExt cx="2568010" cy="1267597"/>
          </a:xfrm>
        </p:grpSpPr>
        <p:cxnSp>
          <p:nvCxnSpPr>
            <p:cNvPr id="104" name="Straight Arrow Connector 103"/>
            <p:cNvCxnSpPr/>
            <p:nvPr/>
          </p:nvCxnSpPr>
          <p:spPr>
            <a:xfrm>
              <a:off x="1091638" y="3389615"/>
              <a:ext cx="2568010" cy="10369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 rot="5400000" flipH="1" flipV="1">
              <a:off x="461727" y="2762298"/>
              <a:ext cx="1259820" cy="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Freeform 105"/>
            <p:cNvSpPr/>
            <p:nvPr/>
          </p:nvSpPr>
          <p:spPr>
            <a:xfrm>
              <a:off x="1091638" y="2389018"/>
              <a:ext cx="2541261" cy="902093"/>
            </a:xfrm>
            <a:custGeom>
              <a:avLst/>
              <a:gdLst>
                <a:gd name="connsiteX0" fmla="*/ 0 w 2539905"/>
                <a:gd name="connsiteY0" fmla="*/ 0 h 901201"/>
                <a:gd name="connsiteX1" fmla="*/ 682770 w 2539905"/>
                <a:gd name="connsiteY1" fmla="*/ 518873 h 901201"/>
                <a:gd name="connsiteX2" fmla="*/ 1160709 w 2539905"/>
                <a:gd name="connsiteY2" fmla="*/ 518873 h 901201"/>
                <a:gd name="connsiteX3" fmla="*/ 1556716 w 2539905"/>
                <a:gd name="connsiteY3" fmla="*/ 873892 h 901201"/>
                <a:gd name="connsiteX4" fmla="*/ 2539905 w 2539905"/>
                <a:gd name="connsiteY4" fmla="*/ 682728 h 901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9905" h="901201">
                  <a:moveTo>
                    <a:pt x="0" y="0"/>
                  </a:moveTo>
                  <a:cubicBezTo>
                    <a:pt x="244659" y="216197"/>
                    <a:pt x="489319" y="432394"/>
                    <a:pt x="682770" y="518873"/>
                  </a:cubicBezTo>
                  <a:cubicBezTo>
                    <a:pt x="876222" y="605352"/>
                    <a:pt x="1015051" y="459703"/>
                    <a:pt x="1160709" y="518873"/>
                  </a:cubicBezTo>
                  <a:cubicBezTo>
                    <a:pt x="1306367" y="578043"/>
                    <a:pt x="1326850" y="846583"/>
                    <a:pt x="1556716" y="873892"/>
                  </a:cubicBezTo>
                  <a:cubicBezTo>
                    <a:pt x="1786582" y="901201"/>
                    <a:pt x="2539905" y="682728"/>
                    <a:pt x="2539905" y="682728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107" name="Group 106"/>
          <p:cNvGrpSpPr>
            <a:grpSpLocks/>
          </p:cNvGrpSpPr>
          <p:nvPr/>
        </p:nvGrpSpPr>
        <p:grpSpPr bwMode="auto">
          <a:xfrm>
            <a:off x="2713038" y="5180012"/>
            <a:ext cx="1371600" cy="776288"/>
            <a:chOff x="1091638" y="2132387"/>
            <a:chExt cx="2568010" cy="1267597"/>
          </a:xfrm>
        </p:grpSpPr>
        <p:cxnSp>
          <p:nvCxnSpPr>
            <p:cNvPr id="108" name="Straight Arrow Connector 107"/>
            <p:cNvCxnSpPr/>
            <p:nvPr/>
          </p:nvCxnSpPr>
          <p:spPr>
            <a:xfrm>
              <a:off x="1091638" y="3389615"/>
              <a:ext cx="2568010" cy="10369"/>
            </a:xfrm>
            <a:prstGeom prst="straightConnector1">
              <a:avLst/>
            </a:prstGeom>
            <a:ln w="31750"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 rot="5400000" flipH="1" flipV="1">
              <a:off x="461727" y="2762298"/>
              <a:ext cx="1259820" cy="0"/>
            </a:xfrm>
            <a:prstGeom prst="straightConnector1">
              <a:avLst/>
            </a:prstGeom>
            <a:ln w="31750"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Freeform 109"/>
            <p:cNvSpPr/>
            <p:nvPr/>
          </p:nvSpPr>
          <p:spPr>
            <a:xfrm>
              <a:off x="1091638" y="2487522"/>
              <a:ext cx="2377787" cy="707676"/>
            </a:xfrm>
            <a:custGeom>
              <a:avLst/>
              <a:gdLst>
                <a:gd name="connsiteX0" fmla="*/ 0 w 2376041"/>
                <a:gd name="connsiteY0" fmla="*/ 448324 h 707761"/>
                <a:gd name="connsiteX1" fmla="*/ 928568 w 2376041"/>
                <a:gd name="connsiteY1" fmla="*/ 52342 h 707761"/>
                <a:gd name="connsiteX2" fmla="*/ 1857135 w 2376041"/>
                <a:gd name="connsiteY2" fmla="*/ 134269 h 707761"/>
                <a:gd name="connsiteX3" fmla="*/ 2376041 w 2376041"/>
                <a:gd name="connsiteY3" fmla="*/ 707761 h 70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6041" h="707761">
                  <a:moveTo>
                    <a:pt x="0" y="448324"/>
                  </a:moveTo>
                  <a:cubicBezTo>
                    <a:pt x="309523" y="276504"/>
                    <a:pt x="619046" y="104685"/>
                    <a:pt x="928568" y="52342"/>
                  </a:cubicBezTo>
                  <a:cubicBezTo>
                    <a:pt x="1238091" y="0"/>
                    <a:pt x="1615890" y="25033"/>
                    <a:pt x="1857135" y="134269"/>
                  </a:cubicBezTo>
                  <a:cubicBezTo>
                    <a:pt x="2098380" y="243505"/>
                    <a:pt x="2282729" y="593973"/>
                    <a:pt x="2376041" y="707761"/>
                  </a:cubicBezTo>
                </a:path>
              </a:pathLst>
            </a:cu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65" name="Group 64"/>
          <p:cNvGrpSpPr>
            <a:grpSpLocks/>
          </p:cNvGrpSpPr>
          <p:nvPr/>
        </p:nvGrpSpPr>
        <p:grpSpPr bwMode="auto">
          <a:xfrm>
            <a:off x="8458200" y="3048000"/>
            <a:ext cx="1697038" cy="2730500"/>
            <a:chOff x="6934200" y="3407690"/>
            <a:chExt cx="1696357" cy="2729704"/>
          </a:xfrm>
        </p:grpSpPr>
        <p:sp>
          <p:nvSpPr>
            <p:cNvPr id="125989" name="TextBox 76"/>
            <p:cNvSpPr txBox="1">
              <a:spLocks noChangeArrowheads="1"/>
            </p:cNvSpPr>
            <p:nvPr/>
          </p:nvSpPr>
          <p:spPr bwMode="auto">
            <a:xfrm>
              <a:off x="7302435" y="3407690"/>
              <a:ext cx="131668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latin typeface="Calibri" panose="020F0502020204030204" pitchFamily="34" charset="0"/>
                </a:rPr>
                <a:t>0.86</a:t>
              </a:r>
            </a:p>
          </p:txBody>
        </p:sp>
        <p:sp>
          <p:nvSpPr>
            <p:cNvPr id="125990" name="TextBox 77"/>
            <p:cNvSpPr txBox="1">
              <a:spLocks noChangeArrowheads="1"/>
            </p:cNvSpPr>
            <p:nvPr/>
          </p:nvSpPr>
          <p:spPr bwMode="auto">
            <a:xfrm>
              <a:off x="7313869" y="4530045"/>
              <a:ext cx="131668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latin typeface="Calibri" panose="020F0502020204030204" pitchFamily="34" charset="0"/>
                </a:rPr>
                <a:t>0.04</a:t>
              </a:r>
            </a:p>
          </p:txBody>
        </p:sp>
        <p:sp>
          <p:nvSpPr>
            <p:cNvPr id="125991" name="TextBox 78"/>
            <p:cNvSpPr txBox="1">
              <a:spLocks noChangeArrowheads="1"/>
            </p:cNvSpPr>
            <p:nvPr/>
          </p:nvSpPr>
          <p:spPr bwMode="auto">
            <a:xfrm>
              <a:off x="7313869" y="5768062"/>
              <a:ext cx="131668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latin typeface="Calibri" panose="020F0502020204030204" pitchFamily="34" charset="0"/>
                </a:rPr>
                <a:t>0.10</a:t>
              </a:r>
            </a:p>
          </p:txBody>
        </p:sp>
        <p:sp>
          <p:nvSpPr>
            <p:cNvPr id="135" name="Flowchart: Summing Junction 77"/>
            <p:cNvSpPr/>
            <p:nvPr/>
          </p:nvSpPr>
          <p:spPr>
            <a:xfrm>
              <a:off x="6934200" y="3487042"/>
              <a:ext cx="228508" cy="228533"/>
            </a:xfrm>
            <a:prstGeom prst="flowChartSummingJunction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36" name="Flowchart: Summing Junction 77"/>
            <p:cNvSpPr/>
            <p:nvPr/>
          </p:nvSpPr>
          <p:spPr>
            <a:xfrm>
              <a:off x="6934200" y="4607490"/>
              <a:ext cx="228508" cy="228533"/>
            </a:xfrm>
            <a:prstGeom prst="flowChartSummingJunction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37" name="Flowchart: Summing Junction 77"/>
            <p:cNvSpPr/>
            <p:nvPr/>
          </p:nvSpPr>
          <p:spPr>
            <a:xfrm>
              <a:off x="6934200" y="5853315"/>
              <a:ext cx="228508" cy="228533"/>
            </a:xfrm>
            <a:prstGeom prst="flowChartSummingJunction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52" name="Group 51"/>
          <p:cNvGrpSpPr>
            <a:grpSpLocks/>
          </p:cNvGrpSpPr>
          <p:nvPr/>
        </p:nvGrpSpPr>
        <p:grpSpPr bwMode="auto">
          <a:xfrm>
            <a:off x="1650207" y="835025"/>
            <a:ext cx="2109788" cy="995362"/>
            <a:chOff x="346389" y="1253580"/>
            <a:chExt cx="2109381" cy="994253"/>
          </a:xfrm>
        </p:grpSpPr>
        <p:sp>
          <p:nvSpPr>
            <p:cNvPr id="125987" name="TextBox 54"/>
            <p:cNvSpPr txBox="1">
              <a:spLocks noChangeArrowheads="1"/>
            </p:cNvSpPr>
            <p:nvPr/>
          </p:nvSpPr>
          <p:spPr bwMode="auto">
            <a:xfrm>
              <a:off x="346389" y="1487544"/>
              <a:ext cx="110861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latin typeface="Calibri" panose="020F0502020204030204" pitchFamily="34" charset="0"/>
                </a:rPr>
                <a:t>Entity</a:t>
              </a:r>
            </a:p>
          </p:txBody>
        </p:sp>
        <p:pic>
          <p:nvPicPr>
            <p:cNvPr id="125988" name="Picture 14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2650" y="1253580"/>
              <a:ext cx="943120" cy="994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3" name="Group 52"/>
          <p:cNvGrpSpPr>
            <a:grpSpLocks/>
          </p:cNvGrpSpPr>
          <p:nvPr/>
        </p:nvGrpSpPr>
        <p:grpSpPr bwMode="auto">
          <a:xfrm>
            <a:off x="5038725" y="858838"/>
            <a:ext cx="1409656" cy="1252666"/>
            <a:chOff x="3565473" y="1218627"/>
            <a:chExt cx="1372183" cy="1400939"/>
          </a:xfrm>
        </p:grpSpPr>
        <p:sp>
          <p:nvSpPr>
            <p:cNvPr id="125985" name="TextBox 116"/>
            <p:cNvSpPr txBox="1">
              <a:spLocks noChangeArrowheads="1"/>
            </p:cNvSpPr>
            <p:nvPr/>
          </p:nvSpPr>
          <p:spPr bwMode="auto">
            <a:xfrm>
              <a:off x="3565473" y="2219456"/>
              <a:ext cx="137218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latin typeface="Calibri" panose="020F0502020204030204" pitchFamily="34" charset="0"/>
                </a:rPr>
                <a:t>Review</a:t>
              </a:r>
            </a:p>
          </p:txBody>
        </p:sp>
        <p:pic>
          <p:nvPicPr>
            <p:cNvPr id="125986" name="Picture 14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8457" y="1218627"/>
              <a:ext cx="1013373" cy="994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9" name="Group 68"/>
          <p:cNvGrpSpPr>
            <a:grpSpLocks/>
          </p:cNvGrpSpPr>
          <p:nvPr/>
        </p:nvGrpSpPr>
        <p:grpSpPr bwMode="auto">
          <a:xfrm>
            <a:off x="5245101" y="2852738"/>
            <a:ext cx="4856163" cy="2755900"/>
            <a:chOff x="3928142" y="3212034"/>
            <a:chExt cx="4682197" cy="2756731"/>
          </a:xfrm>
        </p:grpSpPr>
        <p:sp>
          <p:nvSpPr>
            <p:cNvPr id="81" name="Flowchart: Summing Junction 77"/>
            <p:cNvSpPr/>
            <p:nvPr/>
          </p:nvSpPr>
          <p:spPr>
            <a:xfrm>
              <a:off x="8382275" y="4611043"/>
              <a:ext cx="228064" cy="228669"/>
            </a:xfrm>
            <a:prstGeom prst="flowChartSummingJunction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83" name="Straight Arrow Connector 82"/>
            <p:cNvCxnSpPr/>
            <p:nvPr/>
          </p:nvCxnSpPr>
          <p:spPr>
            <a:xfrm>
              <a:off x="7978188" y="4747609"/>
              <a:ext cx="353576" cy="1588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rot="16200000" flipH="1">
              <a:off x="7656782" y="3904300"/>
              <a:ext cx="973430" cy="376535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 rot="5400000" flipH="1" flipV="1">
              <a:off x="7620622" y="5257621"/>
              <a:ext cx="1068710" cy="353576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urved Connector 58"/>
            <p:cNvCxnSpPr>
              <a:stCxn id="81" idx="0"/>
            </p:cNvCxnSpPr>
            <p:nvPr/>
          </p:nvCxnSpPr>
          <p:spPr>
            <a:xfrm rot="16200000" flipV="1">
              <a:off x="5498562" y="1641614"/>
              <a:ext cx="1399009" cy="4539848"/>
            </a:xfrm>
            <a:prstGeom prst="curvedConnector2">
              <a:avLst/>
            </a:prstGeom>
            <a:ln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762000"/>
            <a:ext cx="713196" cy="8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759995" y="6123355"/>
            <a:ext cx="8058604" cy="584775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err="1"/>
              <a:t>Hongning</a:t>
            </a:r>
            <a:r>
              <a:rPr lang="en-US" sz="1600" dirty="0"/>
              <a:t> Wang, Yue Lu, </a:t>
            </a:r>
            <a:r>
              <a:rPr lang="en-US" sz="1600" dirty="0" err="1"/>
              <a:t>ChengXiang</a:t>
            </a:r>
            <a:r>
              <a:rPr lang="en-US" sz="1600" dirty="0"/>
              <a:t> Zhai, Latent Aspect Rating Analysis without Aspect Keyword Supervision, </a:t>
            </a:r>
            <a:r>
              <a:rPr lang="en-US" sz="1600" i="1" dirty="0"/>
              <a:t>Proceedings </a:t>
            </a:r>
            <a:r>
              <a:rPr lang="en-US" sz="1600" i="1" dirty="0" smtClean="0"/>
              <a:t>of KDD 2011, </a:t>
            </a:r>
            <a:r>
              <a:rPr lang="en-US" sz="1600" dirty="0" smtClean="0"/>
              <a:t>pages </a:t>
            </a:r>
            <a:r>
              <a:rPr lang="en-US" sz="1600" dirty="0"/>
              <a:t>618-626.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50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95713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990600" y="2570629"/>
          <a:ext cx="10591798" cy="288560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719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9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87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11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92985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/>
                        <a:t>Hotel</a:t>
                      </a:r>
                      <a:endParaRPr lang="en-US" sz="28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/>
                        <a:t>Value</a:t>
                      </a:r>
                      <a:endParaRPr lang="en-US" sz="28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/>
                        <a:t>Room</a:t>
                      </a:r>
                      <a:endParaRPr lang="en-US" sz="28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/>
                        <a:t>Location</a:t>
                      </a:r>
                      <a:endParaRPr lang="en-US" sz="28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/>
                        <a:t>Cleanliness</a:t>
                      </a:r>
                      <a:endParaRPr lang="en-US" sz="2800" b="1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872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Grand Mirage Resort</a:t>
                      </a:r>
                      <a:endParaRPr lang="en-US" sz="2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4.2(4.7)</a:t>
                      </a:r>
                      <a:endParaRPr lang="en-US" sz="2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3.8(3.1)</a:t>
                      </a:r>
                      <a:endParaRPr lang="en-US" sz="2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4.0(4.2)</a:t>
                      </a:r>
                      <a:endParaRPr lang="en-US" sz="2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4.1(4.2)</a:t>
                      </a:r>
                      <a:endParaRPr lang="en-US" sz="28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3872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Gold Coast Hotel</a:t>
                      </a:r>
                      <a:endParaRPr lang="en-US" sz="2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4.3(4.0)</a:t>
                      </a:r>
                      <a:endParaRPr lang="en-US" sz="2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3.9(3.3)</a:t>
                      </a:r>
                      <a:endParaRPr lang="en-US" sz="2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3.7(3.1)</a:t>
                      </a:r>
                      <a:endParaRPr lang="en-US" sz="2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4.2(4.7)</a:t>
                      </a:r>
                      <a:endParaRPr lang="en-US" sz="28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872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/>
                        <a:t>Eurostars</a:t>
                      </a:r>
                      <a:r>
                        <a:rPr lang="en-US" sz="2800" b="0" dirty="0" smtClean="0"/>
                        <a:t> Grand Marina</a:t>
                      </a:r>
                      <a:r>
                        <a:rPr lang="en-US" sz="2800" b="0" baseline="0" dirty="0" smtClean="0"/>
                        <a:t> Hotel</a:t>
                      </a:r>
                      <a:endParaRPr lang="en-US" sz="2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3.7(3.8)</a:t>
                      </a:r>
                      <a:endParaRPr lang="en-US" sz="2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4.4(3.8)</a:t>
                      </a:r>
                      <a:endParaRPr lang="en-US" sz="2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4.1(4.9)</a:t>
                      </a:r>
                      <a:endParaRPr lang="en-US" sz="2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4.5(4.8)</a:t>
                      </a:r>
                      <a:endParaRPr lang="en-US" sz="28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2738" name="Title 1"/>
          <p:cNvSpPr>
            <a:spLocks noGrp="1"/>
          </p:cNvSpPr>
          <p:nvPr>
            <p:ph type="title"/>
          </p:nvPr>
        </p:nvSpPr>
        <p:spPr>
          <a:xfrm>
            <a:off x="6626" y="306389"/>
            <a:ext cx="12192000" cy="990600"/>
          </a:xfrm>
        </p:spPr>
        <p:txBody>
          <a:bodyPr>
            <a:noAutofit/>
          </a:bodyPr>
          <a:lstStyle/>
          <a:p>
            <a:r>
              <a:rPr lang="en-US" altLang="en-US" sz="4000" dirty="0" smtClean="0"/>
              <a:t>Decomposed ratings show difference </a:t>
            </a:r>
            <a:br>
              <a:rPr lang="en-US" altLang="en-US" sz="4000" dirty="0" smtClean="0"/>
            </a:br>
            <a:r>
              <a:rPr lang="en-US" altLang="en-US" sz="4000" dirty="0" smtClean="0"/>
              <a:t>between hotels with the same overall rating</a:t>
            </a:r>
          </a:p>
        </p:txBody>
      </p:sp>
      <p:sp>
        <p:nvSpPr>
          <p:cNvPr id="72741" name="TextBox 7"/>
          <p:cNvSpPr txBox="1">
            <a:spLocks noChangeArrowheads="1"/>
          </p:cNvSpPr>
          <p:nvPr/>
        </p:nvSpPr>
        <p:spPr bwMode="auto">
          <a:xfrm>
            <a:off x="2057401" y="1766819"/>
            <a:ext cx="838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0" i="1" dirty="0">
                <a:latin typeface="Georgia" panose="02040502050405020303" pitchFamily="18" charset="0"/>
              </a:rPr>
              <a:t>(All 5 Stars hotels, ground-truth in parenthesis.)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9906000" y="5257800"/>
            <a:ext cx="1219200" cy="0"/>
          </a:xfrm>
          <a:prstGeom prst="line">
            <a:avLst/>
          </a:prstGeom>
          <a:ln w="38100">
            <a:solidFill>
              <a:srgbClr val="EE08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257800" y="3962400"/>
            <a:ext cx="990600" cy="0"/>
          </a:xfrm>
          <a:prstGeom prst="line">
            <a:avLst/>
          </a:prstGeom>
          <a:ln w="38100">
            <a:solidFill>
              <a:srgbClr val="EE08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906000" y="4495800"/>
            <a:ext cx="1219200" cy="0"/>
          </a:xfrm>
          <a:prstGeom prst="line">
            <a:avLst/>
          </a:prstGeom>
          <a:ln w="38100">
            <a:solidFill>
              <a:srgbClr val="EE08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51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93426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3600" b="1" dirty="0"/>
              <a:t>Decomposed ratings show </a:t>
            </a:r>
            <a:r>
              <a:rPr lang="en-US" altLang="en-US" sz="3600" b="1" dirty="0" smtClean="0"/>
              <a:t>detailed opinions of reviewers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295400" y="1905000"/>
          <a:ext cx="8915400" cy="198137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93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5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51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51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60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7916"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/>
                        <a:t>Reviewer</a:t>
                      </a:r>
                      <a:endParaRPr lang="en-US" sz="2800" i="1" dirty="0"/>
                    </a:p>
                  </a:txBody>
                  <a:tcPr marT="45749" marB="457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/>
                        <a:t>Value</a:t>
                      </a:r>
                      <a:endParaRPr lang="en-US" sz="2800" i="1" dirty="0"/>
                    </a:p>
                  </a:txBody>
                  <a:tcPr marT="45749" marB="457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/>
                        <a:t>Room</a:t>
                      </a:r>
                      <a:endParaRPr lang="en-US" sz="2800" i="1" dirty="0"/>
                    </a:p>
                  </a:txBody>
                  <a:tcPr marT="45749" marB="457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/>
                        <a:t>Location</a:t>
                      </a:r>
                      <a:endParaRPr lang="en-US" sz="2800" i="1" dirty="0"/>
                    </a:p>
                  </a:txBody>
                  <a:tcPr marT="45749" marB="457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/>
                        <a:t>Cleanliness</a:t>
                      </a:r>
                      <a:endParaRPr lang="en-US" sz="2800" i="1" dirty="0"/>
                    </a:p>
                  </a:txBody>
                  <a:tcPr marT="45749" marB="4574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91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Mr.Saturday</a:t>
                      </a:r>
                      <a:endParaRPr lang="en-US" sz="2800" dirty="0"/>
                    </a:p>
                  </a:txBody>
                  <a:tcPr marT="45749" marB="457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3.7(4.0)</a:t>
                      </a:r>
                      <a:endParaRPr lang="en-US" sz="2800" dirty="0"/>
                    </a:p>
                  </a:txBody>
                  <a:tcPr marT="45749" marB="457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3.5(4.0)</a:t>
                      </a:r>
                      <a:endParaRPr lang="en-US" sz="2800" dirty="0"/>
                    </a:p>
                  </a:txBody>
                  <a:tcPr marT="45749" marB="457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3.7(4.0)</a:t>
                      </a:r>
                      <a:endParaRPr lang="en-US" sz="2800" dirty="0"/>
                    </a:p>
                  </a:txBody>
                  <a:tcPr marT="45749" marB="457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5.8(5.0)</a:t>
                      </a:r>
                      <a:endParaRPr lang="en-US" sz="2800" dirty="0"/>
                    </a:p>
                  </a:txBody>
                  <a:tcPr marT="45749" marB="4574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91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Salsrug</a:t>
                      </a:r>
                      <a:endParaRPr lang="en-US" sz="2800" dirty="0"/>
                    </a:p>
                  </a:txBody>
                  <a:tcPr marT="45749" marB="457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5.0(5.0)</a:t>
                      </a:r>
                      <a:endParaRPr lang="en-US" sz="2800" dirty="0"/>
                    </a:p>
                  </a:txBody>
                  <a:tcPr marT="45749" marB="457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3.0(3.0)</a:t>
                      </a:r>
                      <a:endParaRPr lang="en-US" sz="2800" dirty="0"/>
                    </a:p>
                  </a:txBody>
                  <a:tcPr marT="45749" marB="457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5.0(4.0)</a:t>
                      </a:r>
                      <a:endParaRPr lang="en-US" sz="2800" dirty="0"/>
                    </a:p>
                  </a:txBody>
                  <a:tcPr marT="45749" marB="457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3.5(4.0)</a:t>
                      </a:r>
                      <a:endParaRPr lang="en-US" sz="2800" dirty="0"/>
                    </a:p>
                  </a:txBody>
                  <a:tcPr marT="45749" marB="4574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3759" name="TextBox 6"/>
          <p:cNvSpPr txBox="1">
            <a:spLocks noChangeArrowheads="1"/>
          </p:cNvSpPr>
          <p:nvPr/>
        </p:nvSpPr>
        <p:spPr bwMode="auto">
          <a:xfrm>
            <a:off x="2574235" y="1124634"/>
            <a:ext cx="69855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0" dirty="0" smtClean="0">
                <a:latin typeface="Georgia" panose="02040502050405020303" pitchFamily="18" charset="0"/>
              </a:rPr>
              <a:t>Hotel </a:t>
            </a:r>
            <a:r>
              <a:rPr lang="en-US" altLang="en-US" sz="3600" b="0" dirty="0" err="1">
                <a:latin typeface="Georgia" panose="02040502050405020303" pitchFamily="18" charset="0"/>
              </a:rPr>
              <a:t>Riu</a:t>
            </a:r>
            <a:r>
              <a:rPr lang="en-US" altLang="en-US" sz="3600" b="0" dirty="0">
                <a:latin typeface="Georgia" panose="02040502050405020303" pitchFamily="18" charset="0"/>
              </a:rPr>
              <a:t> Palace Punta </a:t>
            </a:r>
            <a:r>
              <a:rPr lang="en-US" altLang="en-US" sz="3600" b="0" dirty="0" smtClean="0">
                <a:latin typeface="Georgia" panose="02040502050405020303" pitchFamily="18" charset="0"/>
              </a:rPr>
              <a:t>Cana</a:t>
            </a:r>
            <a:endParaRPr lang="en-US" altLang="en-US" sz="3600" b="0" dirty="0">
              <a:latin typeface="Georgia" panose="02040502050405020303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625548" y="3886374"/>
            <a:ext cx="1076739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797787" y="3298119"/>
            <a:ext cx="762000" cy="0"/>
          </a:xfrm>
          <a:prstGeom prst="line">
            <a:avLst/>
          </a:prstGeom>
          <a:ln w="38100">
            <a:solidFill>
              <a:srgbClr val="EE08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959087" y="3361067"/>
            <a:ext cx="762000" cy="0"/>
          </a:xfrm>
          <a:prstGeom prst="line">
            <a:avLst/>
          </a:prstGeom>
          <a:ln w="38100">
            <a:solidFill>
              <a:srgbClr val="EE08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7" name="Pictur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" t="-10093" r="-186" b="43720"/>
          <a:stretch/>
        </p:blipFill>
        <p:spPr bwMode="auto">
          <a:xfrm>
            <a:off x="6866593" y="1124634"/>
            <a:ext cx="4624388" cy="398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52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8376099" y="893800"/>
            <a:ext cx="3669402" cy="877165"/>
            <a:chOff x="8376099" y="893800"/>
            <a:chExt cx="3669402" cy="877165"/>
          </a:xfrm>
        </p:grpSpPr>
        <p:sp>
          <p:nvSpPr>
            <p:cNvPr id="5" name="TextBox 4"/>
            <p:cNvSpPr txBox="1"/>
            <p:nvPr/>
          </p:nvSpPr>
          <p:spPr>
            <a:xfrm>
              <a:off x="8376099" y="893800"/>
              <a:ext cx="3669402" cy="461665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Good price for what we got</a:t>
              </a:r>
              <a:endParaRPr lang="en-US" sz="2400" b="1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8797787" y="1447799"/>
              <a:ext cx="381000" cy="323166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823033" y="4435909"/>
            <a:ext cx="7025567" cy="1200329"/>
            <a:chOff x="823033" y="4435909"/>
            <a:chExt cx="7025567" cy="1200329"/>
          </a:xfrm>
        </p:grpSpPr>
        <p:cxnSp>
          <p:nvCxnSpPr>
            <p:cNvPr id="23" name="Straight Arrow Connector 22"/>
            <p:cNvCxnSpPr/>
            <p:nvPr/>
          </p:nvCxnSpPr>
          <p:spPr>
            <a:xfrm flipV="1">
              <a:off x="6070600" y="5216274"/>
              <a:ext cx="1778000" cy="16398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823033" y="4435909"/>
              <a:ext cx="5406887" cy="1200329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“… For the price we paid, </a:t>
              </a:r>
              <a:endParaRPr lang="en-US" sz="2400" b="1" dirty="0" smtClean="0"/>
            </a:p>
            <a:p>
              <a:r>
                <a:rPr lang="en-US" sz="2400" b="1" dirty="0" smtClean="0"/>
                <a:t>we </a:t>
              </a:r>
              <a:r>
                <a:rPr lang="en-US" sz="2400" b="1" dirty="0"/>
                <a:t>did have a good time besides those small things…. </a:t>
              </a:r>
              <a:r>
                <a:rPr lang="en-US" sz="2400" b="1" dirty="0" smtClean="0"/>
                <a:t>“</a:t>
              </a:r>
              <a:endParaRPr lang="en-US" sz="2400" b="1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474220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11734800" cy="990600"/>
          </a:xfrm>
        </p:spPr>
        <p:txBody>
          <a:bodyPr>
            <a:noAutofit/>
          </a:bodyPr>
          <a:lstStyle/>
          <a:p>
            <a:r>
              <a:rPr lang="en-US" altLang="en-US" sz="4000" dirty="0" smtClean="0"/>
              <a:t>“By-product”: </a:t>
            </a:r>
            <a:r>
              <a:rPr lang="en-US" altLang="en-US" sz="4000" b="1" dirty="0" smtClean="0"/>
              <a:t>Aspect-Specific</a:t>
            </a:r>
            <a:r>
              <a:rPr lang="en-US" altLang="en-US" sz="4000" dirty="0" smtClean="0"/>
              <a:t> </a:t>
            </a:r>
            <a:r>
              <a:rPr lang="en-US" altLang="en-US" sz="4000" dirty="0"/>
              <a:t>Sentiment Lexicon </a:t>
            </a:r>
            <a:r>
              <a:rPr lang="en-US" altLang="en-US" sz="4000" dirty="0" smtClean="0"/>
              <a:t/>
            </a:r>
            <a:br>
              <a:rPr lang="en-US" altLang="en-US" sz="4000" dirty="0" smtClean="0"/>
            </a:br>
            <a:endParaRPr lang="en-US" altLang="en-US" sz="4000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286000" y="1752604"/>
          <a:ext cx="8686801" cy="3657596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2031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3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8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08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8372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Value</a:t>
                      </a: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Rooms</a:t>
                      </a: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Location</a:t>
                      </a: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Cleanliness</a:t>
                      </a:r>
                    </a:p>
                  </a:txBody>
                  <a:tcPr marT="45719" marB="4571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90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resort 22.80</a:t>
                      </a:r>
                      <a:endParaRPr lang="en-US" sz="2000" b="1" dirty="0"/>
                    </a:p>
                  </a:txBody>
                  <a:tcPr marT="45719" marB="45719" anchor="ctr">
                    <a:solidFill>
                      <a:srgbClr val="CFD8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view 28.05</a:t>
                      </a:r>
                      <a:endParaRPr lang="en-US" sz="2000" b="1" dirty="0"/>
                    </a:p>
                  </a:txBody>
                  <a:tcPr marT="45719" marB="45719" anchor="ctr">
                    <a:solidFill>
                      <a:srgbClr val="CFD8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restaurant 24.47</a:t>
                      </a:r>
                      <a:endParaRPr lang="en-US" sz="2000" b="1" dirty="0"/>
                    </a:p>
                  </a:txBody>
                  <a:tcPr marT="45719" marB="45719" anchor="ctr">
                    <a:solidFill>
                      <a:srgbClr val="CFD8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clean 55.35</a:t>
                      </a:r>
                      <a:endParaRPr lang="en-US" sz="2000" b="1" dirty="0"/>
                    </a:p>
                  </a:txBody>
                  <a:tcPr marT="45719" marB="45719" anchor="ctr">
                    <a:solidFill>
                      <a:srgbClr val="CFD8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90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value 19.64</a:t>
                      </a:r>
                      <a:endParaRPr lang="en-US" sz="2000" b="1" dirty="0"/>
                    </a:p>
                  </a:txBody>
                  <a:tcPr marT="45719" marB="45719" anchor="ctr">
                    <a:solidFill>
                      <a:srgbClr val="CFD8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comfortable 23.15</a:t>
                      </a:r>
                      <a:endParaRPr lang="en-US" sz="2000" b="1" dirty="0"/>
                    </a:p>
                  </a:txBody>
                  <a:tcPr marT="45719" marB="45719" anchor="ctr">
                    <a:solidFill>
                      <a:srgbClr val="CFD8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walk 18.89</a:t>
                      </a:r>
                      <a:endParaRPr lang="en-US" sz="2000" b="1" dirty="0"/>
                    </a:p>
                  </a:txBody>
                  <a:tcPr marT="45719" marB="45719" anchor="ctr">
                    <a:solidFill>
                      <a:srgbClr val="CFD8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smell 14.38</a:t>
                      </a:r>
                      <a:endParaRPr lang="en-US" sz="2000" b="1" dirty="0"/>
                    </a:p>
                  </a:txBody>
                  <a:tcPr marT="45719" marB="45719" anchor="ctr">
                    <a:solidFill>
                      <a:srgbClr val="CFD8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90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excellent 19.54</a:t>
                      </a:r>
                      <a:endParaRPr lang="en-US" sz="2000" b="1" dirty="0"/>
                    </a:p>
                  </a:txBody>
                  <a:tcPr marT="45719" marB="45719" anchor="ctr">
                    <a:solidFill>
                      <a:srgbClr val="CFD8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modern 15.82</a:t>
                      </a:r>
                      <a:endParaRPr lang="en-US" sz="2000" b="1" dirty="0"/>
                    </a:p>
                  </a:txBody>
                  <a:tcPr marT="45719" marB="45719" anchor="ctr">
                    <a:solidFill>
                      <a:srgbClr val="CFD8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bus 14.32</a:t>
                      </a:r>
                      <a:endParaRPr lang="en-US" sz="2000" b="1" dirty="0"/>
                    </a:p>
                  </a:txBody>
                  <a:tcPr marT="45719" marB="45719" anchor="ctr">
                    <a:solidFill>
                      <a:srgbClr val="CFD8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linen 14.25</a:t>
                      </a:r>
                      <a:endParaRPr lang="en-US" sz="2000" b="1" dirty="0"/>
                    </a:p>
                  </a:txBody>
                  <a:tcPr marT="45719" marB="45719" anchor="ctr">
                    <a:solidFill>
                      <a:srgbClr val="CFD8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90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worth 19.20</a:t>
                      </a:r>
                      <a:endParaRPr lang="en-US" sz="2000" b="1" dirty="0"/>
                    </a:p>
                  </a:txBody>
                  <a:tcPr marT="45719" marB="45719" anchor="ctr">
                    <a:solidFill>
                      <a:srgbClr val="CFD8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quiet 15.37</a:t>
                      </a:r>
                      <a:endParaRPr lang="en-US" sz="2000" b="1" dirty="0"/>
                    </a:p>
                  </a:txBody>
                  <a:tcPr marT="45719" marB="45719" anchor="ctr">
                    <a:solidFill>
                      <a:srgbClr val="CFD8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beach 14.11</a:t>
                      </a:r>
                      <a:endParaRPr lang="en-US" sz="2000" b="1" dirty="0"/>
                    </a:p>
                  </a:txBody>
                  <a:tcPr marT="45719" marB="45719" anchor="ctr">
                    <a:solidFill>
                      <a:srgbClr val="CFD8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maintain 13.51</a:t>
                      </a:r>
                      <a:endParaRPr lang="en-US" sz="2000" b="1" dirty="0"/>
                    </a:p>
                  </a:txBody>
                  <a:tcPr marT="45719" marB="45719" anchor="ctr">
                    <a:solidFill>
                      <a:srgbClr val="CFD8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903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/>
                        <a:t>bad -24.09</a:t>
                      </a:r>
                      <a:endParaRPr lang="en-US" sz="2000" b="0" i="0" dirty="0"/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/>
                        <a:t>carpet -9.88</a:t>
                      </a:r>
                      <a:endParaRPr lang="en-US" sz="2000" b="0" i="0" dirty="0"/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/>
                        <a:t>wall -11.70</a:t>
                      </a:r>
                      <a:endParaRPr lang="en-US" sz="2000" b="0" i="0" dirty="0"/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/>
                        <a:t>smelly -0.53</a:t>
                      </a:r>
                      <a:endParaRPr lang="en-US" sz="2000" b="0" i="0" dirty="0"/>
                    </a:p>
                  </a:txBody>
                  <a:tcPr marT="45719" marB="45719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903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/>
                        <a:t>money -11.02</a:t>
                      </a:r>
                      <a:endParaRPr lang="en-US" sz="2000" b="0" i="0" dirty="0"/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/>
                        <a:t>smell -8.83</a:t>
                      </a:r>
                      <a:endParaRPr lang="en-US" sz="2000" b="0" i="0" dirty="0"/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/>
                        <a:t>bad -5.40</a:t>
                      </a:r>
                      <a:endParaRPr lang="en-US" sz="2000" b="0" i="0" dirty="0"/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/>
                        <a:t>urine -0.43</a:t>
                      </a:r>
                      <a:endParaRPr lang="en-US" sz="2000" b="0" i="0" dirty="0"/>
                    </a:p>
                  </a:txBody>
                  <a:tcPr marT="45719" marB="45719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9903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/>
                        <a:t>terrible -10.01</a:t>
                      </a:r>
                      <a:endParaRPr lang="en-US" sz="2000" b="0" i="0" dirty="0"/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/>
                        <a:t>dirty -7.85</a:t>
                      </a:r>
                      <a:endParaRPr lang="en-US" sz="2000" b="0" i="0" dirty="0"/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/>
                        <a:t>road -2.90</a:t>
                      </a:r>
                      <a:endParaRPr lang="en-US" sz="2000" b="0" i="0" dirty="0"/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/>
                        <a:t>filthy -0.42</a:t>
                      </a:r>
                      <a:endParaRPr lang="en-US" sz="2000" b="0" i="0" dirty="0"/>
                    </a:p>
                  </a:txBody>
                  <a:tcPr marT="45719" marB="45719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9903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/>
                        <a:t>overprice -9.06</a:t>
                      </a:r>
                      <a:endParaRPr lang="en-US" sz="2000" b="0" i="0" dirty="0"/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/>
                        <a:t>stain -5.85</a:t>
                      </a:r>
                      <a:endParaRPr lang="en-US" sz="2000" b="0" i="0" dirty="0"/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/>
                        <a:t>website -1.67</a:t>
                      </a:r>
                      <a:endParaRPr lang="en-US" sz="2000" b="0" i="0" dirty="0"/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/>
                        <a:t>dingy -0.38</a:t>
                      </a:r>
                      <a:endParaRPr lang="en-US" sz="2000" b="0" i="0" dirty="0"/>
                    </a:p>
                  </a:txBody>
                  <a:tcPr marT="45719" marB="45719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53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1565" y="2501030"/>
            <a:ext cx="1776320" cy="6442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662959" rtl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6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Microsoft YaHei"/>
                <a:ea typeface="Microsoft YaHei"/>
                <a:cs typeface="Microsoft YaHei"/>
                <a:sym typeface="Microsoft YaHei"/>
              </a:rPr>
              <a:t>Positive</a:t>
            </a:r>
            <a:endParaRPr kumimoji="0" lang="en-US" sz="3200" b="1" i="0" u="none" strike="noStrike" cap="none" spc="6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7717" y="4249863"/>
            <a:ext cx="2024016" cy="6442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662959" rtl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b="1" spc="60" dirty="0" smtClean="0">
                <a:solidFill>
                  <a:srgbClr val="00206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Nega</a:t>
            </a:r>
            <a:r>
              <a:rPr kumimoji="0" lang="en-US" sz="3200" b="1" i="0" u="none" strike="noStrike" cap="none" spc="6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Microsoft YaHei"/>
                <a:ea typeface="Microsoft YaHei"/>
                <a:cs typeface="Microsoft YaHei"/>
                <a:sym typeface="Microsoft YaHei"/>
              </a:rPr>
              <a:t>tive</a:t>
            </a:r>
            <a:endParaRPr kumimoji="0" lang="en-US" sz="3200" b="1" i="0" u="none" strike="noStrike" cap="none" spc="6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85800" y="3733804"/>
            <a:ext cx="104394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70810" y="1144479"/>
            <a:ext cx="6317179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Useful for tagging new review text (e.g., tweets)</a:t>
            </a:r>
            <a:endParaRPr lang="en-US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64155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0" y="240119"/>
            <a:ext cx="12192000" cy="1371600"/>
          </a:xfrm>
        </p:spPr>
        <p:txBody>
          <a:bodyPr>
            <a:normAutofit fontScale="90000"/>
          </a:bodyPr>
          <a:lstStyle/>
          <a:p>
            <a:r>
              <a:rPr lang="en-US" altLang="en-US" sz="4000" dirty="0" smtClean="0"/>
              <a:t>Enable </a:t>
            </a:r>
            <a:r>
              <a:rPr lang="en-US" altLang="en-US" sz="4000" b="1" dirty="0" smtClean="0"/>
              <a:t>comparative</a:t>
            </a:r>
            <a:r>
              <a:rPr lang="en-US" altLang="en-US" sz="4000" dirty="0" smtClean="0"/>
              <a:t> analysis of </a:t>
            </a:r>
            <a:r>
              <a:rPr lang="en-US" altLang="en-US" sz="4000" b="1" dirty="0" smtClean="0"/>
              <a:t>rating behavior </a:t>
            </a:r>
            <a:r>
              <a:rPr lang="en-US" altLang="en-US" sz="4000" dirty="0" smtClean="0"/>
              <a:t>&amp; </a:t>
            </a:r>
            <a:r>
              <a:rPr lang="en-US" altLang="en-US" sz="4000" b="1" dirty="0" smtClean="0"/>
              <a:t>preferences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2387592" y="1318071"/>
          <a:ext cx="6096000" cy="3032127"/>
        </p:xfrm>
        <a:graphic>
          <a:graphicData uri="http://schemas.openxmlformats.org/drawingml/2006/table">
            <a:tbl>
              <a:tblPr/>
              <a:tblGrid>
                <a:gridCol w="1689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2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24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6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31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</a:rPr>
                        <a:t>Expensive Hotel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</a:rPr>
                        <a:t>Cheap Hotel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1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5 Stars</a:t>
                      </a:r>
                      <a:endParaRPr kumimoji="0" lang="en-US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3 Stars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5 Stars</a:t>
                      </a:r>
                      <a:endParaRPr kumimoji="0" lang="en-US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 Star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1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Value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0.134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0.148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0.171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0.093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1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Room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0.098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0.162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0.126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0.121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1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Location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0.171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0.074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0.161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0.082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31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Cleanliness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0.081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0.163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0.116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0.294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31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Service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0.251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0.101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0.101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0.049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8900" name="Oval 8"/>
          <p:cNvSpPr>
            <a:spLocks noChangeArrowheads="1"/>
          </p:cNvSpPr>
          <p:nvPr/>
        </p:nvSpPr>
        <p:spPr bwMode="auto">
          <a:xfrm>
            <a:off x="4172455" y="3987297"/>
            <a:ext cx="927626" cy="383974"/>
          </a:xfrm>
          <a:prstGeom prst="ellipse">
            <a:avLst/>
          </a:prstGeom>
          <a:noFill/>
          <a:ln w="254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 b="0">
              <a:latin typeface="Times New Roman" panose="02020603050405020304" pitchFamily="18" charset="0"/>
            </a:endParaRPr>
          </a:p>
        </p:txBody>
      </p:sp>
      <p:sp>
        <p:nvSpPr>
          <p:cNvPr id="78901" name="TextBox 13"/>
          <p:cNvSpPr txBox="1">
            <a:spLocks noChangeArrowheads="1"/>
          </p:cNvSpPr>
          <p:nvPr/>
        </p:nvSpPr>
        <p:spPr bwMode="auto">
          <a:xfrm>
            <a:off x="182566" y="4652972"/>
            <a:ext cx="42068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  <a:latin typeface="Calibri" panose="020F0502020204030204" pitchFamily="34" charset="0"/>
              </a:rPr>
              <a:t>People  </a:t>
            </a:r>
            <a:r>
              <a:rPr lang="en-US" altLang="en-US" sz="2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liking  </a:t>
            </a:r>
            <a:r>
              <a:rPr lang="en-US" altLang="en-US" sz="2400" dirty="0">
                <a:latin typeface="Calibri" panose="020F0502020204030204" pitchFamily="34" charset="0"/>
              </a:rPr>
              <a:t>expensive</a:t>
            </a:r>
            <a:r>
              <a:rPr lang="en-US" altLang="en-US" sz="2400" dirty="0">
                <a:solidFill>
                  <a:srgbClr val="C00000"/>
                </a:solidFill>
                <a:latin typeface="Calibri" panose="020F0502020204030204" pitchFamily="34" charset="0"/>
              </a:rPr>
              <a:t> hotels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care most about “</a:t>
            </a:r>
            <a:r>
              <a:rPr lang="en-US" altLang="en-US" sz="2400" dirty="0" smtClean="0">
                <a:latin typeface="Calibri" panose="020F0502020204030204" pitchFamily="34" charset="0"/>
              </a:rPr>
              <a:t>Service</a:t>
            </a:r>
            <a:r>
              <a:rPr lang="en-US" altLang="en-US" sz="2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” </a:t>
            </a:r>
            <a:endParaRPr lang="en-US" altLang="en-US" sz="24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78902" name="Straight Arrow Connector 14"/>
          <p:cNvCxnSpPr>
            <a:cxnSpLocks noChangeShapeType="1"/>
          </p:cNvCxnSpPr>
          <p:nvPr/>
        </p:nvCxnSpPr>
        <p:spPr bwMode="auto">
          <a:xfrm flipV="1">
            <a:off x="3677704" y="4332251"/>
            <a:ext cx="737137" cy="320721"/>
          </a:xfrm>
          <a:prstGeom prst="straightConnector1">
            <a:avLst/>
          </a:prstGeom>
          <a:noFill/>
          <a:ln w="3175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8903" name="TextBox 10"/>
          <p:cNvSpPr txBox="1">
            <a:spLocks noChangeArrowheads="1"/>
          </p:cNvSpPr>
          <p:nvPr/>
        </p:nvSpPr>
        <p:spPr bwMode="auto">
          <a:xfrm>
            <a:off x="8556894" y="1413737"/>
            <a:ext cx="40370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  <a:latin typeface="Calibri" panose="020F0502020204030204" pitchFamily="34" charset="0"/>
              </a:rPr>
              <a:t>People </a:t>
            </a:r>
            <a:r>
              <a:rPr lang="en-US" altLang="en-US" sz="2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liking </a:t>
            </a:r>
            <a:r>
              <a:rPr lang="en-US" altLang="en-US" sz="2400" dirty="0">
                <a:latin typeface="Calibri" panose="020F0502020204030204" pitchFamily="34" charset="0"/>
              </a:rPr>
              <a:t>cheap</a:t>
            </a:r>
            <a:r>
              <a:rPr lang="en-US" altLang="en-US" sz="2400" dirty="0">
                <a:solidFill>
                  <a:srgbClr val="C00000"/>
                </a:solidFill>
                <a:latin typeface="Calibri" panose="020F0502020204030204" pitchFamily="34" charset="0"/>
              </a:rPr>
              <a:t> hotels </a:t>
            </a:r>
            <a:r>
              <a:rPr lang="en-US" altLang="en-US" sz="2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care most about “</a:t>
            </a:r>
            <a:r>
              <a:rPr lang="en-US" altLang="en-US" sz="2400" dirty="0" smtClean="0">
                <a:latin typeface="Calibri" panose="020F0502020204030204" pitchFamily="34" charset="0"/>
              </a:rPr>
              <a:t>Value</a:t>
            </a:r>
            <a:r>
              <a:rPr lang="en-US" altLang="en-US" sz="2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” </a:t>
            </a:r>
            <a:endParaRPr lang="en-US" altLang="en-US" sz="24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78904" name="Oval 12"/>
          <p:cNvSpPr>
            <a:spLocks noChangeArrowheads="1"/>
          </p:cNvSpPr>
          <p:nvPr/>
        </p:nvSpPr>
        <p:spPr bwMode="auto">
          <a:xfrm>
            <a:off x="6492882" y="2206109"/>
            <a:ext cx="1127117" cy="465614"/>
          </a:xfrm>
          <a:prstGeom prst="ellipse">
            <a:avLst/>
          </a:prstGeom>
          <a:noFill/>
          <a:ln w="254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 b="0">
              <a:latin typeface="Times New Roman" panose="02020603050405020304" pitchFamily="18" charset="0"/>
            </a:endParaRPr>
          </a:p>
        </p:txBody>
      </p:sp>
      <p:cxnSp>
        <p:nvCxnSpPr>
          <p:cNvPr id="78905" name="Straight Arrow Connector 14"/>
          <p:cNvCxnSpPr>
            <a:cxnSpLocks noChangeShapeType="1"/>
          </p:cNvCxnSpPr>
          <p:nvPr/>
        </p:nvCxnSpPr>
        <p:spPr bwMode="auto">
          <a:xfrm flipH="1">
            <a:off x="7620000" y="2214208"/>
            <a:ext cx="1264714" cy="139828"/>
          </a:xfrm>
          <a:prstGeom prst="straightConnector1">
            <a:avLst/>
          </a:prstGeom>
          <a:noFill/>
          <a:ln w="3175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54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5095289" y="3876701"/>
            <a:ext cx="6400800" cy="1624808"/>
            <a:chOff x="9870304" y="6697383"/>
            <a:chExt cx="6400800" cy="1624808"/>
          </a:xfrm>
        </p:grpSpPr>
        <p:sp>
          <p:nvSpPr>
            <p:cNvPr id="12" name="TextBox 10"/>
            <p:cNvSpPr txBox="1">
              <a:spLocks noChangeArrowheads="1"/>
            </p:cNvSpPr>
            <p:nvPr/>
          </p:nvSpPr>
          <p:spPr bwMode="auto">
            <a:xfrm>
              <a:off x="9870304" y="7491194"/>
              <a:ext cx="64008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 smtClean="0">
                  <a:solidFill>
                    <a:srgbClr val="002060"/>
                  </a:solidFill>
                  <a:latin typeface="Calibri" panose="020F0502020204030204" pitchFamily="34" charset="0"/>
                </a:rPr>
                <a:t>Less/no difference when they didn’t like a hotel: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All care a lot about “</a:t>
              </a:r>
              <a:r>
                <a:rPr lang="en-US" altLang="en-US" sz="2400" dirty="0" smtClean="0">
                  <a:latin typeface="Calibri" panose="020F0502020204030204" pitchFamily="34" charset="0"/>
                </a:rPr>
                <a:t>Cleanliness</a:t>
              </a:r>
              <a:r>
                <a:rPr lang="en-US" altLang="en-US" sz="2400" dirty="0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”</a:t>
              </a:r>
              <a:endParaRPr lang="en-US" altLang="en-US" sz="2400" dirty="0">
                <a:solidFill>
                  <a:srgbClr val="C00000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13" name="Straight Arrow Connector 14"/>
            <p:cNvCxnSpPr>
              <a:cxnSpLocks noChangeShapeType="1"/>
            </p:cNvCxnSpPr>
            <p:nvPr/>
          </p:nvCxnSpPr>
          <p:spPr bwMode="auto">
            <a:xfrm flipH="1" flipV="1">
              <a:off x="10834451" y="6697383"/>
              <a:ext cx="983178" cy="785155"/>
            </a:xfrm>
            <a:prstGeom prst="straightConnector1">
              <a:avLst/>
            </a:prstGeom>
            <a:noFill/>
            <a:ln w="31750" algn="ctr">
              <a:solidFill>
                <a:srgbClr val="C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Arrow Connector 14"/>
            <p:cNvCxnSpPr>
              <a:cxnSpLocks noChangeShapeType="1"/>
            </p:cNvCxnSpPr>
            <p:nvPr/>
          </p:nvCxnSpPr>
          <p:spPr bwMode="auto">
            <a:xfrm flipV="1">
              <a:off x="12112367" y="6697383"/>
              <a:ext cx="333916" cy="758095"/>
            </a:xfrm>
            <a:prstGeom prst="straightConnector1">
              <a:avLst/>
            </a:prstGeom>
            <a:noFill/>
            <a:ln w="31750" algn="ctr">
              <a:solidFill>
                <a:srgbClr val="C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84726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>
          <a:xfrm>
            <a:off x="1295400" y="56965"/>
            <a:ext cx="10439400" cy="10668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Enable personalized </a:t>
            </a:r>
            <a:r>
              <a:rPr lang="en-US" altLang="en-US" dirty="0"/>
              <a:t>r</a:t>
            </a:r>
            <a:r>
              <a:rPr lang="en-US" altLang="en-US" dirty="0" smtClean="0"/>
              <a:t>ecommendation of entities</a:t>
            </a:r>
          </a:p>
        </p:txBody>
      </p:sp>
      <p:pic>
        <p:nvPicPr>
          <p:cNvPr id="798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353" y="1123765"/>
            <a:ext cx="8010447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6" name="TextBox 17"/>
          <p:cNvSpPr txBox="1">
            <a:spLocks noChangeArrowheads="1"/>
          </p:cNvSpPr>
          <p:nvPr/>
        </p:nvSpPr>
        <p:spPr bwMode="auto">
          <a:xfrm>
            <a:off x="381000" y="3953753"/>
            <a:ext cx="2830070" cy="95410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Calibri" panose="020F0502020204030204" pitchFamily="34" charset="0"/>
              </a:rPr>
              <a:t>Query: 0.9 value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Calibri" panose="020F0502020204030204" pitchFamily="34" charset="0"/>
              </a:rPr>
              <a:t>             0.1 others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000" y="2091822"/>
            <a:ext cx="3836111" cy="954107"/>
            <a:chOff x="561134" y="3083247"/>
            <a:chExt cx="3836111" cy="954107"/>
          </a:xfrm>
        </p:grpSpPr>
        <p:sp>
          <p:nvSpPr>
            <p:cNvPr id="79877" name="TextBox 18"/>
            <p:cNvSpPr txBox="1">
              <a:spLocks noChangeArrowheads="1"/>
            </p:cNvSpPr>
            <p:nvPr/>
          </p:nvSpPr>
          <p:spPr bwMode="auto">
            <a:xfrm>
              <a:off x="561134" y="3083247"/>
              <a:ext cx="3065006" cy="95410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Non-Personalized: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Using all reviewers </a:t>
              </a:r>
              <a:endPara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79879" name="Straight Arrow Connector 23"/>
            <p:cNvCxnSpPr>
              <a:cxnSpLocks noChangeShapeType="1"/>
            </p:cNvCxnSpPr>
            <p:nvPr/>
          </p:nvCxnSpPr>
          <p:spPr bwMode="auto">
            <a:xfrm>
              <a:off x="3406645" y="3397251"/>
              <a:ext cx="990600" cy="1587"/>
            </a:xfrm>
            <a:prstGeom prst="straightConnector1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" name="Group 4"/>
          <p:cNvGrpSpPr/>
          <p:nvPr/>
        </p:nvGrpSpPr>
        <p:grpSpPr>
          <a:xfrm>
            <a:off x="838200" y="4856274"/>
            <a:ext cx="8001742" cy="1136019"/>
            <a:chOff x="1239855" y="4878388"/>
            <a:chExt cx="8001742" cy="1136019"/>
          </a:xfrm>
          <a:solidFill>
            <a:srgbClr val="FFFF99"/>
          </a:solidFill>
        </p:grpSpPr>
        <p:sp>
          <p:nvSpPr>
            <p:cNvPr id="79878" name="TextBox 19"/>
            <p:cNvSpPr txBox="1">
              <a:spLocks noChangeArrowheads="1"/>
            </p:cNvSpPr>
            <p:nvPr/>
          </p:nvSpPr>
          <p:spPr bwMode="auto">
            <a:xfrm>
              <a:off x="1239855" y="5491187"/>
              <a:ext cx="8001742" cy="5232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dirty="0" smtClean="0">
                  <a:latin typeface="Calibri" panose="020F0502020204030204" pitchFamily="34" charset="0"/>
                </a:rPr>
                <a:t>Personalized: Using reviewers with similar weighting</a:t>
              </a:r>
              <a:endParaRPr lang="en-US" altLang="en-US" dirty="0">
                <a:latin typeface="Calibri" panose="020F0502020204030204" pitchFamily="34" charset="0"/>
              </a:endParaRPr>
            </a:p>
          </p:txBody>
        </p:sp>
        <p:cxnSp>
          <p:nvCxnSpPr>
            <p:cNvPr id="79880" name="Straight Arrow Connector 26"/>
            <p:cNvCxnSpPr>
              <a:cxnSpLocks noChangeShapeType="1"/>
            </p:cNvCxnSpPr>
            <p:nvPr/>
          </p:nvCxnSpPr>
          <p:spPr bwMode="auto">
            <a:xfrm flipV="1">
              <a:off x="3200400" y="4878388"/>
              <a:ext cx="1140352" cy="538163"/>
            </a:xfrm>
            <a:prstGeom prst="straightConnector1">
              <a:avLst/>
            </a:prstGeom>
            <a:grpFill/>
            <a:ln w="31750" algn="ctr">
              <a:solidFill>
                <a:schemeClr val="tx1"/>
              </a:solidFill>
              <a:round/>
              <a:headEnd/>
              <a:tailEnd type="arrow" w="med" len="med"/>
            </a:ln>
            <a:extLst/>
          </p:spPr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55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626140" y="3560300"/>
            <a:ext cx="8108660" cy="1602065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2911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56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917576"/>
            <a:ext cx="10593576" cy="55626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838200" y="3886200"/>
            <a:ext cx="3120955" cy="2340717"/>
            <a:chOff x="768152" y="4154225"/>
            <a:chExt cx="3120955" cy="2340717"/>
          </a:xfrm>
        </p:grpSpPr>
        <p:pic>
          <p:nvPicPr>
            <p:cNvPr id="13" name="Picture 2" descr="http://b94818f72e658aa7f030-e02c1d54ef30da44df8b89fd9c6c30b6.r50.cf5.rackcdn.com/wp-content/uploads/2015/12/breaking-news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152" y="4154225"/>
              <a:ext cx="3120955" cy="23407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855773" y="4267636"/>
              <a:ext cx="2363596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Events in Real World</a:t>
              </a:r>
              <a:endParaRPr lang="en-US" sz="2000" b="1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6800" y="3335278"/>
            <a:ext cx="3801297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Stock traders, financial analysts,…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828800" y="1351118"/>
            <a:ext cx="22860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Market volatility</a:t>
            </a:r>
          </a:p>
          <a:p>
            <a:r>
              <a:rPr lang="en-US" sz="2000" b="1" dirty="0" smtClean="0"/>
              <a:t>Stock trends, … 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057245" y="104776"/>
            <a:ext cx="8460286" cy="762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 smtClean="0">
                <a:solidFill>
                  <a:schemeClr val="tx1"/>
                </a:solidFill>
                <a:latin typeface="Arial Black" panose="020B0A04020102020204" pitchFamily="34" charset="0"/>
                <a:ea typeface="Microsoft YaHei" panose="020B0503020204020204" pitchFamily="34" charset="-122"/>
              </a:rPr>
              <a:t>TextScope</a:t>
            </a:r>
            <a:r>
              <a:rPr lang="en-US" sz="4000" b="1" dirty="0" smtClean="0">
                <a:solidFill>
                  <a:schemeClr val="tx1"/>
                </a:solidFill>
                <a:latin typeface="Arial Black" panose="020B0A04020102020204" pitchFamily="34" charset="0"/>
                <a:ea typeface="Microsoft YaHei" panose="020B0503020204020204" pitchFamily="34" charset="-122"/>
              </a:rPr>
              <a:t> Application 2: </a:t>
            </a:r>
            <a:r>
              <a:rPr lang="en-US" sz="4000" b="1" dirty="0" smtClean="0">
                <a:solidFill>
                  <a:schemeClr val="tx1"/>
                </a:solidFill>
                <a:latin typeface="Arial Black" panose="020B0A04020102020204" pitchFamily="34" charset="0"/>
                <a:ea typeface="Microsoft YaHei" panose="020B0503020204020204" pitchFamily="34" charset="-122"/>
              </a:rPr>
              <a:t>Stock Market</a:t>
            </a:r>
            <a:endParaRPr lang="en-US" sz="4000" b="1" dirty="0">
              <a:solidFill>
                <a:schemeClr val="tx1"/>
              </a:solidFill>
              <a:latin typeface="Arial Black" panose="020B0A040201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4784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25500" t="35417" r="12250" b="29529"/>
          <a:stretch>
            <a:fillRect/>
          </a:stretch>
        </p:blipFill>
        <p:spPr bwMode="auto">
          <a:xfrm>
            <a:off x="266143" y="1523078"/>
            <a:ext cx="4872838" cy="2884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1"/>
          <p:cNvGrpSpPr/>
          <p:nvPr/>
        </p:nvGrpSpPr>
        <p:grpSpPr>
          <a:xfrm>
            <a:off x="150424" y="4597688"/>
            <a:ext cx="5188525" cy="1388942"/>
            <a:chOff x="466804" y="4639215"/>
            <a:chExt cx="8097987" cy="1851922"/>
          </a:xfrm>
        </p:grpSpPr>
        <p:sp>
          <p:nvSpPr>
            <p:cNvPr id="13" name="Flowchart: Multidocument 12"/>
            <p:cNvSpPr/>
            <p:nvPr/>
          </p:nvSpPr>
          <p:spPr>
            <a:xfrm>
              <a:off x="914400" y="4953000"/>
              <a:ext cx="530352" cy="762000"/>
            </a:xfrm>
            <a:prstGeom prst="flowChartMultidocumen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Multidocument 13"/>
            <p:cNvSpPr/>
            <p:nvPr/>
          </p:nvSpPr>
          <p:spPr>
            <a:xfrm>
              <a:off x="1603248" y="4953000"/>
              <a:ext cx="530352" cy="762000"/>
            </a:xfrm>
            <a:prstGeom prst="flowChartMultidocumen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Multidocument 14"/>
            <p:cNvSpPr/>
            <p:nvPr/>
          </p:nvSpPr>
          <p:spPr>
            <a:xfrm>
              <a:off x="2365248" y="4953000"/>
              <a:ext cx="530352" cy="762000"/>
            </a:xfrm>
            <a:prstGeom prst="flowChartMultidocumen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55487" y="4639215"/>
              <a:ext cx="769763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dirty="0"/>
                <a:t>…</a:t>
              </a:r>
            </a:p>
          </p:txBody>
        </p:sp>
        <p:sp>
          <p:nvSpPr>
            <p:cNvPr id="17" name="Flowchart: Multidocument 16"/>
            <p:cNvSpPr/>
            <p:nvPr/>
          </p:nvSpPr>
          <p:spPr>
            <a:xfrm>
              <a:off x="4953000" y="5029200"/>
              <a:ext cx="530352" cy="762000"/>
            </a:xfrm>
            <a:prstGeom prst="flowChartMultidocumen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Multidocument 17"/>
            <p:cNvSpPr/>
            <p:nvPr/>
          </p:nvSpPr>
          <p:spPr>
            <a:xfrm>
              <a:off x="5641848" y="5029200"/>
              <a:ext cx="530352" cy="762000"/>
            </a:xfrm>
            <a:prstGeom prst="flowChartMultidocumen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Multidocument 18"/>
            <p:cNvSpPr/>
            <p:nvPr/>
          </p:nvSpPr>
          <p:spPr>
            <a:xfrm>
              <a:off x="6403848" y="5029200"/>
              <a:ext cx="530352" cy="762000"/>
            </a:xfrm>
            <a:prstGeom prst="flowChartMultidocumen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609600" y="4706034"/>
              <a:ext cx="7620000" cy="0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7089724" y="4911136"/>
              <a:ext cx="1350384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Time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66804" y="5875584"/>
              <a:ext cx="8097987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Any clues in the companion news stream?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292524" y="4120058"/>
            <a:ext cx="54102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chemeClr val="bg1">
                    <a:lumMod val="50000"/>
                  </a:schemeClr>
                </a:solidFill>
                <a:ea typeface="Arial"/>
              </a:rPr>
              <a:t>Dow Jones Industrial Average [Source: Yahoo Finance]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ea typeface="Arial"/>
              </a:rPr>
              <a:t/>
            </a:r>
            <a:br>
              <a:rPr lang="en-US" b="1" dirty="0">
                <a:solidFill>
                  <a:schemeClr val="bg1">
                    <a:lumMod val="50000"/>
                  </a:schemeClr>
                </a:solidFill>
                <a:ea typeface="Arial"/>
              </a:rPr>
            </a:br>
            <a:endParaRPr lang="en-US" dirty="0">
              <a:solidFill>
                <a:schemeClr val="bg1">
                  <a:lumMod val="50000"/>
                </a:schemeClr>
              </a:solidFill>
              <a:ea typeface="Arial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0" y="-40569"/>
            <a:ext cx="11963399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Arial" charset="0"/>
              </a:defRPr>
            </a:lvl9pPr>
          </a:lstStyle>
          <a:p>
            <a:r>
              <a:rPr lang="en-US" sz="3200" b="0" dirty="0" smtClean="0">
                <a:solidFill>
                  <a:srgbClr val="C00000"/>
                </a:solidFill>
              </a:rPr>
              <a:t> </a:t>
            </a:r>
            <a:r>
              <a:rPr lang="en-US" sz="3600" dirty="0">
                <a:solidFill>
                  <a:srgbClr val="C00000"/>
                </a:solidFill>
              </a:rPr>
              <a:t>Text Mining for Understanding Time </a:t>
            </a:r>
            <a:r>
              <a:rPr lang="en-US" sz="3600" dirty="0" smtClean="0">
                <a:solidFill>
                  <a:srgbClr val="C00000"/>
                </a:solidFill>
              </a:rPr>
              <a:t>Series </a:t>
            </a:r>
            <a:r>
              <a:rPr lang="en-US" sz="3200" b="0" dirty="0" smtClean="0">
                <a:solidFill>
                  <a:srgbClr val="C00000"/>
                </a:solidFill>
              </a:rPr>
              <a:t>[Kim et al. CIKM’13] </a:t>
            </a:r>
            <a:endParaRPr lang="en-US" sz="2800" b="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4100" y="836593"/>
            <a:ext cx="6633483" cy="461665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What might have caused the stock market crash?  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967866" y="1561213"/>
            <a:ext cx="228600" cy="154902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4806159" y="905813"/>
            <a:ext cx="7016576" cy="5248547"/>
            <a:chOff x="4806159" y="905813"/>
            <a:chExt cx="7016576" cy="5248547"/>
          </a:xfrm>
        </p:grpSpPr>
        <p:grpSp>
          <p:nvGrpSpPr>
            <p:cNvPr id="5" name="Group 4"/>
            <p:cNvGrpSpPr/>
            <p:nvPr/>
          </p:nvGrpSpPr>
          <p:grpSpPr>
            <a:xfrm>
              <a:off x="4806159" y="905813"/>
              <a:ext cx="7016576" cy="5248547"/>
              <a:chOff x="4806159" y="905813"/>
              <a:chExt cx="7016576" cy="5248547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4806159" y="905813"/>
                <a:ext cx="7016576" cy="5248547"/>
                <a:chOff x="4806159" y="905813"/>
                <a:chExt cx="7016576" cy="5248547"/>
              </a:xfrm>
            </p:grpSpPr>
            <p:pic>
              <p:nvPicPr>
                <p:cNvPr id="26" name="Picture 25" descr="Related image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20646" y="3553156"/>
                  <a:ext cx="1872507" cy="17390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25500" t="35417" r="12250" b="29529"/>
                <a:stretch>
                  <a:fillRect/>
                </a:stretch>
              </p:blipFill>
              <p:spPr bwMode="auto">
                <a:xfrm>
                  <a:off x="8365879" y="1821729"/>
                  <a:ext cx="3148853" cy="21789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23" name="Group 22"/>
                <p:cNvGrpSpPr/>
                <p:nvPr/>
              </p:nvGrpSpPr>
              <p:grpSpPr>
                <a:xfrm>
                  <a:off x="8340182" y="905813"/>
                  <a:ext cx="3482553" cy="3676932"/>
                  <a:chOff x="477262" y="73069"/>
                  <a:chExt cx="8308672" cy="4902574"/>
                </a:xfrm>
              </p:grpSpPr>
              <p:sp>
                <p:nvSpPr>
                  <p:cNvPr id="24" name="Freeform 23"/>
                  <p:cNvSpPr/>
                  <p:nvPr/>
                </p:nvSpPr>
                <p:spPr>
                  <a:xfrm>
                    <a:off x="477262" y="3700645"/>
                    <a:ext cx="7221938" cy="1274998"/>
                  </a:xfrm>
                  <a:custGeom>
                    <a:avLst/>
                    <a:gdLst>
                      <a:gd name="connsiteX0" fmla="*/ 0 w 7438292"/>
                      <a:gd name="connsiteY0" fmla="*/ 1509685 h 1509685"/>
                      <a:gd name="connsiteX1" fmla="*/ 228600 w 7438292"/>
                      <a:gd name="connsiteY1" fmla="*/ 1456931 h 1509685"/>
                      <a:gd name="connsiteX2" fmla="*/ 738554 w 7438292"/>
                      <a:gd name="connsiteY2" fmla="*/ 1316254 h 1509685"/>
                      <a:gd name="connsiteX3" fmla="*/ 2848707 w 7438292"/>
                      <a:gd name="connsiteY3" fmla="*/ 1456931 h 1509685"/>
                      <a:gd name="connsiteX4" fmla="*/ 4062046 w 7438292"/>
                      <a:gd name="connsiteY4" fmla="*/ 1245916 h 1509685"/>
                      <a:gd name="connsiteX5" fmla="*/ 4360984 w 7438292"/>
                      <a:gd name="connsiteY5" fmla="*/ 1281085 h 1509685"/>
                      <a:gd name="connsiteX6" fmla="*/ 4800600 w 7438292"/>
                      <a:gd name="connsiteY6" fmla="*/ 85331 h 1509685"/>
                      <a:gd name="connsiteX7" fmla="*/ 5046784 w 7438292"/>
                      <a:gd name="connsiteY7" fmla="*/ 138085 h 1509685"/>
                      <a:gd name="connsiteX8" fmla="*/ 5785338 w 7438292"/>
                      <a:gd name="connsiteY8" fmla="*/ 472193 h 1509685"/>
                      <a:gd name="connsiteX9" fmla="*/ 6453554 w 7438292"/>
                      <a:gd name="connsiteY9" fmla="*/ 560116 h 1509685"/>
                      <a:gd name="connsiteX10" fmla="*/ 6858000 w 7438292"/>
                      <a:gd name="connsiteY10" fmla="*/ 735962 h 1509685"/>
                      <a:gd name="connsiteX11" fmla="*/ 7438292 w 7438292"/>
                      <a:gd name="connsiteY11" fmla="*/ 823885 h 15096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7438292" h="1509685">
                        <a:moveTo>
                          <a:pt x="0" y="1509685"/>
                        </a:moveTo>
                        <a:cubicBezTo>
                          <a:pt x="52754" y="1499427"/>
                          <a:pt x="105508" y="1489169"/>
                          <a:pt x="228600" y="1456931"/>
                        </a:cubicBezTo>
                        <a:cubicBezTo>
                          <a:pt x="351692" y="1424692"/>
                          <a:pt x="301870" y="1316254"/>
                          <a:pt x="738554" y="1316254"/>
                        </a:cubicBezTo>
                        <a:cubicBezTo>
                          <a:pt x="1175238" y="1316254"/>
                          <a:pt x="2294792" y="1468654"/>
                          <a:pt x="2848707" y="1456931"/>
                        </a:cubicBezTo>
                        <a:cubicBezTo>
                          <a:pt x="3402622" y="1445208"/>
                          <a:pt x="3810000" y="1275224"/>
                          <a:pt x="4062046" y="1245916"/>
                        </a:cubicBezTo>
                        <a:cubicBezTo>
                          <a:pt x="4314092" y="1216608"/>
                          <a:pt x="4237892" y="1474516"/>
                          <a:pt x="4360984" y="1281085"/>
                        </a:cubicBezTo>
                        <a:cubicBezTo>
                          <a:pt x="4484076" y="1087654"/>
                          <a:pt x="4686300" y="275831"/>
                          <a:pt x="4800600" y="85331"/>
                        </a:cubicBezTo>
                        <a:cubicBezTo>
                          <a:pt x="4914900" y="-105169"/>
                          <a:pt x="4882661" y="73608"/>
                          <a:pt x="5046784" y="138085"/>
                        </a:cubicBezTo>
                        <a:cubicBezTo>
                          <a:pt x="5210907" y="202562"/>
                          <a:pt x="5550876" y="401854"/>
                          <a:pt x="5785338" y="472193"/>
                        </a:cubicBezTo>
                        <a:cubicBezTo>
                          <a:pt x="6019800" y="542531"/>
                          <a:pt x="6274777" y="516154"/>
                          <a:pt x="6453554" y="560116"/>
                        </a:cubicBezTo>
                        <a:cubicBezTo>
                          <a:pt x="6632331" y="604078"/>
                          <a:pt x="6693877" y="692000"/>
                          <a:pt x="6858000" y="735962"/>
                        </a:cubicBezTo>
                        <a:cubicBezTo>
                          <a:pt x="7022123" y="779923"/>
                          <a:pt x="7230207" y="801904"/>
                          <a:pt x="7438292" y="823885"/>
                        </a:cubicBezTo>
                      </a:path>
                    </a:pathLst>
                  </a:custGeom>
                  <a:noFill/>
                  <a:ln w="635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3628595" y="73069"/>
                    <a:ext cx="5157339" cy="615553"/>
                  </a:xfrm>
                  <a:prstGeom prst="rect">
                    <a:avLst/>
                  </a:prstGeom>
                  <a:solidFill>
                    <a:srgbClr val="FFFF99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b="1" dirty="0"/>
                      <a:t>Sept 11 attack! </a:t>
                    </a:r>
                  </a:p>
                </p:txBody>
              </p:sp>
            </p:grpSp>
            <p:grpSp>
              <p:nvGrpSpPr>
                <p:cNvPr id="28" name="Group 27"/>
                <p:cNvGrpSpPr/>
                <p:nvPr/>
              </p:nvGrpSpPr>
              <p:grpSpPr>
                <a:xfrm>
                  <a:off x="8343474" y="4822452"/>
                  <a:ext cx="3221019" cy="1331908"/>
                  <a:chOff x="466804" y="4639215"/>
                  <a:chExt cx="7973304" cy="1851922"/>
                </a:xfrm>
              </p:grpSpPr>
              <p:sp>
                <p:nvSpPr>
                  <p:cNvPr id="29" name="Flowchart: Multidocument 28"/>
                  <p:cNvSpPr/>
                  <p:nvPr/>
                </p:nvSpPr>
                <p:spPr>
                  <a:xfrm>
                    <a:off x="914400" y="4953000"/>
                    <a:ext cx="530352" cy="762000"/>
                  </a:xfrm>
                  <a:prstGeom prst="flowChartMultidocumen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" name="Flowchart: Multidocument 29"/>
                  <p:cNvSpPr/>
                  <p:nvPr/>
                </p:nvSpPr>
                <p:spPr>
                  <a:xfrm>
                    <a:off x="1603248" y="4953000"/>
                    <a:ext cx="530352" cy="762000"/>
                  </a:xfrm>
                  <a:prstGeom prst="flowChartMultidocumen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Flowchart: Multidocument 30"/>
                  <p:cNvSpPr/>
                  <p:nvPr/>
                </p:nvSpPr>
                <p:spPr>
                  <a:xfrm>
                    <a:off x="2365248" y="4953000"/>
                    <a:ext cx="530352" cy="762000"/>
                  </a:xfrm>
                  <a:prstGeom prst="flowChartMultidocumen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3555487" y="4639215"/>
                    <a:ext cx="1421364" cy="10698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4400" dirty="0"/>
                      <a:t>…</a:t>
                    </a:r>
                  </a:p>
                </p:txBody>
              </p:sp>
              <p:sp>
                <p:nvSpPr>
                  <p:cNvPr id="33" name="Flowchart: Multidocument 32"/>
                  <p:cNvSpPr/>
                  <p:nvPr/>
                </p:nvSpPr>
                <p:spPr>
                  <a:xfrm>
                    <a:off x="4953000" y="5029200"/>
                    <a:ext cx="530352" cy="762000"/>
                  </a:xfrm>
                  <a:prstGeom prst="flowChartMultidocumen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" name="Flowchart: Multidocument 33"/>
                  <p:cNvSpPr/>
                  <p:nvPr/>
                </p:nvSpPr>
                <p:spPr>
                  <a:xfrm>
                    <a:off x="5641848" y="5029200"/>
                    <a:ext cx="530352" cy="762000"/>
                  </a:xfrm>
                  <a:prstGeom prst="flowChartMultidocumen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Flowchart: Multidocument 34"/>
                  <p:cNvSpPr/>
                  <p:nvPr/>
                </p:nvSpPr>
                <p:spPr>
                  <a:xfrm>
                    <a:off x="6403848" y="5029200"/>
                    <a:ext cx="530352" cy="762000"/>
                  </a:xfrm>
                  <a:prstGeom prst="flowChartMultidocumen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36" name="Straight Arrow Connector 35"/>
                  <p:cNvCxnSpPr/>
                  <p:nvPr/>
                </p:nvCxnSpPr>
                <p:spPr>
                  <a:xfrm>
                    <a:off x="609600" y="4706034"/>
                    <a:ext cx="7620000" cy="0"/>
                  </a:xfrm>
                  <a:prstGeom prst="straightConnector1">
                    <a:avLst/>
                  </a:prstGeom>
                  <a:ln w="76200">
                    <a:solidFill>
                      <a:srgbClr val="00B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7089724" y="4911136"/>
                    <a:ext cx="1350384" cy="69762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800" b="1" dirty="0"/>
                      <a:t>Time</a:t>
                    </a:r>
                  </a:p>
                </p:txBody>
              </p:sp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466804" y="5875584"/>
                    <a:ext cx="457283" cy="61555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endParaRPr lang="en-US" sz="2400" b="1" dirty="0"/>
                  </a:p>
                </p:txBody>
              </p:sp>
            </p:grpSp>
            <p:sp>
              <p:nvSpPr>
                <p:cNvPr id="2" name="Right Arrow 1"/>
                <p:cNvSpPr/>
                <p:nvPr/>
              </p:nvSpPr>
              <p:spPr>
                <a:xfrm>
                  <a:off x="4806159" y="4059137"/>
                  <a:ext cx="978408" cy="461644"/>
                </a:xfrm>
                <a:prstGeom prst="rightArrow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ight Arrow 38"/>
                <p:cNvSpPr/>
                <p:nvPr/>
              </p:nvSpPr>
              <p:spPr>
                <a:xfrm>
                  <a:off x="7582025" y="4160503"/>
                  <a:ext cx="680945" cy="323524"/>
                </a:xfrm>
                <a:prstGeom prst="rightArrow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40" name="Straight Arrow Connector 39"/>
              <p:cNvCxnSpPr/>
              <p:nvPr/>
            </p:nvCxnSpPr>
            <p:spPr>
              <a:xfrm flipH="1">
                <a:off x="10110438" y="1523078"/>
                <a:ext cx="430751" cy="223785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/>
            <p:cNvSpPr txBox="1"/>
            <p:nvPr/>
          </p:nvSpPr>
          <p:spPr>
            <a:xfrm>
              <a:off x="5749923" y="2817846"/>
              <a:ext cx="1896096" cy="584775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TextScope</a:t>
              </a:r>
              <a:endParaRPr lang="en-US" sz="3200" b="1" dirty="0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1524000" y="6010597"/>
            <a:ext cx="10591800" cy="523220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MR10"/>
              </a:rPr>
              <a:t>H.  </a:t>
            </a:r>
            <a:r>
              <a:rPr lang="en-US" sz="1400" dirty="0">
                <a:latin typeface="CMR10"/>
              </a:rPr>
              <a:t>Kim, </a:t>
            </a:r>
            <a:r>
              <a:rPr lang="en-US" sz="1400" dirty="0" smtClean="0">
                <a:latin typeface="CMR10"/>
              </a:rPr>
              <a:t>M. </a:t>
            </a:r>
            <a:r>
              <a:rPr lang="en-US" sz="1400" dirty="0">
                <a:latin typeface="CMR10"/>
              </a:rPr>
              <a:t>Castellanos, </a:t>
            </a:r>
            <a:r>
              <a:rPr lang="en-US" sz="1400" dirty="0" smtClean="0">
                <a:latin typeface="CMR10"/>
              </a:rPr>
              <a:t>M. </a:t>
            </a:r>
            <a:r>
              <a:rPr lang="en-US" sz="1400" dirty="0">
                <a:latin typeface="CMR10"/>
              </a:rPr>
              <a:t>Hsu, </a:t>
            </a:r>
            <a:r>
              <a:rPr lang="en-US" sz="1400" dirty="0" smtClean="0">
                <a:latin typeface="CMR10"/>
              </a:rPr>
              <a:t>C. </a:t>
            </a:r>
            <a:r>
              <a:rPr lang="en-US" sz="1400" dirty="0">
                <a:latin typeface="CMR10"/>
              </a:rPr>
              <a:t>Zhai, </a:t>
            </a:r>
            <a:r>
              <a:rPr lang="en-US" sz="1400" dirty="0" smtClean="0">
                <a:latin typeface="CMR10"/>
              </a:rPr>
              <a:t>T. </a:t>
            </a:r>
            <a:r>
              <a:rPr lang="en-US" sz="1400" dirty="0">
                <a:latin typeface="CMR10"/>
              </a:rPr>
              <a:t>A. </a:t>
            </a:r>
            <a:r>
              <a:rPr lang="en-US" sz="1400" dirty="0" err="1" smtClean="0">
                <a:latin typeface="CMR10"/>
              </a:rPr>
              <a:t>Rietz</a:t>
            </a:r>
            <a:r>
              <a:rPr lang="en-US" sz="1400" dirty="0" smtClean="0">
                <a:latin typeface="CMR10"/>
              </a:rPr>
              <a:t>, D. </a:t>
            </a:r>
            <a:r>
              <a:rPr lang="en-US" sz="1400" dirty="0" err="1">
                <a:latin typeface="CMR10"/>
              </a:rPr>
              <a:t>Diermeier</a:t>
            </a:r>
            <a:r>
              <a:rPr lang="en-US" sz="1400" dirty="0">
                <a:latin typeface="CMR10"/>
              </a:rPr>
              <a:t>. Mining causal topics in text data: iterative topic modeling with </a:t>
            </a:r>
            <a:r>
              <a:rPr lang="en-US" sz="1400" dirty="0" smtClean="0">
                <a:latin typeface="CMR10"/>
              </a:rPr>
              <a:t>time series </a:t>
            </a:r>
            <a:r>
              <a:rPr lang="en-US" sz="1400" dirty="0">
                <a:latin typeface="CMR10"/>
              </a:rPr>
              <a:t>feedback, </a:t>
            </a:r>
            <a:r>
              <a:rPr lang="en-US" sz="1400" dirty="0">
                <a:latin typeface="CMTI10"/>
              </a:rPr>
              <a:t>Proceedings of </a:t>
            </a:r>
            <a:r>
              <a:rPr lang="en-US" sz="1400" dirty="0" smtClean="0">
                <a:latin typeface="CMTI10"/>
              </a:rPr>
              <a:t>ACM CIKM 2013</a:t>
            </a:r>
            <a:r>
              <a:rPr lang="en-US" sz="1400" dirty="0" smtClean="0">
                <a:latin typeface="CMR10"/>
              </a:rPr>
              <a:t>, </a:t>
            </a:r>
            <a:r>
              <a:rPr lang="en-US" sz="1400" dirty="0">
                <a:latin typeface="CMR10"/>
              </a:rPr>
              <a:t>pp. 885-890, 2013.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41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-55309"/>
            <a:ext cx="12496800" cy="9906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A General Framework for </a:t>
            </a:r>
            <a:r>
              <a:rPr lang="en-US" sz="4000" dirty="0"/>
              <a:t>Causal Topic </a:t>
            </a:r>
            <a:r>
              <a:rPr lang="en-US" sz="4000" dirty="0" smtClean="0"/>
              <a:t>Modeling </a:t>
            </a:r>
            <a:r>
              <a:rPr lang="en-US" sz="3100" dirty="0" smtClean="0"/>
              <a:t>[Kim et al. CIKM’13] </a:t>
            </a:r>
            <a:endParaRPr lang="en-US" sz="3100" dirty="0"/>
          </a:p>
        </p:txBody>
      </p:sp>
      <p:grpSp>
        <p:nvGrpSpPr>
          <p:cNvPr id="90" name="Group 120"/>
          <p:cNvGrpSpPr/>
          <p:nvPr/>
        </p:nvGrpSpPr>
        <p:grpSpPr>
          <a:xfrm>
            <a:off x="6316950" y="2391732"/>
            <a:ext cx="1624613" cy="1090606"/>
            <a:chOff x="4791235" y="998618"/>
            <a:chExt cx="1569812" cy="1065028"/>
          </a:xfrm>
        </p:grpSpPr>
        <p:sp>
          <p:nvSpPr>
            <p:cNvPr id="129" name="TextBox 128"/>
            <p:cNvSpPr txBox="1"/>
            <p:nvPr/>
          </p:nvSpPr>
          <p:spPr>
            <a:xfrm>
              <a:off x="4791235" y="998618"/>
              <a:ext cx="1569812" cy="6912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en-US" altLang="ko-KR" sz="2000" b="1" kern="0" dirty="0">
                  <a:solidFill>
                    <a:srgbClr val="000000"/>
                  </a:solidFill>
                  <a:latin typeface="Futura Bk" pitchFamily="34" charset="0"/>
                  <a:ea typeface="Arial"/>
                </a:rPr>
                <a:t>Non-text</a:t>
              </a:r>
              <a:br>
                <a:rPr lang="en-US" altLang="ko-KR" sz="2000" b="1" kern="0" dirty="0">
                  <a:solidFill>
                    <a:srgbClr val="000000"/>
                  </a:solidFill>
                  <a:latin typeface="Futura Bk" pitchFamily="34" charset="0"/>
                  <a:ea typeface="Arial"/>
                </a:rPr>
              </a:br>
              <a:r>
                <a:rPr lang="en-US" altLang="ko-KR" sz="2000" b="1" kern="0" dirty="0">
                  <a:solidFill>
                    <a:srgbClr val="000000"/>
                  </a:solidFill>
                  <a:latin typeface="Futura Bk" pitchFamily="34" charset="0"/>
                  <a:ea typeface="Arial"/>
                </a:rPr>
                <a:t>Time Series</a:t>
              </a:r>
            </a:p>
          </p:txBody>
        </p:sp>
        <p:graphicFrame>
          <p:nvGraphicFramePr>
            <p:cNvPr id="130" name="Chart 129"/>
            <p:cNvGraphicFramePr/>
            <p:nvPr>
              <p:extLst/>
            </p:nvPr>
          </p:nvGraphicFramePr>
          <p:xfrm>
            <a:off x="4800600" y="1143000"/>
            <a:ext cx="1559169" cy="92064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grpSp>
        <p:nvGrpSpPr>
          <p:cNvPr id="91" name="Group 90"/>
          <p:cNvGrpSpPr/>
          <p:nvPr/>
        </p:nvGrpSpPr>
        <p:grpSpPr>
          <a:xfrm>
            <a:off x="1752599" y="884594"/>
            <a:ext cx="1859216" cy="1539704"/>
            <a:chOff x="13916727" y="6537125"/>
            <a:chExt cx="4549043" cy="2719398"/>
          </a:xfrm>
        </p:grpSpPr>
        <p:sp>
          <p:nvSpPr>
            <p:cNvPr id="124" name="Can 123"/>
            <p:cNvSpPr/>
            <p:nvPr/>
          </p:nvSpPr>
          <p:spPr>
            <a:xfrm>
              <a:off x="14255190" y="7228657"/>
              <a:ext cx="1692032" cy="1024664"/>
            </a:xfrm>
            <a:prstGeom prst="can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600" b="1" kern="0" dirty="0">
                <a:solidFill>
                  <a:sysClr val="window" lastClr="FFFFFF"/>
                </a:solidFill>
                <a:latin typeface="Calibri"/>
                <a:ea typeface="Arial"/>
              </a:endParaRPr>
            </a:p>
          </p:txBody>
        </p:sp>
        <p:sp>
          <p:nvSpPr>
            <p:cNvPr id="125" name="Can 124"/>
            <p:cNvSpPr/>
            <p:nvPr/>
          </p:nvSpPr>
          <p:spPr>
            <a:xfrm>
              <a:off x="16135228" y="7228657"/>
              <a:ext cx="1692032" cy="1024664"/>
            </a:xfrm>
            <a:prstGeom prst="can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600" b="1" kern="0" dirty="0">
                <a:solidFill>
                  <a:sysClr val="window" lastClr="FFFFFF"/>
                </a:solidFill>
                <a:latin typeface="Calibri"/>
                <a:ea typeface="Arial"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14309064" y="8223700"/>
              <a:ext cx="1471592" cy="1032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1600" b="1" kern="0" dirty="0">
                  <a:solidFill>
                    <a:sysClr val="windowText" lastClr="000000"/>
                  </a:solidFill>
                  <a:ea typeface="Arial"/>
                </a:rPr>
                <a:t>Sep</a:t>
              </a:r>
              <a:br>
                <a:rPr lang="en-US" sz="1600" b="1" kern="0" dirty="0">
                  <a:solidFill>
                    <a:sysClr val="windowText" lastClr="000000"/>
                  </a:solidFill>
                  <a:ea typeface="Arial"/>
                </a:rPr>
              </a:br>
              <a:r>
                <a:rPr lang="en-US" sz="1600" b="1" kern="0" dirty="0">
                  <a:solidFill>
                    <a:sysClr val="windowText" lastClr="000000"/>
                  </a:solidFill>
                  <a:ea typeface="Arial"/>
                </a:rPr>
                <a:t>2001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16135225" y="8223704"/>
              <a:ext cx="2330545" cy="1032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1600" b="1" kern="0" dirty="0">
                  <a:solidFill>
                    <a:sysClr val="windowText" lastClr="000000"/>
                  </a:solidFill>
                  <a:ea typeface="Arial"/>
                </a:rPr>
                <a:t>Oct       …</a:t>
              </a:r>
              <a:br>
                <a:rPr lang="en-US" sz="1600" b="1" kern="0" dirty="0">
                  <a:solidFill>
                    <a:sysClr val="windowText" lastClr="000000"/>
                  </a:solidFill>
                  <a:ea typeface="Arial"/>
                </a:rPr>
              </a:br>
              <a:r>
                <a:rPr lang="en-US" sz="1600" b="1" kern="0" dirty="0">
                  <a:solidFill>
                    <a:sysClr val="windowText" lastClr="000000"/>
                  </a:solidFill>
                  <a:ea typeface="Arial"/>
                </a:rPr>
                <a:t>2001</a:t>
              </a:r>
            </a:p>
          </p:txBody>
        </p:sp>
        <p:sp>
          <p:nvSpPr>
            <p:cNvPr id="128" name="TextBox 616"/>
            <p:cNvSpPr txBox="1">
              <a:spLocks noChangeArrowheads="1"/>
            </p:cNvSpPr>
            <p:nvPr/>
          </p:nvSpPr>
          <p:spPr bwMode="auto">
            <a:xfrm>
              <a:off x="13916727" y="6537125"/>
              <a:ext cx="4212868" cy="7066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latinLnBrk="1" hangingPunct="0">
                <a:defRPr/>
              </a:pPr>
              <a:r>
                <a:rPr lang="en-US" altLang="ko-KR" sz="2000" b="1" kern="0" dirty="0">
                  <a:solidFill>
                    <a:srgbClr val="000000"/>
                  </a:solidFill>
                  <a:latin typeface="Futura Bk" pitchFamily="34" charset="0"/>
                  <a:ea typeface="Arial"/>
                </a:rPr>
                <a:t>Text Stream</a:t>
              </a:r>
              <a:endParaRPr lang="ko-KR" altLang="en-US" sz="2000" b="1" kern="0" dirty="0">
                <a:solidFill>
                  <a:srgbClr val="000000"/>
                </a:solidFill>
                <a:latin typeface="Futura Bk" pitchFamily="34" charset="0"/>
                <a:ea typeface="Arial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7803975" y="838200"/>
            <a:ext cx="1799895" cy="1352744"/>
            <a:chOff x="6400800" y="742890"/>
            <a:chExt cx="1903826" cy="1476371"/>
          </a:xfrm>
        </p:grpSpPr>
        <p:sp>
          <p:nvSpPr>
            <p:cNvPr id="119" name="TextBox 118"/>
            <p:cNvSpPr txBox="1"/>
            <p:nvPr/>
          </p:nvSpPr>
          <p:spPr>
            <a:xfrm>
              <a:off x="6400800" y="742890"/>
              <a:ext cx="1850200" cy="4030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altLang="ko-KR" b="1" kern="0" dirty="0">
                  <a:solidFill>
                    <a:srgbClr val="000000"/>
                  </a:solidFill>
                  <a:latin typeface="Futura Bk" pitchFamily="34" charset="0"/>
                  <a:ea typeface="Arial"/>
                </a:rPr>
                <a:t>Causal Topics</a:t>
              </a:r>
            </a:p>
          </p:txBody>
        </p:sp>
        <p:sp>
          <p:nvSpPr>
            <p:cNvPr id="120" name="직사각형 4"/>
            <p:cNvSpPr/>
            <p:nvPr/>
          </p:nvSpPr>
          <p:spPr bwMode="auto">
            <a:xfrm>
              <a:off x="6437674" y="1112166"/>
              <a:ext cx="905053" cy="510967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AAABB0">
                  <a:lumMod val="75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r>
                <a:rPr lang="en-US" altLang="ko-KR" sz="1400" b="1" kern="0" dirty="0">
                  <a:solidFill>
                    <a:srgbClr val="000000"/>
                  </a:solidFill>
                  <a:latin typeface="Futura Bk" pitchFamily="34" charset="0"/>
                  <a:ea typeface="Arial"/>
                </a:rPr>
                <a:t>Topic 1</a:t>
              </a:r>
              <a:endParaRPr lang="ko-KR" altLang="en-US" sz="1400" b="1" kern="0" dirty="0">
                <a:solidFill>
                  <a:srgbClr val="000000"/>
                </a:solidFill>
                <a:latin typeface="Futura Bk" pitchFamily="34" charset="0"/>
                <a:ea typeface="Arial"/>
              </a:endParaRPr>
            </a:p>
          </p:txBody>
        </p:sp>
        <p:sp>
          <p:nvSpPr>
            <p:cNvPr id="121" name="직사각형 4"/>
            <p:cNvSpPr/>
            <p:nvPr/>
          </p:nvSpPr>
          <p:spPr bwMode="auto">
            <a:xfrm>
              <a:off x="7399573" y="1112166"/>
              <a:ext cx="905053" cy="510967"/>
            </a:xfrm>
            <a:prstGeom prst="rect">
              <a:avLst/>
            </a:prstGeom>
            <a:solidFill>
              <a:srgbClr val="EEECE1">
                <a:lumMod val="40000"/>
                <a:lumOff val="60000"/>
              </a:srgbClr>
            </a:solidFill>
            <a:ln w="25400" cap="flat" cmpd="sng" algn="ctr">
              <a:solidFill>
                <a:srgbClr val="AAABB0">
                  <a:lumMod val="75000"/>
                </a:srgbClr>
              </a:solidFill>
              <a:prstDash val="dashDot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r>
                <a:rPr lang="en-US" altLang="ko-KR" sz="1400" b="1" kern="0" dirty="0">
                  <a:solidFill>
                    <a:srgbClr val="000000"/>
                  </a:solidFill>
                  <a:latin typeface="Futura Bk" pitchFamily="34" charset="0"/>
                  <a:ea typeface="Arial"/>
                </a:rPr>
                <a:t>Topic 2</a:t>
              </a:r>
              <a:endParaRPr lang="ko-KR" altLang="en-US" sz="1400" b="1" kern="0" dirty="0">
                <a:solidFill>
                  <a:srgbClr val="000000"/>
                </a:solidFill>
                <a:latin typeface="Futura Bk" pitchFamily="34" charset="0"/>
                <a:ea typeface="Arial"/>
              </a:endParaRPr>
            </a:p>
          </p:txBody>
        </p:sp>
        <p:sp>
          <p:nvSpPr>
            <p:cNvPr id="122" name="직사각형 4"/>
            <p:cNvSpPr/>
            <p:nvPr/>
          </p:nvSpPr>
          <p:spPr bwMode="auto">
            <a:xfrm>
              <a:off x="6437674" y="1708294"/>
              <a:ext cx="905053" cy="510967"/>
            </a:xfrm>
            <a:prstGeom prst="rect">
              <a:avLst/>
            </a:prstGeom>
            <a:solidFill>
              <a:srgbClr val="EEECE1">
                <a:lumMod val="40000"/>
                <a:lumOff val="60000"/>
              </a:srgbClr>
            </a:solidFill>
            <a:ln w="25400" cap="flat" cmpd="sng" algn="ctr">
              <a:solidFill>
                <a:srgbClr val="AAABB0">
                  <a:lumMod val="75000"/>
                </a:srgbClr>
              </a:solidFill>
              <a:prstDash val="dashDot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r>
                <a:rPr lang="en-US" altLang="ko-KR" sz="1400" b="1" kern="0" dirty="0">
                  <a:solidFill>
                    <a:srgbClr val="000000"/>
                  </a:solidFill>
                  <a:latin typeface="Futura Bk" pitchFamily="34" charset="0"/>
                  <a:ea typeface="Arial"/>
                </a:rPr>
                <a:t>Topic 3</a:t>
              </a:r>
              <a:endParaRPr lang="ko-KR" altLang="en-US" sz="1400" b="1" kern="0" dirty="0">
                <a:solidFill>
                  <a:srgbClr val="000000"/>
                </a:solidFill>
                <a:latin typeface="Futura Bk" pitchFamily="34" charset="0"/>
                <a:ea typeface="Arial"/>
              </a:endParaRPr>
            </a:p>
          </p:txBody>
        </p:sp>
        <p:sp>
          <p:nvSpPr>
            <p:cNvPr id="123" name="직사각형 4"/>
            <p:cNvSpPr/>
            <p:nvPr/>
          </p:nvSpPr>
          <p:spPr bwMode="auto">
            <a:xfrm>
              <a:off x="7399573" y="1708294"/>
              <a:ext cx="905053" cy="510967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AAABB0">
                  <a:lumMod val="75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r>
                <a:rPr lang="en-US" altLang="ko-KR" sz="1400" b="1" kern="0" dirty="0">
                  <a:solidFill>
                    <a:srgbClr val="000000"/>
                  </a:solidFill>
                  <a:latin typeface="Futura Bk" pitchFamily="34" charset="0"/>
                  <a:ea typeface="Arial"/>
                </a:rPr>
                <a:t>Topic 4</a:t>
              </a:r>
              <a:endParaRPr lang="ko-KR" altLang="en-US" sz="1400" b="1" kern="0" dirty="0">
                <a:solidFill>
                  <a:srgbClr val="000000"/>
                </a:solidFill>
                <a:latin typeface="Futura Bk" pitchFamily="34" charset="0"/>
                <a:ea typeface="Arial"/>
              </a:endParaRPr>
            </a:p>
          </p:txBody>
        </p:sp>
      </p:grpSp>
      <p:sp>
        <p:nvSpPr>
          <p:cNvPr id="93" name="오른쪽 화살표 44"/>
          <p:cNvSpPr>
            <a:spLocks noChangeArrowheads="1"/>
          </p:cNvSpPr>
          <p:nvPr/>
        </p:nvSpPr>
        <p:spPr bwMode="auto">
          <a:xfrm rot="5400000">
            <a:off x="8033857" y="2616163"/>
            <a:ext cx="1374993" cy="6896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42E34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algn="ctr" eaLnBrk="0" latinLnBrk="1" hangingPunct="0">
              <a:defRPr/>
            </a:pPr>
            <a:endParaRPr lang="ko-KR" altLang="en-US" sz="1500" kern="0" dirty="0">
              <a:solidFill>
                <a:srgbClr val="000000"/>
              </a:solidFill>
              <a:latin typeface="Futura Bk" pitchFamily="34" charset="0"/>
              <a:ea typeface="Arial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8956618" y="2582318"/>
            <a:ext cx="15814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2000" b="1" kern="0" dirty="0">
                <a:solidFill>
                  <a:srgbClr val="000000"/>
                </a:solidFill>
                <a:latin typeface="Futura Bk" pitchFamily="34" charset="0"/>
                <a:ea typeface="Arial"/>
              </a:rPr>
              <a:t>Zoom into </a:t>
            </a:r>
          </a:p>
          <a:p>
            <a:pPr>
              <a:defRPr/>
            </a:pPr>
            <a:r>
              <a:rPr lang="en-US" altLang="ko-KR" sz="2000" b="1" kern="0" dirty="0">
                <a:solidFill>
                  <a:srgbClr val="000000"/>
                </a:solidFill>
                <a:ea typeface="Arial"/>
              </a:rPr>
              <a:t>W</a:t>
            </a:r>
            <a:r>
              <a:rPr lang="en-US" altLang="ko-KR" sz="2000" b="1" kern="0" dirty="0">
                <a:solidFill>
                  <a:srgbClr val="000000"/>
                </a:solidFill>
                <a:latin typeface="Futura Bk" pitchFamily="34" charset="0"/>
                <a:ea typeface="Arial"/>
              </a:rPr>
              <a:t>ord Level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789410" y="3578660"/>
            <a:ext cx="16094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altLang="ko-KR" sz="2000" b="1" kern="0" dirty="0">
                <a:solidFill>
                  <a:srgbClr val="000000"/>
                </a:solidFill>
                <a:latin typeface="Futura Bk" pitchFamily="34" charset="0"/>
                <a:ea typeface="Arial"/>
              </a:rPr>
              <a:t>Split Words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4234317" y="2740326"/>
            <a:ext cx="13678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2000" b="1" kern="0" dirty="0">
                <a:solidFill>
                  <a:srgbClr val="000000"/>
                </a:solidFill>
                <a:latin typeface="Futura Bk" pitchFamily="34" charset="0"/>
                <a:ea typeface="Arial"/>
              </a:rPr>
              <a:t>Feedback</a:t>
            </a:r>
          </a:p>
          <a:p>
            <a:pPr>
              <a:defRPr/>
            </a:pPr>
            <a:r>
              <a:rPr lang="en-US" altLang="ko-KR" sz="2000" b="1" kern="0" dirty="0">
                <a:solidFill>
                  <a:srgbClr val="000000"/>
                </a:solidFill>
                <a:latin typeface="Futura Bk" pitchFamily="34" charset="0"/>
                <a:ea typeface="Arial"/>
              </a:rPr>
              <a:t>as Prior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9388859" y="4396635"/>
            <a:ext cx="10262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2000" b="1" kern="0" dirty="0">
                <a:solidFill>
                  <a:srgbClr val="000000"/>
                </a:solidFill>
                <a:latin typeface="Futura Bk" pitchFamily="34" charset="0"/>
                <a:ea typeface="Arial"/>
              </a:rPr>
              <a:t>Causal</a:t>
            </a:r>
            <a:br>
              <a:rPr lang="en-US" altLang="ko-KR" sz="2000" b="1" kern="0" dirty="0">
                <a:solidFill>
                  <a:srgbClr val="000000"/>
                </a:solidFill>
                <a:latin typeface="Futura Bk" pitchFamily="34" charset="0"/>
                <a:ea typeface="Arial"/>
              </a:rPr>
            </a:br>
            <a:r>
              <a:rPr lang="en-US" altLang="ko-KR" sz="2000" b="1" kern="0" dirty="0">
                <a:solidFill>
                  <a:srgbClr val="000000"/>
                </a:solidFill>
                <a:latin typeface="Futura Bk" pitchFamily="34" charset="0"/>
                <a:ea typeface="Arial"/>
              </a:rPr>
              <a:t>Words</a:t>
            </a:r>
          </a:p>
        </p:txBody>
      </p:sp>
      <p:sp>
        <p:nvSpPr>
          <p:cNvPr id="98" name="Bent-Up Arrow 97"/>
          <p:cNvSpPr/>
          <p:nvPr/>
        </p:nvSpPr>
        <p:spPr bwMode="auto">
          <a:xfrm flipH="1">
            <a:off x="3737948" y="1945536"/>
            <a:ext cx="940358" cy="3051469"/>
          </a:xfrm>
          <a:prstGeom prst="bentUpArrow">
            <a:avLst>
              <a:gd name="adj1" fmla="val 36995"/>
              <a:gd name="adj2" fmla="val 28830"/>
              <a:gd name="adj3" fmla="val 34283"/>
            </a:avLst>
          </a:prstGeom>
          <a:solidFill>
            <a:srgbClr val="B42E34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algn="ctr" eaLnBrk="0" latinLnBrk="1" hangingPunct="0">
              <a:defRPr/>
            </a:pPr>
            <a:endParaRPr lang="en-US" sz="1500" kern="0" dirty="0">
              <a:solidFill>
                <a:srgbClr val="000000"/>
              </a:solidFill>
              <a:ea typeface="Arial"/>
            </a:endParaRPr>
          </a:p>
        </p:txBody>
      </p:sp>
      <p:sp>
        <p:nvSpPr>
          <p:cNvPr id="99" name="오른쪽 화살표 44"/>
          <p:cNvSpPr>
            <a:spLocks noChangeArrowheads="1"/>
          </p:cNvSpPr>
          <p:nvPr/>
        </p:nvSpPr>
        <p:spPr bwMode="auto">
          <a:xfrm rot="16200000">
            <a:off x="6893518" y="2054062"/>
            <a:ext cx="500047" cy="17529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42E34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algn="ctr" eaLnBrk="0" latinLnBrk="1" hangingPunct="0">
              <a:defRPr/>
            </a:pPr>
            <a:endParaRPr lang="ko-KR" altLang="en-US" sz="1400" kern="0" dirty="0">
              <a:solidFill>
                <a:srgbClr val="000000"/>
              </a:solidFill>
              <a:latin typeface="Futura Bk" pitchFamily="34" charset="0"/>
              <a:ea typeface="Arial"/>
            </a:endParaRPr>
          </a:p>
        </p:txBody>
      </p:sp>
      <p:grpSp>
        <p:nvGrpSpPr>
          <p:cNvPr id="100" name="Group 99"/>
          <p:cNvGrpSpPr/>
          <p:nvPr/>
        </p:nvGrpSpPr>
        <p:grpSpPr>
          <a:xfrm>
            <a:off x="4706247" y="838200"/>
            <a:ext cx="1973026" cy="1466910"/>
            <a:chOff x="3124200" y="742890"/>
            <a:chExt cx="2086954" cy="1600970"/>
          </a:xfrm>
        </p:grpSpPr>
        <p:sp>
          <p:nvSpPr>
            <p:cNvPr id="110" name="직사각형 4"/>
            <p:cNvSpPr/>
            <p:nvPr/>
          </p:nvSpPr>
          <p:spPr bwMode="auto">
            <a:xfrm>
              <a:off x="3220004" y="1111606"/>
              <a:ext cx="914633" cy="510967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AAABB0">
                  <a:lumMod val="75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r>
                <a:rPr lang="en-US" altLang="ko-KR" sz="1400" b="1" kern="0" dirty="0">
                  <a:solidFill>
                    <a:srgbClr val="000000"/>
                  </a:solidFill>
                  <a:latin typeface="Futura Bk" pitchFamily="34" charset="0"/>
                  <a:ea typeface="Arial"/>
                </a:rPr>
                <a:t>Topic 1</a:t>
              </a:r>
              <a:endParaRPr lang="ko-KR" altLang="en-US" sz="1400" b="1" kern="0" dirty="0">
                <a:solidFill>
                  <a:srgbClr val="000000"/>
                </a:solidFill>
                <a:latin typeface="Futura Bk" pitchFamily="34" charset="0"/>
                <a:ea typeface="Arial"/>
              </a:endParaRPr>
            </a:p>
          </p:txBody>
        </p:sp>
        <p:sp>
          <p:nvSpPr>
            <p:cNvPr id="111" name="TextBox 616"/>
            <p:cNvSpPr txBox="1">
              <a:spLocks noChangeArrowheads="1"/>
            </p:cNvSpPr>
            <p:nvPr/>
          </p:nvSpPr>
          <p:spPr bwMode="auto">
            <a:xfrm>
              <a:off x="3124200" y="742890"/>
              <a:ext cx="2086954" cy="403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latinLnBrk="1" hangingPunct="0">
                <a:defRPr/>
              </a:pPr>
              <a:r>
                <a:rPr lang="en-US" altLang="ko-KR" b="1" kern="0" dirty="0">
                  <a:solidFill>
                    <a:srgbClr val="000000"/>
                  </a:solidFill>
                  <a:latin typeface="Futura Bk" pitchFamily="34" charset="0"/>
                  <a:ea typeface="Arial"/>
                </a:rPr>
                <a:t>Topic Modeling</a:t>
              </a:r>
              <a:endParaRPr lang="ko-KR" altLang="en-US" b="1" kern="0" dirty="0">
                <a:solidFill>
                  <a:srgbClr val="000000"/>
                </a:solidFill>
                <a:latin typeface="Futura Bk" pitchFamily="34" charset="0"/>
                <a:ea typeface="Arial"/>
              </a:endParaRPr>
            </a:p>
          </p:txBody>
        </p:sp>
        <p:sp>
          <p:nvSpPr>
            <p:cNvPr id="112" name="직사각형 4"/>
            <p:cNvSpPr/>
            <p:nvPr/>
          </p:nvSpPr>
          <p:spPr bwMode="auto">
            <a:xfrm>
              <a:off x="4192085" y="1111606"/>
              <a:ext cx="914633" cy="510967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AAABB0">
                  <a:lumMod val="75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r>
                <a:rPr lang="en-US" altLang="ko-KR" sz="1400" b="1" kern="0" dirty="0">
                  <a:solidFill>
                    <a:srgbClr val="000000"/>
                  </a:solidFill>
                  <a:latin typeface="Futura Bk" pitchFamily="34" charset="0"/>
                  <a:ea typeface="Arial"/>
                </a:rPr>
                <a:t>Topic 2</a:t>
              </a:r>
              <a:endParaRPr lang="ko-KR" altLang="en-US" sz="1400" b="1" kern="0" dirty="0">
                <a:solidFill>
                  <a:srgbClr val="000000"/>
                </a:solidFill>
                <a:latin typeface="Futura Bk" pitchFamily="34" charset="0"/>
                <a:ea typeface="Arial"/>
              </a:endParaRPr>
            </a:p>
          </p:txBody>
        </p:sp>
        <p:sp>
          <p:nvSpPr>
            <p:cNvPr id="113" name="직사각형 4"/>
            <p:cNvSpPr/>
            <p:nvPr/>
          </p:nvSpPr>
          <p:spPr bwMode="auto">
            <a:xfrm>
              <a:off x="3220004" y="1707734"/>
              <a:ext cx="914633" cy="510967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AAABB0">
                  <a:lumMod val="75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r>
                <a:rPr lang="en-US" altLang="ko-KR" sz="1400" b="1" kern="0" dirty="0">
                  <a:solidFill>
                    <a:srgbClr val="000000"/>
                  </a:solidFill>
                  <a:latin typeface="Futura Bk" pitchFamily="34" charset="0"/>
                  <a:ea typeface="Arial"/>
                </a:rPr>
                <a:t>Topic 3</a:t>
              </a:r>
              <a:endParaRPr lang="ko-KR" altLang="en-US" sz="1400" b="1" kern="0" dirty="0">
                <a:solidFill>
                  <a:srgbClr val="000000"/>
                </a:solidFill>
                <a:latin typeface="Futura Bk" pitchFamily="34" charset="0"/>
                <a:ea typeface="Arial"/>
              </a:endParaRPr>
            </a:p>
          </p:txBody>
        </p:sp>
        <p:sp>
          <p:nvSpPr>
            <p:cNvPr id="114" name="직사각형 4"/>
            <p:cNvSpPr/>
            <p:nvPr/>
          </p:nvSpPr>
          <p:spPr bwMode="auto">
            <a:xfrm>
              <a:off x="4192085" y="1707734"/>
              <a:ext cx="914633" cy="510967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AAABB0">
                  <a:lumMod val="75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r>
                <a:rPr lang="en-US" altLang="ko-KR" sz="1400" b="1" kern="0" dirty="0">
                  <a:solidFill>
                    <a:srgbClr val="000000"/>
                  </a:solidFill>
                  <a:latin typeface="Futura Bk" pitchFamily="34" charset="0"/>
                  <a:ea typeface="Arial"/>
                </a:rPr>
                <a:t>Topic 4</a:t>
              </a:r>
              <a:endParaRPr lang="ko-KR" altLang="en-US" sz="1400" b="1" kern="0" dirty="0">
                <a:solidFill>
                  <a:srgbClr val="000000"/>
                </a:solidFill>
                <a:latin typeface="Futura Bk" pitchFamily="34" charset="0"/>
                <a:ea typeface="Arial"/>
              </a:endParaRPr>
            </a:p>
          </p:txBody>
        </p:sp>
        <p:graphicFrame>
          <p:nvGraphicFramePr>
            <p:cNvPr id="115" name="Chart 114"/>
            <p:cNvGraphicFramePr>
              <a:graphicFrameLocks/>
            </p:cNvGraphicFramePr>
            <p:nvPr>
              <p:extLst/>
            </p:nvPr>
          </p:nvGraphicFramePr>
          <p:xfrm>
            <a:off x="3224001" y="1262730"/>
            <a:ext cx="880612" cy="4814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16" name="Chart 115"/>
            <p:cNvGraphicFramePr>
              <a:graphicFrameLocks/>
            </p:cNvGraphicFramePr>
            <p:nvPr>
              <p:extLst/>
            </p:nvPr>
          </p:nvGraphicFramePr>
          <p:xfrm>
            <a:off x="4165173" y="1835722"/>
            <a:ext cx="881518" cy="50813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117" name="Chart 116"/>
            <p:cNvGraphicFramePr>
              <a:graphicFrameLocks/>
            </p:cNvGraphicFramePr>
            <p:nvPr>
              <p:extLst/>
            </p:nvPr>
          </p:nvGraphicFramePr>
          <p:xfrm>
            <a:off x="4191201" y="1179566"/>
            <a:ext cx="881518" cy="58214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118" name="Chart 117"/>
            <p:cNvGraphicFramePr>
              <a:graphicFrameLocks/>
            </p:cNvGraphicFramePr>
            <p:nvPr>
              <p:extLst/>
            </p:nvPr>
          </p:nvGraphicFramePr>
          <p:xfrm>
            <a:off x="3253119" y="1846413"/>
            <a:ext cx="881518" cy="49744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grpSp>
        <p:nvGrpSpPr>
          <p:cNvPr id="102" name="Group 67"/>
          <p:cNvGrpSpPr/>
          <p:nvPr/>
        </p:nvGrpSpPr>
        <p:grpSpPr>
          <a:xfrm>
            <a:off x="4909759" y="3944585"/>
            <a:ext cx="1368763" cy="1745481"/>
            <a:chOff x="3581400" y="4133165"/>
            <a:chExt cx="1447800" cy="1905000"/>
          </a:xfrm>
        </p:grpSpPr>
        <p:sp>
          <p:nvSpPr>
            <p:cNvPr id="108" name="직사각형 4"/>
            <p:cNvSpPr/>
            <p:nvPr/>
          </p:nvSpPr>
          <p:spPr bwMode="auto">
            <a:xfrm>
              <a:off x="3581400" y="5123765"/>
              <a:ext cx="1447800" cy="9144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AAABB0">
                  <a:lumMod val="75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r>
                <a:rPr lang="en-US" altLang="ko-KR" sz="1600" b="1" kern="0" dirty="0">
                  <a:solidFill>
                    <a:srgbClr val="000000"/>
                  </a:solidFill>
                  <a:latin typeface="Futura Bk" pitchFamily="34" charset="0"/>
                  <a:ea typeface="Arial"/>
                </a:rPr>
                <a:t>Topic 1-2</a:t>
              </a:r>
            </a:p>
            <a:p>
              <a:pPr algn="ctr" eaLnBrk="0" hangingPunct="0">
                <a:defRPr/>
              </a:pPr>
              <a:r>
                <a:rPr lang="en-US" altLang="ko-KR" b="1" kern="0" dirty="0">
                  <a:solidFill>
                    <a:srgbClr val="000000"/>
                  </a:solidFill>
                  <a:latin typeface="Futura Bk" pitchFamily="34" charset="0"/>
                  <a:ea typeface="Arial"/>
                </a:rPr>
                <a:t>W2     --</a:t>
              </a:r>
            </a:p>
            <a:p>
              <a:pPr algn="ctr" eaLnBrk="0" hangingPunct="0">
                <a:defRPr/>
              </a:pPr>
              <a:r>
                <a:rPr lang="en-US" altLang="ko-KR" b="1" kern="0" dirty="0">
                  <a:solidFill>
                    <a:srgbClr val="000000"/>
                  </a:solidFill>
                  <a:latin typeface="Futura Bk" pitchFamily="34" charset="0"/>
                  <a:ea typeface="Arial"/>
                </a:rPr>
                <a:t>W4     --</a:t>
              </a:r>
              <a:endParaRPr lang="ko-KR" altLang="en-US" b="1" kern="0" dirty="0">
                <a:solidFill>
                  <a:srgbClr val="000000"/>
                </a:solidFill>
                <a:latin typeface="Futura Bk" pitchFamily="34" charset="0"/>
                <a:ea typeface="Arial"/>
              </a:endParaRPr>
            </a:p>
          </p:txBody>
        </p:sp>
        <p:sp>
          <p:nvSpPr>
            <p:cNvPr id="109" name="직사각형 4"/>
            <p:cNvSpPr/>
            <p:nvPr/>
          </p:nvSpPr>
          <p:spPr bwMode="auto">
            <a:xfrm>
              <a:off x="3581400" y="4133165"/>
              <a:ext cx="1447800" cy="9144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AAABB0">
                  <a:lumMod val="75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r>
                <a:rPr lang="en-US" altLang="ko-KR" sz="1600" b="1" kern="0" dirty="0">
                  <a:solidFill>
                    <a:srgbClr val="000000"/>
                  </a:solidFill>
                  <a:latin typeface="Futura Bk" pitchFamily="34" charset="0"/>
                  <a:ea typeface="Arial"/>
                </a:rPr>
                <a:t>Topic 1-1</a:t>
              </a:r>
            </a:p>
            <a:p>
              <a:pPr algn="ctr" eaLnBrk="0" hangingPunct="0">
                <a:defRPr/>
              </a:pPr>
              <a:r>
                <a:rPr lang="en-US" altLang="ko-KR" b="1" kern="0" dirty="0">
                  <a:solidFill>
                    <a:srgbClr val="000000"/>
                  </a:solidFill>
                  <a:latin typeface="Futura Bk" pitchFamily="34" charset="0"/>
                  <a:ea typeface="Arial"/>
                </a:rPr>
                <a:t>W1     +</a:t>
              </a:r>
            </a:p>
            <a:p>
              <a:pPr algn="ctr" eaLnBrk="0" hangingPunct="0">
                <a:defRPr/>
              </a:pPr>
              <a:r>
                <a:rPr lang="en-US" altLang="ko-KR" b="1" kern="0" dirty="0">
                  <a:solidFill>
                    <a:srgbClr val="000000"/>
                  </a:solidFill>
                  <a:latin typeface="Futura Bk" pitchFamily="34" charset="0"/>
                  <a:ea typeface="Arial"/>
                </a:rPr>
                <a:t>W3     +</a:t>
              </a:r>
              <a:endParaRPr lang="ko-KR" altLang="en-US" b="1" kern="0" dirty="0">
                <a:solidFill>
                  <a:srgbClr val="000000"/>
                </a:solidFill>
                <a:latin typeface="Futura Bk" pitchFamily="34" charset="0"/>
                <a:ea typeface="Arial"/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8036971" y="3748856"/>
            <a:ext cx="1368763" cy="2213855"/>
            <a:chOff x="6512970" y="4339345"/>
            <a:chExt cx="1368763" cy="2213855"/>
          </a:xfrm>
        </p:grpSpPr>
        <p:sp>
          <p:nvSpPr>
            <p:cNvPr id="101" name="직사각형 4"/>
            <p:cNvSpPr/>
            <p:nvPr/>
          </p:nvSpPr>
          <p:spPr bwMode="auto">
            <a:xfrm>
              <a:off x="6512970" y="4339345"/>
              <a:ext cx="1368763" cy="2213855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AAABB0">
                  <a:lumMod val="75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r>
                <a:rPr lang="en-US" altLang="ko-KR" sz="1600" b="1" kern="0" dirty="0">
                  <a:solidFill>
                    <a:srgbClr val="000000"/>
                  </a:solidFill>
                  <a:latin typeface="Futura Bk" pitchFamily="34" charset="0"/>
                  <a:ea typeface="Arial"/>
                </a:rPr>
                <a:t>Topic 1</a:t>
              </a:r>
            </a:p>
            <a:p>
              <a:pPr algn="ctr" eaLnBrk="0" hangingPunct="0">
                <a:defRPr/>
              </a:pPr>
              <a:endParaRPr lang="en-US" altLang="ko-KR" sz="1500" b="1" kern="0" dirty="0">
                <a:solidFill>
                  <a:srgbClr val="000000"/>
                </a:solidFill>
                <a:latin typeface="Futura Bk" pitchFamily="34" charset="0"/>
                <a:ea typeface="Arial"/>
              </a:endParaRPr>
            </a:p>
            <a:p>
              <a:pPr algn="ctr" eaLnBrk="0" hangingPunct="0">
                <a:defRPr/>
              </a:pPr>
              <a:r>
                <a:rPr lang="en-US" altLang="ko-KR" b="1" kern="0" dirty="0">
                  <a:solidFill>
                    <a:srgbClr val="000000"/>
                  </a:solidFill>
                  <a:latin typeface="Futura Bk" pitchFamily="34" charset="0"/>
                  <a:ea typeface="Arial"/>
                </a:rPr>
                <a:t>W1     +</a:t>
              </a:r>
            </a:p>
            <a:p>
              <a:pPr algn="ctr" eaLnBrk="0" hangingPunct="0">
                <a:defRPr/>
              </a:pPr>
              <a:r>
                <a:rPr lang="en-US" altLang="ko-KR" b="1" kern="0" dirty="0">
                  <a:solidFill>
                    <a:srgbClr val="000000"/>
                  </a:solidFill>
                  <a:latin typeface="Futura Bk" pitchFamily="34" charset="0"/>
                  <a:ea typeface="Arial"/>
                </a:rPr>
                <a:t>W2     --</a:t>
              </a:r>
            </a:p>
            <a:p>
              <a:pPr algn="ctr" eaLnBrk="0" hangingPunct="0">
                <a:defRPr/>
              </a:pPr>
              <a:r>
                <a:rPr lang="en-US" altLang="ko-KR" b="1" kern="0" dirty="0">
                  <a:solidFill>
                    <a:srgbClr val="000000"/>
                  </a:solidFill>
                  <a:latin typeface="Futura Bk" pitchFamily="34" charset="0"/>
                  <a:ea typeface="Arial"/>
                </a:rPr>
                <a:t>W3     +</a:t>
              </a:r>
            </a:p>
            <a:p>
              <a:pPr algn="ctr" eaLnBrk="0" hangingPunct="0">
                <a:defRPr/>
              </a:pPr>
              <a:r>
                <a:rPr lang="en-US" altLang="ko-KR" b="1" kern="0" dirty="0">
                  <a:solidFill>
                    <a:srgbClr val="000000"/>
                  </a:solidFill>
                  <a:latin typeface="Futura Bk" pitchFamily="34" charset="0"/>
                  <a:ea typeface="Arial"/>
                </a:rPr>
                <a:t>W4     --</a:t>
              </a:r>
            </a:p>
            <a:p>
              <a:pPr eaLnBrk="0" hangingPunct="0">
                <a:defRPr/>
              </a:pPr>
              <a:r>
                <a:rPr lang="en-US" altLang="ko-KR" b="1" kern="0" dirty="0">
                  <a:solidFill>
                    <a:srgbClr val="000000"/>
                  </a:solidFill>
                  <a:latin typeface="Futura Bk" pitchFamily="34" charset="0"/>
                  <a:ea typeface="Arial"/>
                </a:rPr>
                <a:t>   W5       </a:t>
              </a:r>
            </a:p>
            <a:p>
              <a:pPr algn="ctr" eaLnBrk="0" hangingPunct="0">
                <a:defRPr/>
              </a:pPr>
              <a:r>
                <a:rPr lang="en-US" altLang="ko-KR" b="1" kern="0" dirty="0">
                  <a:solidFill>
                    <a:srgbClr val="000000"/>
                  </a:solidFill>
                  <a:latin typeface="Futura Bk" pitchFamily="34" charset="0"/>
                  <a:ea typeface="Arial"/>
                </a:rPr>
                <a:t>…</a:t>
              </a:r>
            </a:p>
            <a:p>
              <a:pPr algn="ctr" eaLnBrk="0" hangingPunct="0">
                <a:defRPr/>
              </a:pPr>
              <a:endParaRPr lang="en-US" altLang="ko-KR" sz="2000" b="1" kern="0" dirty="0">
                <a:solidFill>
                  <a:srgbClr val="000000"/>
                </a:solidFill>
                <a:latin typeface="Futura Bk" pitchFamily="34" charset="0"/>
                <a:ea typeface="Arial"/>
              </a:endParaRPr>
            </a:p>
            <a:p>
              <a:pPr algn="ctr" eaLnBrk="0" hangingPunct="0">
                <a:defRPr/>
              </a:pPr>
              <a:endParaRPr lang="ko-KR" altLang="en-US" sz="1500" b="1" kern="0" dirty="0">
                <a:solidFill>
                  <a:srgbClr val="000000"/>
                </a:solidFill>
                <a:latin typeface="Futura Bk" pitchFamily="34" charset="0"/>
                <a:ea typeface="Arial"/>
              </a:endParaRPr>
            </a:p>
          </p:txBody>
        </p:sp>
        <p:cxnSp>
          <p:nvCxnSpPr>
            <p:cNvPr id="103" name="Straight Connector 102"/>
            <p:cNvCxnSpPr/>
            <p:nvPr/>
          </p:nvCxnSpPr>
          <p:spPr>
            <a:xfrm>
              <a:off x="6640175" y="6248400"/>
              <a:ext cx="1152643" cy="0"/>
            </a:xfrm>
            <a:prstGeom prst="line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104" name="오른쪽 화살표 44"/>
          <p:cNvSpPr>
            <a:spLocks noChangeArrowheads="1"/>
          </p:cNvSpPr>
          <p:nvPr/>
        </p:nvSpPr>
        <p:spPr bwMode="auto">
          <a:xfrm>
            <a:off x="7876016" y="2740327"/>
            <a:ext cx="630313" cy="16492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42E34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algn="ctr" eaLnBrk="0" latinLnBrk="1" hangingPunct="0">
              <a:defRPr/>
            </a:pPr>
            <a:endParaRPr lang="ko-KR" altLang="en-US" sz="1600" kern="0" dirty="0">
              <a:solidFill>
                <a:srgbClr val="000000"/>
              </a:solidFill>
              <a:latin typeface="Futura Bk" pitchFamily="34" charset="0"/>
              <a:ea typeface="Arial"/>
            </a:endParaRPr>
          </a:p>
        </p:txBody>
      </p:sp>
      <p:sp>
        <p:nvSpPr>
          <p:cNvPr id="105" name="오른쪽 화살표 44"/>
          <p:cNvSpPr>
            <a:spLocks noChangeArrowheads="1"/>
          </p:cNvSpPr>
          <p:nvPr/>
        </p:nvSpPr>
        <p:spPr bwMode="auto">
          <a:xfrm>
            <a:off x="6651332" y="1348373"/>
            <a:ext cx="1110981" cy="66837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42E34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algn="ctr" eaLnBrk="0" latinLnBrk="1" hangingPunct="0">
              <a:defRPr/>
            </a:pPr>
            <a:endParaRPr lang="ko-KR" altLang="en-US" sz="1400" kern="0" dirty="0">
              <a:solidFill>
                <a:srgbClr val="000000"/>
              </a:solidFill>
              <a:latin typeface="Futura Bk" pitchFamily="34" charset="0"/>
              <a:ea typeface="Arial"/>
            </a:endParaRPr>
          </a:p>
        </p:txBody>
      </p:sp>
      <p:sp>
        <p:nvSpPr>
          <p:cNvPr id="106" name="오른쪽 화살표 44"/>
          <p:cNvSpPr>
            <a:spLocks noChangeArrowheads="1"/>
          </p:cNvSpPr>
          <p:nvPr/>
        </p:nvSpPr>
        <p:spPr bwMode="auto">
          <a:xfrm rot="10800000">
            <a:off x="6352881" y="4492583"/>
            <a:ext cx="1523135" cy="66837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42E34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algn="ctr" eaLnBrk="0" latinLnBrk="1" hangingPunct="0">
              <a:defRPr/>
            </a:pPr>
            <a:endParaRPr lang="ko-KR" altLang="en-US" sz="1500" kern="0" dirty="0">
              <a:solidFill>
                <a:srgbClr val="000000"/>
              </a:solidFill>
              <a:latin typeface="Futura Bk" pitchFamily="34" charset="0"/>
              <a:ea typeface="Arial"/>
            </a:endParaRPr>
          </a:p>
        </p:txBody>
      </p:sp>
      <p:sp>
        <p:nvSpPr>
          <p:cNvPr id="107" name="오른쪽 화살표 44"/>
          <p:cNvSpPr>
            <a:spLocks noChangeArrowheads="1"/>
          </p:cNvSpPr>
          <p:nvPr/>
        </p:nvSpPr>
        <p:spPr bwMode="auto">
          <a:xfrm>
            <a:off x="3553605" y="1348373"/>
            <a:ext cx="1110981" cy="66837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42E34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algn="ctr" eaLnBrk="0" latinLnBrk="1" hangingPunct="0">
              <a:defRPr/>
            </a:pPr>
            <a:endParaRPr lang="ko-KR" altLang="en-US" sz="1600" kern="0" dirty="0">
              <a:solidFill>
                <a:srgbClr val="000000"/>
              </a:solidFill>
              <a:latin typeface="Futura Bk" pitchFamily="34" charset="0"/>
              <a:ea typeface="Arial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021050" y="6010597"/>
            <a:ext cx="10591800" cy="523220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MR10"/>
              </a:rPr>
              <a:t>H.  </a:t>
            </a:r>
            <a:r>
              <a:rPr lang="en-US" sz="1400" dirty="0">
                <a:latin typeface="CMR10"/>
              </a:rPr>
              <a:t>Kim, </a:t>
            </a:r>
            <a:r>
              <a:rPr lang="en-US" sz="1400" dirty="0" smtClean="0">
                <a:latin typeface="CMR10"/>
              </a:rPr>
              <a:t>M. </a:t>
            </a:r>
            <a:r>
              <a:rPr lang="en-US" sz="1400" dirty="0">
                <a:latin typeface="CMR10"/>
              </a:rPr>
              <a:t>Castellanos, </a:t>
            </a:r>
            <a:r>
              <a:rPr lang="en-US" sz="1400" dirty="0" smtClean="0">
                <a:latin typeface="CMR10"/>
              </a:rPr>
              <a:t>M. </a:t>
            </a:r>
            <a:r>
              <a:rPr lang="en-US" sz="1400" dirty="0">
                <a:latin typeface="CMR10"/>
              </a:rPr>
              <a:t>Hsu, </a:t>
            </a:r>
            <a:r>
              <a:rPr lang="en-US" sz="1400" dirty="0" smtClean="0">
                <a:latin typeface="CMR10"/>
              </a:rPr>
              <a:t>C. </a:t>
            </a:r>
            <a:r>
              <a:rPr lang="en-US" sz="1400" dirty="0">
                <a:latin typeface="CMR10"/>
              </a:rPr>
              <a:t>Zhai, </a:t>
            </a:r>
            <a:r>
              <a:rPr lang="en-US" sz="1400" dirty="0" smtClean="0">
                <a:latin typeface="CMR10"/>
              </a:rPr>
              <a:t>T. </a:t>
            </a:r>
            <a:r>
              <a:rPr lang="en-US" sz="1400" dirty="0">
                <a:latin typeface="CMR10"/>
              </a:rPr>
              <a:t>A. </a:t>
            </a:r>
            <a:r>
              <a:rPr lang="en-US" sz="1400" dirty="0" err="1" smtClean="0">
                <a:latin typeface="CMR10"/>
              </a:rPr>
              <a:t>Rietz</a:t>
            </a:r>
            <a:r>
              <a:rPr lang="en-US" sz="1400" dirty="0" smtClean="0">
                <a:latin typeface="CMR10"/>
              </a:rPr>
              <a:t>, D. </a:t>
            </a:r>
            <a:r>
              <a:rPr lang="en-US" sz="1400" dirty="0" err="1">
                <a:latin typeface="CMR10"/>
              </a:rPr>
              <a:t>Diermeier</a:t>
            </a:r>
            <a:r>
              <a:rPr lang="en-US" sz="1400" dirty="0">
                <a:latin typeface="CMR10"/>
              </a:rPr>
              <a:t>. Mining causal topics in text data: iterative topic modeling with </a:t>
            </a:r>
            <a:r>
              <a:rPr lang="en-US" sz="1400" dirty="0" smtClean="0">
                <a:latin typeface="CMR10"/>
              </a:rPr>
              <a:t>time series </a:t>
            </a:r>
            <a:r>
              <a:rPr lang="en-US" sz="1400" dirty="0">
                <a:latin typeface="CMR10"/>
              </a:rPr>
              <a:t>feedback, </a:t>
            </a:r>
            <a:r>
              <a:rPr lang="en-US" sz="1400" dirty="0">
                <a:latin typeface="CMTI10"/>
              </a:rPr>
              <a:t>Proceedings of </a:t>
            </a:r>
            <a:r>
              <a:rPr lang="en-US" sz="1400" dirty="0" smtClean="0">
                <a:latin typeface="CMTI10"/>
              </a:rPr>
              <a:t>ACM CIKM 2013</a:t>
            </a:r>
            <a:r>
              <a:rPr lang="en-US" sz="1400" dirty="0" smtClean="0">
                <a:latin typeface="CMR10"/>
              </a:rPr>
              <a:t>, </a:t>
            </a:r>
            <a:r>
              <a:rPr lang="en-US" sz="1400" dirty="0">
                <a:latin typeface="CMR10"/>
              </a:rPr>
              <a:t>pp. 885-890, 2013.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02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/>
      <p:bldP spid="95" grpId="0"/>
      <p:bldP spid="96" grpId="0"/>
      <p:bldP spid="97" grpId="0"/>
      <p:bldP spid="98" grpId="0" animBg="1"/>
      <p:bldP spid="99" grpId="0" animBg="1"/>
      <p:bldP spid="104" grpId="0" animBg="1"/>
      <p:bldP spid="105" grpId="0" animBg="1"/>
      <p:bldP spid="106" grpId="0" animBg="1"/>
      <p:bldP spid="10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990600"/>
          </a:xfrm>
        </p:spPr>
        <p:txBody>
          <a:bodyPr>
            <a:normAutofit/>
          </a:bodyPr>
          <a:lstStyle/>
          <a:p>
            <a:r>
              <a:rPr lang="en-US" sz="3600" dirty="0"/>
              <a:t>Heuristic Optimization of Causality + Coherence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8" t="23750" r="30762" b="17656"/>
          <a:stretch/>
        </p:blipFill>
        <p:spPr bwMode="auto">
          <a:xfrm>
            <a:off x="2133600" y="1088572"/>
            <a:ext cx="8077200" cy="576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6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Automatic abstracting algorithm </a:t>
            </a:r>
            <a:r>
              <a:rPr lang="en-US" sz="2000">
                <a:latin typeface="Arial" charset="0"/>
                <a:cs typeface="Arial" charset="0"/>
              </a:rPr>
              <a:t>[Luhn 58]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8" t="31250" r="46875" b="11458"/>
          <a:stretch>
            <a:fillRect/>
          </a:stretch>
        </p:blipFill>
        <p:spPr bwMode="auto">
          <a:xfrm>
            <a:off x="914400" y="1088150"/>
            <a:ext cx="4572000" cy="465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5791200" y="2209800"/>
            <a:ext cx="5943600" cy="147732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en-US" dirty="0"/>
              <a:t>“In many instances condensations of documents are made emphasizing the relationship of the information in the document to a special interest or field of investigation. In such cases </a:t>
            </a:r>
            <a:r>
              <a:rPr lang="en-US" b="1" dirty="0"/>
              <a:t>sentences could be weighted </a:t>
            </a:r>
            <a:r>
              <a:rPr lang="en-US" dirty="0"/>
              <a:t>by assigning a premium value to a predetermined class of words</a:t>
            </a:r>
            <a:r>
              <a:rPr lang="en-US" dirty="0"/>
              <a:t>.”</a:t>
            </a:r>
          </a:p>
        </p:txBody>
      </p:sp>
      <p:sp>
        <p:nvSpPr>
          <p:cNvPr id="17414" name="TextBox 7"/>
          <p:cNvSpPr txBox="1">
            <a:spLocks noChangeArrowheads="1"/>
          </p:cNvSpPr>
          <p:nvPr/>
        </p:nvSpPr>
        <p:spPr bwMode="auto">
          <a:xfrm flipH="1">
            <a:off x="5943600" y="1080432"/>
            <a:ext cx="4572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r>
              <a:rPr lang="en-US" b="1" dirty="0"/>
              <a:t>The idea can be adapted for  query-specific summarization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6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638800" y="3974991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</a:rPr>
              <a:t>“In </a:t>
            </a:r>
            <a:r>
              <a:rPr lang="en-US" dirty="0">
                <a:latin typeface="Times New Roman" panose="02020603050405020304" pitchFamily="18" charset="0"/>
              </a:rPr>
              <a:t>certain cases an abstract might be amplified by</a:t>
            </a:r>
          </a:p>
          <a:p>
            <a:r>
              <a:rPr lang="en-US" dirty="0">
                <a:latin typeface="Times New Roman" panose="02020603050405020304" pitchFamily="18" charset="0"/>
              </a:rPr>
              <a:t>following it with an </a:t>
            </a:r>
            <a:r>
              <a:rPr lang="en-US" b="1" dirty="0">
                <a:latin typeface="Times New Roman" panose="02020603050405020304" pitchFamily="18" charset="0"/>
              </a:rPr>
              <a:t>enumeration of specifics</a:t>
            </a:r>
            <a:r>
              <a:rPr lang="en-US" dirty="0">
                <a:latin typeface="Times New Roman" panose="02020603050405020304" pitchFamily="18" charset="0"/>
              </a:rPr>
              <a:t>, such as</a:t>
            </a:r>
          </a:p>
          <a:p>
            <a:r>
              <a:rPr lang="en-US" b="1" dirty="0">
                <a:latin typeface="Times New Roman" panose="02020603050405020304" pitchFamily="18" charset="0"/>
              </a:rPr>
              <a:t>names of persons, places, organizations, products, materials,</a:t>
            </a:r>
          </a:p>
          <a:p>
            <a:r>
              <a:rPr lang="en-US" b="1" dirty="0">
                <a:latin typeface="Times New Roman" panose="02020603050405020304" pitchFamily="18" charset="0"/>
              </a:rPr>
              <a:t>processes</a:t>
            </a:r>
            <a:r>
              <a:rPr lang="en-US" dirty="0">
                <a:latin typeface="Times New Roman" panose="02020603050405020304" pitchFamily="18" charset="0"/>
              </a:rPr>
              <a:t>, et cetera. Such specific words could be</a:t>
            </a:r>
          </a:p>
          <a:p>
            <a:r>
              <a:rPr lang="en-US" dirty="0">
                <a:latin typeface="Times New Roman" panose="02020603050405020304" pitchFamily="18" charset="0"/>
              </a:rPr>
              <a:t>selected by the machine either because they are capitalized</a:t>
            </a:r>
          </a:p>
          <a:p>
            <a:r>
              <a:rPr lang="en-US" dirty="0">
                <a:latin typeface="Times New Roman" panose="02020603050405020304" pitchFamily="18" charset="0"/>
              </a:rPr>
              <a:t>or by means of lookup in a stored special dictionary</a:t>
            </a:r>
            <a:r>
              <a:rPr lang="en-US" dirty="0" smtClean="0">
                <a:latin typeface="Times New Roman" panose="02020603050405020304" pitchFamily="18" charset="0"/>
              </a:rPr>
              <a:t>.”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66492" y="6052649"/>
            <a:ext cx="1158240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LUHN, H.P., 'The automatic creation of literature abstracts', </a:t>
            </a:r>
            <a:r>
              <a:rPr lang="en-US" i="1" dirty="0"/>
              <a:t>IBM Journal of Research and Development</a:t>
            </a:r>
            <a:r>
              <a:rPr lang="en-US" dirty="0"/>
              <a:t>, </a:t>
            </a:r>
            <a:r>
              <a:rPr lang="en-US" b="1" dirty="0"/>
              <a:t>2</a:t>
            </a:r>
            <a:r>
              <a:rPr lang="en-US" dirty="0"/>
              <a:t>, 159-165 (1958).</a:t>
            </a:r>
          </a:p>
        </p:txBody>
      </p:sp>
    </p:spTree>
    <p:extLst>
      <p:ext uri="{BB962C8B-B14F-4D97-AF65-F5344CB8AC3E}">
        <p14:creationId xmlns:p14="http://schemas.microsoft.com/office/powerpoint/2010/main" val="67412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676400" y="1315968"/>
          <a:ext cx="8458200" cy="378181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22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139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AAMRQ (American Airlines)</a:t>
                      </a:r>
                      <a:endParaRPr lang="en-US" sz="2000" dirty="0"/>
                    </a:p>
                  </a:txBody>
                  <a:tcPr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AAPL (Apple)</a:t>
                      </a:r>
                      <a:endParaRPr lang="en-US" sz="20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240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russia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russian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putin</a:t>
                      </a:r>
                      <a:r>
                        <a:rPr lang="en-US" sz="1800" dirty="0" smtClean="0"/>
                        <a:t> </a:t>
                      </a:r>
                    </a:p>
                    <a:p>
                      <a:pPr algn="ctr"/>
                      <a:r>
                        <a:rPr lang="en-US" sz="1800" dirty="0" err="1" smtClean="0"/>
                        <a:t>europe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european</a:t>
                      </a:r>
                      <a:r>
                        <a:rPr lang="en-US" sz="1800" dirty="0" smtClean="0"/>
                        <a:t>	</a:t>
                      </a:r>
                    </a:p>
                    <a:p>
                      <a:pPr algn="ctr"/>
                      <a:r>
                        <a:rPr lang="en-US" sz="1800" dirty="0" err="1" smtClean="0"/>
                        <a:t>germany</a:t>
                      </a:r>
                      <a:r>
                        <a:rPr lang="en-US" sz="1800" dirty="0" smtClean="0"/>
                        <a:t> </a:t>
                      </a:r>
                    </a:p>
                    <a:p>
                      <a:pPr algn="ctr"/>
                      <a:r>
                        <a:rPr lang="en-US" sz="1800" dirty="0" smtClean="0"/>
                        <a:t>bush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gore presidential </a:t>
                      </a:r>
                    </a:p>
                    <a:p>
                      <a:pPr algn="ctr"/>
                      <a:r>
                        <a:rPr lang="en-US" sz="1800" dirty="0" smtClean="0"/>
                        <a:t>police court judge </a:t>
                      </a:r>
                    </a:p>
                    <a:p>
                      <a:pPr algn="ctr"/>
                      <a:r>
                        <a:rPr lang="en-US" sz="1800" b="1" u="sng" dirty="0" smtClean="0"/>
                        <a:t>airlines</a:t>
                      </a:r>
                      <a:r>
                        <a:rPr lang="en-US" sz="1800" b="1" u="none" dirty="0" smtClean="0"/>
                        <a:t> </a:t>
                      </a:r>
                      <a:r>
                        <a:rPr lang="en-US" sz="1800" b="1" u="sng" dirty="0" smtClean="0"/>
                        <a:t>airport</a:t>
                      </a:r>
                      <a:r>
                        <a:rPr lang="en-US" sz="1800" b="1" u="none" dirty="0" smtClean="0"/>
                        <a:t> </a:t>
                      </a:r>
                      <a:r>
                        <a:rPr lang="en-US" sz="1800" b="1" u="sng" dirty="0" smtClean="0"/>
                        <a:t>air</a:t>
                      </a:r>
                    </a:p>
                    <a:p>
                      <a:pPr algn="ctr"/>
                      <a:r>
                        <a:rPr lang="en-US" sz="1800" b="1" u="sng" dirty="0" smtClean="0"/>
                        <a:t>united</a:t>
                      </a:r>
                      <a:r>
                        <a:rPr lang="en-US" sz="1800" b="1" u="none" baseline="0" dirty="0" smtClean="0"/>
                        <a:t> </a:t>
                      </a:r>
                      <a:r>
                        <a:rPr lang="en-US" sz="1800" b="1" u="sng" dirty="0" smtClean="0"/>
                        <a:t>trade</a:t>
                      </a:r>
                      <a:r>
                        <a:rPr lang="en-US" sz="1800" b="1" u="none" dirty="0" smtClean="0"/>
                        <a:t> </a:t>
                      </a:r>
                      <a:r>
                        <a:rPr lang="en-US" sz="1800" b="1" u="sng" dirty="0" smtClean="0"/>
                        <a:t>terrorism</a:t>
                      </a:r>
                    </a:p>
                    <a:p>
                      <a:pPr algn="ctr"/>
                      <a:r>
                        <a:rPr lang="en-US" sz="1800" dirty="0" smtClean="0"/>
                        <a:t>food foods cheese </a:t>
                      </a:r>
                    </a:p>
                    <a:p>
                      <a:pPr algn="ctr"/>
                      <a:r>
                        <a:rPr lang="en-US" sz="1800" dirty="0" smtClean="0"/>
                        <a:t>nets </a:t>
                      </a:r>
                      <a:r>
                        <a:rPr lang="en-US" sz="1800" dirty="0" err="1" smtClean="0"/>
                        <a:t>scott</a:t>
                      </a:r>
                      <a:r>
                        <a:rPr lang="en-US" sz="1800" dirty="0" smtClean="0"/>
                        <a:t> basketball </a:t>
                      </a:r>
                    </a:p>
                    <a:p>
                      <a:pPr algn="ctr"/>
                      <a:r>
                        <a:rPr lang="en-US" sz="1800" dirty="0" smtClean="0"/>
                        <a:t>tennis </a:t>
                      </a:r>
                      <a:r>
                        <a:rPr lang="en-US" sz="1800" dirty="0" err="1" smtClean="0"/>
                        <a:t>williams</a:t>
                      </a:r>
                      <a:r>
                        <a:rPr lang="en-US" sz="1800" dirty="0" smtClean="0"/>
                        <a:t> open </a:t>
                      </a:r>
                    </a:p>
                    <a:p>
                      <a:pPr algn="ctr"/>
                      <a:r>
                        <a:rPr lang="en-US" sz="1800" dirty="0" smtClean="0"/>
                        <a:t>awards gay boy </a:t>
                      </a:r>
                    </a:p>
                    <a:p>
                      <a:pPr algn="ctr"/>
                      <a:r>
                        <a:rPr lang="en-US" sz="1800" dirty="0" smtClean="0"/>
                        <a:t>moss </a:t>
                      </a:r>
                      <a:r>
                        <a:rPr lang="en-US" sz="1800" dirty="0" err="1" smtClean="0"/>
                        <a:t>minnesota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chechnya</a:t>
                      </a:r>
                      <a:r>
                        <a:rPr lang="en-US" sz="1800" dirty="0" smtClean="0"/>
                        <a:t> </a:t>
                      </a:r>
                      <a:endParaRPr lang="en-US" sz="1800" dirty="0"/>
                    </a:p>
                  </a:txBody>
                  <a:tcPr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paid notice </a:t>
                      </a:r>
                      <a:r>
                        <a:rPr lang="en-US" sz="1800" dirty="0" err="1" smtClean="0"/>
                        <a:t>st</a:t>
                      </a:r>
                      <a:endParaRPr lang="en-US" sz="1800" dirty="0" smtClean="0"/>
                    </a:p>
                    <a:p>
                      <a:pPr algn="ctr"/>
                      <a:r>
                        <a:rPr lang="en-US" sz="1800" dirty="0" err="1" smtClean="0"/>
                        <a:t>russia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russian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europe</a:t>
                      </a:r>
                      <a:endParaRPr lang="en-US" sz="1800" dirty="0" smtClean="0"/>
                    </a:p>
                    <a:p>
                      <a:pPr algn="ctr"/>
                      <a:r>
                        <a:rPr lang="en-US" sz="1800" dirty="0" err="1" smtClean="0"/>
                        <a:t>olympic</a:t>
                      </a:r>
                      <a:r>
                        <a:rPr lang="en-US" sz="1800" dirty="0" smtClean="0"/>
                        <a:t>	games </a:t>
                      </a:r>
                      <a:r>
                        <a:rPr lang="en-US" sz="1800" dirty="0" err="1" smtClean="0"/>
                        <a:t>olympics</a:t>
                      </a:r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she her </a:t>
                      </a:r>
                      <a:r>
                        <a:rPr lang="en-US" sz="1800" dirty="0" err="1" smtClean="0"/>
                        <a:t>ms</a:t>
                      </a:r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oil ford prices</a:t>
                      </a:r>
                    </a:p>
                    <a:p>
                      <a:pPr algn="ctr"/>
                      <a:r>
                        <a:rPr lang="en-US" sz="1800" dirty="0" smtClean="0"/>
                        <a:t>black fashion blacks</a:t>
                      </a:r>
                    </a:p>
                    <a:p>
                      <a:pPr algn="ctr"/>
                      <a:r>
                        <a:rPr lang="en-US" sz="1800" b="1" u="sng" dirty="0" smtClean="0"/>
                        <a:t>computer</a:t>
                      </a:r>
                      <a:r>
                        <a:rPr lang="en-US" sz="1800" b="1" u="none" dirty="0" smtClean="0"/>
                        <a:t> </a:t>
                      </a:r>
                      <a:r>
                        <a:rPr lang="en-US" sz="1800" b="1" u="sng" dirty="0" smtClean="0"/>
                        <a:t>technology</a:t>
                      </a:r>
                      <a:r>
                        <a:rPr lang="en-US" sz="1800" b="1" u="none" dirty="0" smtClean="0"/>
                        <a:t> </a:t>
                      </a:r>
                      <a:r>
                        <a:rPr lang="en-US" sz="1800" b="1" u="sng" dirty="0" smtClean="0"/>
                        <a:t>software</a:t>
                      </a:r>
                    </a:p>
                    <a:p>
                      <a:pPr algn="ctr"/>
                      <a:r>
                        <a:rPr lang="en-US" sz="1800" b="1" u="sng" dirty="0" smtClean="0"/>
                        <a:t>internet</a:t>
                      </a:r>
                      <a:r>
                        <a:rPr lang="en-US" sz="1800" b="1" u="none" dirty="0" smtClean="0"/>
                        <a:t> </a:t>
                      </a:r>
                      <a:r>
                        <a:rPr lang="en-US" sz="1800" b="1" u="sng" dirty="0" smtClean="0"/>
                        <a:t>com</a:t>
                      </a:r>
                      <a:r>
                        <a:rPr lang="en-US" sz="1800" b="1" u="none" dirty="0" smtClean="0"/>
                        <a:t> </a:t>
                      </a:r>
                      <a:r>
                        <a:rPr lang="en-US" sz="1800" b="1" u="sng" dirty="0" smtClean="0"/>
                        <a:t>web</a:t>
                      </a:r>
                    </a:p>
                    <a:p>
                      <a:pPr algn="ctr"/>
                      <a:r>
                        <a:rPr lang="en-US" sz="1800" dirty="0" smtClean="0"/>
                        <a:t>football giants jets</a:t>
                      </a:r>
                    </a:p>
                    <a:p>
                      <a:pPr algn="ctr"/>
                      <a:r>
                        <a:rPr lang="en-US" sz="1800" dirty="0" smtClean="0"/>
                        <a:t>japan </a:t>
                      </a:r>
                      <a:r>
                        <a:rPr lang="en-US" sz="1800" dirty="0" err="1" smtClean="0"/>
                        <a:t>japanese</a:t>
                      </a:r>
                      <a:r>
                        <a:rPr lang="en-US" sz="1800" dirty="0" smtClean="0"/>
                        <a:t> plane</a:t>
                      </a:r>
                    </a:p>
                    <a:p>
                      <a:pPr algn="ctr"/>
                      <a:r>
                        <a:rPr lang="en-US" sz="1800" dirty="0" smtClean="0"/>
                        <a:t>…</a:t>
                      </a:r>
                      <a:endParaRPr lang="en-US" sz="18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9491" y="181164"/>
            <a:ext cx="11811000" cy="742950"/>
          </a:xfrm>
        </p:spPr>
        <p:txBody>
          <a:bodyPr>
            <a:noAutofit/>
          </a:bodyPr>
          <a:lstStyle/>
          <a:p>
            <a:r>
              <a:rPr lang="en-US" sz="3200" dirty="0" smtClean="0"/>
              <a:t>Stock-Correlated Topics in New York Times:  June </a:t>
            </a:r>
            <a:r>
              <a:rPr lang="en-US" sz="3200" dirty="0"/>
              <a:t>2000 ~ Dec. </a:t>
            </a:r>
            <a:r>
              <a:rPr lang="en-US" sz="3200" dirty="0" smtClean="0"/>
              <a:t>2011 </a:t>
            </a:r>
            <a:endParaRPr lang="en-US" sz="32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2667000" y="3124200"/>
            <a:ext cx="7342216" cy="1846581"/>
            <a:chOff x="1143000" y="2800350"/>
            <a:chExt cx="7342216" cy="1846581"/>
          </a:xfrm>
        </p:grpSpPr>
        <p:sp>
          <p:nvSpPr>
            <p:cNvPr id="2" name="TextBox 1"/>
            <p:cNvSpPr txBox="1"/>
            <p:nvPr/>
          </p:nvSpPr>
          <p:spPr>
            <a:xfrm>
              <a:off x="3886200" y="4246821"/>
              <a:ext cx="4599016" cy="400110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Topics are biased toward each time series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143000" y="2800350"/>
              <a:ext cx="2438400" cy="6096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105400" y="3028950"/>
              <a:ext cx="3124200" cy="6096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 flipV="1">
              <a:off x="3657600" y="3409950"/>
              <a:ext cx="1066800" cy="8382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4876800" y="3638550"/>
              <a:ext cx="381000" cy="6096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609600" y="5473823"/>
            <a:ext cx="10591800" cy="738664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latin typeface="CMR10"/>
              </a:rPr>
              <a:t>Hyun </a:t>
            </a:r>
            <a:r>
              <a:rPr lang="en-US" sz="1400" dirty="0" err="1">
                <a:latin typeface="CMR10"/>
              </a:rPr>
              <a:t>Duk</a:t>
            </a:r>
            <a:r>
              <a:rPr lang="en-US" sz="1400" dirty="0">
                <a:latin typeface="CMR10"/>
              </a:rPr>
              <a:t> Kim, </a:t>
            </a:r>
            <a:r>
              <a:rPr lang="en-US" sz="1400" dirty="0" err="1">
                <a:latin typeface="CMR10"/>
              </a:rPr>
              <a:t>Malu</a:t>
            </a:r>
            <a:r>
              <a:rPr lang="en-US" sz="1400" dirty="0">
                <a:latin typeface="CMR10"/>
              </a:rPr>
              <a:t> Castellanos, </a:t>
            </a:r>
            <a:r>
              <a:rPr lang="en-US" sz="1400" dirty="0" err="1">
                <a:latin typeface="CMR10"/>
              </a:rPr>
              <a:t>Meichun</a:t>
            </a:r>
            <a:r>
              <a:rPr lang="en-US" sz="1400" dirty="0">
                <a:latin typeface="CMR10"/>
              </a:rPr>
              <a:t> Hsu, </a:t>
            </a:r>
            <a:r>
              <a:rPr lang="en-US" sz="1400" dirty="0" err="1">
                <a:latin typeface="CMR10"/>
              </a:rPr>
              <a:t>ChengXiang</a:t>
            </a:r>
            <a:r>
              <a:rPr lang="en-US" sz="1400" dirty="0">
                <a:latin typeface="CMR10"/>
              </a:rPr>
              <a:t> Zhai, Thomas A. </a:t>
            </a:r>
            <a:r>
              <a:rPr lang="en-US" sz="1400" dirty="0" err="1" smtClean="0">
                <a:latin typeface="CMR10"/>
              </a:rPr>
              <a:t>Rietz</a:t>
            </a:r>
            <a:r>
              <a:rPr lang="en-US" sz="1400" dirty="0" smtClean="0">
                <a:latin typeface="CMR10"/>
              </a:rPr>
              <a:t>, Daniel </a:t>
            </a:r>
            <a:r>
              <a:rPr lang="en-US" sz="1400" dirty="0" err="1">
                <a:latin typeface="CMR10"/>
              </a:rPr>
              <a:t>Diermeier</a:t>
            </a:r>
            <a:r>
              <a:rPr lang="en-US" sz="1400" dirty="0">
                <a:latin typeface="CMR10"/>
              </a:rPr>
              <a:t>. Mining causal topics in text data: iterative topic modeling with </a:t>
            </a:r>
            <a:r>
              <a:rPr lang="en-US" sz="1400" dirty="0" smtClean="0">
                <a:latin typeface="CMR10"/>
              </a:rPr>
              <a:t>time series </a:t>
            </a:r>
            <a:r>
              <a:rPr lang="en-US" sz="1400" dirty="0">
                <a:latin typeface="CMR10"/>
              </a:rPr>
              <a:t>feedback, </a:t>
            </a:r>
            <a:r>
              <a:rPr lang="en-US" sz="1400" dirty="0">
                <a:latin typeface="CMTI10"/>
              </a:rPr>
              <a:t>Proceedings of the 22nd ACM international conference on Information</a:t>
            </a:r>
          </a:p>
          <a:p>
            <a:r>
              <a:rPr lang="en-US" sz="1400" dirty="0">
                <a:latin typeface="CMTI10"/>
              </a:rPr>
              <a:t>and knowledge management (</a:t>
            </a:r>
            <a:r>
              <a:rPr lang="en-US" sz="1400" dirty="0">
                <a:latin typeface="CMBX10"/>
              </a:rPr>
              <a:t>CIKM ’13</a:t>
            </a:r>
            <a:r>
              <a:rPr lang="en-US" sz="1400" dirty="0">
                <a:latin typeface="CMTI10"/>
              </a:rPr>
              <a:t>)</a:t>
            </a:r>
            <a:r>
              <a:rPr lang="en-US" sz="1400" dirty="0">
                <a:latin typeface="CMR10"/>
              </a:rPr>
              <a:t>, pp. 885-890, 2013.</a:t>
            </a:r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11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65712"/>
            <a:ext cx="9906000" cy="742950"/>
          </a:xfrm>
        </p:spPr>
        <p:txBody>
          <a:bodyPr>
            <a:noAutofit/>
          </a:bodyPr>
          <a:lstStyle/>
          <a:p>
            <a:r>
              <a:rPr lang="en-US" sz="4000" dirty="0" smtClean="0"/>
              <a:t>“Causal Topics” </a:t>
            </a:r>
            <a:r>
              <a:rPr lang="en-US" sz="4000" dirty="0"/>
              <a:t>in 2000 Presidential Election 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905000" y="1950238"/>
          <a:ext cx="4038600" cy="3886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03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452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Top Three</a:t>
                      </a:r>
                      <a:r>
                        <a:rPr lang="en-US" sz="2000" baseline="0" dirty="0" smtClean="0"/>
                        <a:t> Words </a:t>
                      </a:r>
                      <a:br>
                        <a:rPr lang="en-US" sz="2000" baseline="0" dirty="0" smtClean="0"/>
                      </a:br>
                      <a:r>
                        <a:rPr lang="en-US" sz="2000" baseline="0" dirty="0" smtClean="0"/>
                        <a:t>in Significant Topics from NY Times</a:t>
                      </a:r>
                      <a:endParaRPr lang="en-US" sz="2000" dirty="0"/>
                    </a:p>
                  </a:txBody>
                  <a:tcPr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1678">
                <a:tc>
                  <a:txBody>
                    <a:bodyPr/>
                    <a:lstStyle/>
                    <a:p>
                      <a:pPr algn="l"/>
                      <a:r>
                        <a:rPr lang="en-US" sz="2000" b="1" u="sng" dirty="0" smtClean="0"/>
                        <a:t>tax cut</a:t>
                      </a:r>
                      <a:r>
                        <a:rPr lang="en-US" sz="2000" dirty="0" smtClean="0"/>
                        <a:t> 1</a:t>
                      </a:r>
                    </a:p>
                    <a:p>
                      <a:pPr algn="l"/>
                      <a:r>
                        <a:rPr lang="en-US" sz="2000" dirty="0" smtClean="0"/>
                        <a:t>screen </a:t>
                      </a:r>
                      <a:r>
                        <a:rPr lang="en-US" sz="2000" dirty="0" err="1" smtClean="0"/>
                        <a:t>pataki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guiliani</a:t>
                      </a:r>
                      <a:endParaRPr lang="en-US" sz="2000" dirty="0" smtClean="0"/>
                    </a:p>
                    <a:p>
                      <a:pPr algn="l"/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enthusiasm door symbolic</a:t>
                      </a:r>
                    </a:p>
                    <a:p>
                      <a:pPr algn="l"/>
                      <a:r>
                        <a:rPr lang="en-US" sz="2000" b="1" i="0" u="sng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oil energy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prices</a:t>
                      </a:r>
                    </a:p>
                    <a:p>
                      <a:pPr algn="l"/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news w top</a:t>
                      </a:r>
                    </a:p>
                    <a:p>
                      <a:pPr algn="l"/>
                      <a:r>
                        <a:rPr lang="en-US" sz="2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pres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al vice</a:t>
                      </a:r>
                    </a:p>
                    <a:p>
                      <a:pPr algn="l"/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love tucker presented</a:t>
                      </a:r>
                    </a:p>
                    <a:p>
                      <a:pPr algn="l"/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partial </a:t>
                      </a:r>
                      <a:r>
                        <a:rPr lang="en-US" sz="2000" b="1" i="0" u="sng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abortion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privatization</a:t>
                      </a:r>
                    </a:p>
                    <a:p>
                      <a:pPr algn="l"/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court supreme </a:t>
                      </a:r>
                      <a:r>
                        <a:rPr lang="en-US" sz="2000" b="1" i="0" u="sng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abortion</a:t>
                      </a:r>
                    </a:p>
                    <a:p>
                      <a:pPr algn="l"/>
                      <a:r>
                        <a:rPr lang="en-US" sz="2000" b="1" i="0" u="sng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gun control</a:t>
                      </a:r>
                      <a:r>
                        <a:rPr lang="en-US" sz="20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nra</a:t>
                      </a:r>
                      <a:endParaRPr lang="en-US" sz="2000" dirty="0"/>
                    </a:p>
                  </a:txBody>
                  <a:tcPr marT="34290" marB="34290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3423920" y="2802408"/>
            <a:ext cx="6939280" cy="2865120"/>
            <a:chOff x="1899920" y="1747520"/>
            <a:chExt cx="6939280" cy="2865120"/>
          </a:xfrm>
        </p:grpSpPr>
        <p:grpSp>
          <p:nvGrpSpPr>
            <p:cNvPr id="10" name="Group 9"/>
            <p:cNvGrpSpPr/>
            <p:nvPr/>
          </p:nvGrpSpPr>
          <p:grpSpPr>
            <a:xfrm>
              <a:off x="1899920" y="1747520"/>
              <a:ext cx="3281680" cy="2865120"/>
              <a:chOff x="1899920" y="1747520"/>
              <a:chExt cx="3281680" cy="2865120"/>
            </a:xfrm>
          </p:grpSpPr>
          <p:sp>
            <p:nvSpPr>
              <p:cNvPr id="6" name="Freeform 5"/>
              <p:cNvSpPr/>
              <p:nvPr/>
            </p:nvSpPr>
            <p:spPr>
              <a:xfrm>
                <a:off x="1899920" y="1747520"/>
                <a:ext cx="3281680" cy="670560"/>
              </a:xfrm>
              <a:custGeom>
                <a:avLst/>
                <a:gdLst>
                  <a:gd name="connsiteX0" fmla="*/ 3281680 w 3281680"/>
                  <a:gd name="connsiteY0" fmla="*/ 670560 h 670560"/>
                  <a:gd name="connsiteX1" fmla="*/ 2611120 w 3281680"/>
                  <a:gd name="connsiteY1" fmla="*/ 162560 h 670560"/>
                  <a:gd name="connsiteX2" fmla="*/ 0 w 3281680"/>
                  <a:gd name="connsiteY2" fmla="*/ 0 h 670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81680" h="670560">
                    <a:moveTo>
                      <a:pt x="3281680" y="670560"/>
                    </a:moveTo>
                    <a:cubicBezTo>
                      <a:pt x="3219873" y="472440"/>
                      <a:pt x="3158067" y="274320"/>
                      <a:pt x="2611120" y="162560"/>
                    </a:cubicBezTo>
                    <a:cubicBezTo>
                      <a:pt x="2064173" y="50800"/>
                      <a:pt x="1032086" y="25400"/>
                      <a:pt x="0" y="0"/>
                    </a:cubicBezTo>
                  </a:path>
                </a:pathLst>
              </a:custGeom>
              <a:noFill/>
              <a:ln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2667000" y="2682240"/>
                <a:ext cx="2479040" cy="50800"/>
              </a:xfrm>
              <a:custGeom>
                <a:avLst/>
                <a:gdLst>
                  <a:gd name="connsiteX0" fmla="*/ 2479040 w 2479040"/>
                  <a:gd name="connsiteY0" fmla="*/ 0 h 50800"/>
                  <a:gd name="connsiteX1" fmla="*/ 538480 w 2479040"/>
                  <a:gd name="connsiteY1" fmla="*/ 40640 h 50800"/>
                  <a:gd name="connsiteX2" fmla="*/ 0 w 2479040"/>
                  <a:gd name="connsiteY2" fmla="*/ 50800 h 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79040" h="50800">
                    <a:moveTo>
                      <a:pt x="2479040" y="0"/>
                    </a:moveTo>
                    <a:lnTo>
                      <a:pt x="538480" y="40640"/>
                    </a:lnTo>
                    <a:lnTo>
                      <a:pt x="0" y="50800"/>
                    </a:lnTo>
                  </a:path>
                </a:pathLst>
              </a:custGeom>
              <a:noFill/>
              <a:ln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3535680" y="3017520"/>
                <a:ext cx="1381760" cy="1046480"/>
              </a:xfrm>
              <a:custGeom>
                <a:avLst/>
                <a:gdLst>
                  <a:gd name="connsiteX0" fmla="*/ 1381760 w 1381760"/>
                  <a:gd name="connsiteY0" fmla="*/ 0 h 1046480"/>
                  <a:gd name="connsiteX1" fmla="*/ 619760 w 1381760"/>
                  <a:gd name="connsiteY1" fmla="*/ 762000 h 1046480"/>
                  <a:gd name="connsiteX2" fmla="*/ 0 w 1381760"/>
                  <a:gd name="connsiteY2" fmla="*/ 1046480 h 1046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81760" h="1046480">
                    <a:moveTo>
                      <a:pt x="1381760" y="0"/>
                    </a:moveTo>
                    <a:cubicBezTo>
                      <a:pt x="1115906" y="293793"/>
                      <a:pt x="850053" y="587587"/>
                      <a:pt x="619760" y="762000"/>
                    </a:cubicBezTo>
                    <a:cubicBezTo>
                      <a:pt x="389467" y="936413"/>
                      <a:pt x="194733" y="991446"/>
                      <a:pt x="0" y="1046480"/>
                    </a:cubicBezTo>
                  </a:path>
                </a:pathLst>
              </a:custGeom>
              <a:noFill/>
              <a:ln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2458720" y="3545840"/>
                <a:ext cx="2519680" cy="1066800"/>
              </a:xfrm>
              <a:custGeom>
                <a:avLst/>
                <a:gdLst>
                  <a:gd name="connsiteX0" fmla="*/ 2519680 w 2519680"/>
                  <a:gd name="connsiteY0" fmla="*/ 0 h 1066800"/>
                  <a:gd name="connsiteX1" fmla="*/ 1727200 w 2519680"/>
                  <a:gd name="connsiteY1" fmla="*/ 762000 h 1066800"/>
                  <a:gd name="connsiteX2" fmla="*/ 0 w 2519680"/>
                  <a:gd name="connsiteY2" fmla="*/ 1066800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19680" h="1066800">
                    <a:moveTo>
                      <a:pt x="2519680" y="0"/>
                    </a:moveTo>
                    <a:cubicBezTo>
                      <a:pt x="2333413" y="292100"/>
                      <a:pt x="2147147" y="584200"/>
                      <a:pt x="1727200" y="762000"/>
                    </a:cubicBezTo>
                    <a:cubicBezTo>
                      <a:pt x="1307253" y="939800"/>
                      <a:pt x="653626" y="1003300"/>
                      <a:pt x="0" y="1066800"/>
                    </a:cubicBezTo>
                  </a:path>
                </a:pathLst>
              </a:custGeom>
              <a:noFill/>
              <a:ln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5263281" y="2545384"/>
              <a:ext cx="3575919" cy="1200328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Issues known to be  </a:t>
              </a:r>
            </a:p>
            <a:p>
              <a:r>
                <a:rPr lang="en-US" sz="2400" b="1" dirty="0"/>
                <a:t>important in the </a:t>
              </a:r>
            </a:p>
            <a:p>
              <a:r>
                <a:rPr lang="en-US" sz="2400" b="1" dirty="0"/>
                <a:t>2000 presidential election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379364" y="1978783"/>
            <a:ext cx="42886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Text: NY Times (May 2000 - Oct. 2000)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00800" y="2312128"/>
            <a:ext cx="415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Time Series: Iowa Electronic Market</a:t>
            </a:r>
          </a:p>
          <a:p>
            <a:r>
              <a:rPr lang="en-US" sz="2000" b="1" dirty="0"/>
              <a:t>http://tippie.uiowa.edu/iem/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6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0"/>
            <a:ext cx="12420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Retrieval with </a:t>
            </a:r>
            <a:r>
              <a:rPr lang="en-US" dirty="0"/>
              <a:t>Time Series </a:t>
            </a:r>
            <a:r>
              <a:rPr lang="en-US" dirty="0" smtClean="0"/>
              <a:t>Query </a:t>
            </a:r>
            <a:r>
              <a:rPr lang="en-US" sz="3100" dirty="0" smtClean="0"/>
              <a:t>[Kim et al. ICTIR’13]</a:t>
            </a:r>
            <a:endParaRPr lang="en-US" dirty="0"/>
          </a:p>
        </p:txBody>
      </p:sp>
      <p:sp>
        <p:nvSpPr>
          <p:cNvPr id="44" name="Can 43"/>
          <p:cNvSpPr/>
          <p:nvPr/>
        </p:nvSpPr>
        <p:spPr>
          <a:xfrm>
            <a:off x="7910316" y="1391433"/>
            <a:ext cx="941270" cy="858892"/>
          </a:xfrm>
          <a:prstGeom prst="can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b="1" kern="0" dirty="0">
              <a:solidFill>
                <a:sysClr val="window" lastClr="FFFFFF"/>
              </a:solidFill>
              <a:latin typeface="Calibri"/>
              <a:ea typeface="Arial"/>
            </a:endParaRPr>
          </a:p>
        </p:txBody>
      </p:sp>
      <p:sp>
        <p:nvSpPr>
          <p:cNvPr id="45" name="Can 44"/>
          <p:cNvSpPr/>
          <p:nvPr/>
        </p:nvSpPr>
        <p:spPr>
          <a:xfrm>
            <a:off x="8956173" y="1391433"/>
            <a:ext cx="941270" cy="858892"/>
          </a:xfrm>
          <a:prstGeom prst="can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b="1" kern="0" dirty="0">
              <a:solidFill>
                <a:sysClr val="window" lastClr="FFFFFF"/>
              </a:solidFill>
              <a:latin typeface="Calibri"/>
              <a:ea typeface="Arial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076859" y="2225499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ea typeface="Arial"/>
              </a:rPr>
              <a:t>2000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137841" y="2225499"/>
            <a:ext cx="718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ea typeface="Arial"/>
              </a:rPr>
              <a:t>2001 …</a:t>
            </a:r>
          </a:p>
        </p:txBody>
      </p:sp>
      <p:sp>
        <p:nvSpPr>
          <p:cNvPr id="48" name="TextBox 616"/>
          <p:cNvSpPr txBox="1">
            <a:spLocks noChangeArrowheads="1"/>
          </p:cNvSpPr>
          <p:nvPr/>
        </p:nvSpPr>
        <p:spPr bwMode="auto">
          <a:xfrm>
            <a:off x="7848601" y="902298"/>
            <a:ext cx="2012585" cy="369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latinLnBrk="1" hangingPunct="0">
              <a:defRPr/>
            </a:pPr>
            <a:r>
              <a:rPr lang="en-US" altLang="ko-KR" b="1" kern="0" dirty="0">
                <a:solidFill>
                  <a:srgbClr val="000000"/>
                </a:solidFill>
                <a:latin typeface="Futura Bk" pitchFamily="34" charset="0"/>
                <a:ea typeface="Arial"/>
              </a:rPr>
              <a:t>News</a:t>
            </a:r>
            <a:endParaRPr lang="ko-KR" altLang="en-US" b="1" kern="0" dirty="0">
              <a:solidFill>
                <a:srgbClr val="000000"/>
              </a:solidFill>
              <a:latin typeface="Futura Bk" pitchFamily="34" charset="0"/>
              <a:ea typeface="Arial"/>
            </a:endParaRPr>
          </a:p>
        </p:txBody>
      </p:sp>
      <p:graphicFrame>
        <p:nvGraphicFramePr>
          <p:cNvPr id="49" name="Chart 48"/>
          <p:cNvGraphicFramePr>
            <a:graphicFrameLocks/>
          </p:cNvGraphicFramePr>
          <p:nvPr>
            <p:extLst/>
          </p:nvPr>
        </p:nvGraphicFramePr>
        <p:xfrm>
          <a:off x="1295400" y="762000"/>
          <a:ext cx="48958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0" name="오른쪽 화살표 44"/>
          <p:cNvSpPr>
            <a:spLocks noChangeArrowheads="1"/>
          </p:cNvSpPr>
          <p:nvPr/>
        </p:nvSpPr>
        <p:spPr bwMode="auto">
          <a:xfrm>
            <a:off x="6477001" y="1603123"/>
            <a:ext cx="1143000" cy="72946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42E34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algn="ctr" eaLnBrk="0" latinLnBrk="1" hangingPunct="0"/>
            <a:endParaRPr lang="ko-KR" altLang="en-US" sz="1600" dirty="0">
              <a:solidFill>
                <a:srgbClr val="000000"/>
              </a:solidFill>
              <a:latin typeface="Futura Bk" pitchFamily="34" charset="0"/>
              <a:ea typeface="Arial"/>
            </a:endParaRPr>
          </a:p>
        </p:txBody>
      </p:sp>
      <p:sp>
        <p:nvSpPr>
          <p:cNvPr id="51" name="오른쪽 화살표 44"/>
          <p:cNvSpPr>
            <a:spLocks noChangeArrowheads="1"/>
          </p:cNvSpPr>
          <p:nvPr/>
        </p:nvSpPr>
        <p:spPr bwMode="auto">
          <a:xfrm rot="5400000">
            <a:off x="8506220" y="2715615"/>
            <a:ext cx="850898" cy="72946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42E34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algn="ctr" eaLnBrk="0" latinLnBrk="1" hangingPunct="0"/>
            <a:endParaRPr lang="ko-KR" altLang="en-US" sz="1600" dirty="0">
              <a:solidFill>
                <a:srgbClr val="000000"/>
              </a:solidFill>
              <a:latin typeface="Futura Bk" pitchFamily="34" charset="0"/>
              <a:ea typeface="Arial"/>
            </a:endParaRPr>
          </a:p>
        </p:txBody>
      </p:sp>
      <p:graphicFrame>
        <p:nvGraphicFramePr>
          <p:cNvPr id="52" name="Table 51"/>
          <p:cNvGraphicFramePr>
            <a:graphicFrameLocks noGrp="1"/>
          </p:cNvGraphicFramePr>
          <p:nvPr>
            <p:extLst/>
          </p:nvPr>
        </p:nvGraphicFramePr>
        <p:xfrm>
          <a:off x="5313348" y="3429000"/>
          <a:ext cx="4821252" cy="2330361"/>
        </p:xfrm>
        <a:graphic>
          <a:graphicData uri="http://schemas.openxmlformats.org/drawingml/2006/table">
            <a:tbl>
              <a:tblPr/>
              <a:tblGrid>
                <a:gridCol w="650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1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49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5686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DATE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1" u="none" strike="noStrike" dirty="0" smtClean="0">
                          <a:effectLst/>
                        </a:rPr>
                        <a:t>  EXCERPT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686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9/29/2000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1" u="none" strike="noStrike" dirty="0" smtClean="0">
                          <a:effectLst/>
                        </a:rPr>
                        <a:t>  Expect </a:t>
                      </a:r>
                      <a:r>
                        <a:rPr lang="en-US" sz="1400" b="1" u="none" strike="noStrike" dirty="0">
                          <a:effectLst/>
                        </a:rPr>
                        <a:t>earning will be far below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686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12/8/2000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1" u="none" strike="noStrike" dirty="0" smtClean="0">
                          <a:effectLst/>
                        </a:rPr>
                        <a:t>  $</a:t>
                      </a:r>
                      <a:r>
                        <a:rPr lang="en-US" sz="1400" b="1" u="none" strike="noStrike" dirty="0">
                          <a:effectLst/>
                        </a:rPr>
                        <a:t>4 billion cash in company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686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10/19/2000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1" u="none" strike="noStrike" baseline="0" dirty="0" smtClean="0">
                          <a:effectLst/>
                        </a:rPr>
                        <a:t>  D</a:t>
                      </a:r>
                      <a:r>
                        <a:rPr lang="en-US" sz="1400" b="1" u="none" strike="noStrike" dirty="0" smtClean="0">
                          <a:effectLst/>
                        </a:rPr>
                        <a:t>isappointing </a:t>
                      </a:r>
                      <a:r>
                        <a:rPr lang="en-US" sz="1400" b="1" u="none" strike="noStrike" dirty="0">
                          <a:effectLst/>
                        </a:rPr>
                        <a:t>earning report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686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4/19/2001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1" u="none" strike="noStrike" dirty="0" smtClean="0">
                          <a:effectLst/>
                        </a:rPr>
                        <a:t>  Dow </a:t>
                      </a:r>
                      <a:r>
                        <a:rPr lang="en-US" sz="1400" b="1" u="none" strike="noStrike" dirty="0">
                          <a:effectLst/>
                        </a:rPr>
                        <a:t>and </a:t>
                      </a:r>
                      <a:r>
                        <a:rPr lang="en-US" sz="1400" b="1" u="none" strike="noStrike" dirty="0" err="1">
                          <a:effectLst/>
                        </a:rPr>
                        <a:t>Nasdaq</a:t>
                      </a:r>
                      <a:r>
                        <a:rPr lang="en-US" sz="1400" b="1" u="none" strike="noStrike" dirty="0">
                          <a:effectLst/>
                        </a:rPr>
                        <a:t> soar after rate cut </a:t>
                      </a:r>
                      <a:r>
                        <a:rPr lang="en-US" sz="1400" b="1" u="none" strike="noStrike" dirty="0" smtClean="0">
                          <a:effectLst/>
                        </a:rPr>
                        <a:t/>
                      </a:r>
                      <a:br>
                        <a:rPr lang="en-US" sz="1400" b="1" u="none" strike="noStrike" dirty="0" smtClean="0">
                          <a:effectLst/>
                        </a:rPr>
                      </a:br>
                      <a:r>
                        <a:rPr lang="en-US" sz="1400" b="1" u="none" strike="noStrike" dirty="0" smtClean="0">
                          <a:effectLst/>
                        </a:rPr>
                        <a:t> by </a:t>
                      </a:r>
                      <a:r>
                        <a:rPr lang="en-US" sz="1400" b="1" u="none" strike="noStrike" dirty="0">
                          <a:effectLst/>
                        </a:rPr>
                        <a:t>Federal Reserve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686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7/20/2001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1" u="none" strike="noStrike" dirty="0" smtClean="0">
                          <a:effectLst/>
                        </a:rPr>
                        <a:t>  Apple's </a:t>
                      </a:r>
                      <a:r>
                        <a:rPr lang="en-US" sz="1400" b="1" u="none" strike="noStrike" dirty="0">
                          <a:effectLst/>
                        </a:rPr>
                        <a:t>new retail store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5686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…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…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…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2362200" y="1251250"/>
            <a:ext cx="3048002" cy="4006549"/>
            <a:chOff x="2362200" y="1251250"/>
            <a:chExt cx="3048002" cy="4006549"/>
          </a:xfrm>
        </p:grpSpPr>
        <p:sp>
          <p:nvSpPr>
            <p:cNvPr id="53" name="Oval 52"/>
            <p:cNvSpPr/>
            <p:nvPr/>
          </p:nvSpPr>
          <p:spPr>
            <a:xfrm>
              <a:off x="2362200" y="1251250"/>
              <a:ext cx="457200" cy="1157538"/>
            </a:xfrm>
            <a:prstGeom prst="ellipse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Arial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3886200" y="1907490"/>
              <a:ext cx="381000" cy="366408"/>
            </a:xfrm>
            <a:prstGeom prst="ellipse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Arial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4572000" y="1907490"/>
              <a:ext cx="381000" cy="366408"/>
            </a:xfrm>
            <a:prstGeom prst="ellipse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Arial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2971800" y="2045298"/>
              <a:ext cx="381000" cy="366408"/>
            </a:xfrm>
            <a:prstGeom prst="ellipse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Arial"/>
              </a:endParaRPr>
            </a:p>
          </p:txBody>
        </p:sp>
        <p:cxnSp>
          <p:nvCxnSpPr>
            <p:cNvPr id="57" name="Elbow Connector 56"/>
            <p:cNvCxnSpPr/>
            <p:nvPr/>
          </p:nvCxnSpPr>
          <p:spPr>
            <a:xfrm rot="10800000">
              <a:off x="2590800" y="2286000"/>
              <a:ext cx="2819400" cy="1693909"/>
            </a:xfrm>
            <a:prstGeom prst="bentConnector2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tailEnd type="arrow"/>
            </a:ln>
            <a:effectLst/>
          </p:spPr>
        </p:cxnSp>
        <p:cxnSp>
          <p:nvCxnSpPr>
            <p:cNvPr id="58" name="Elbow Connector 57"/>
            <p:cNvCxnSpPr/>
            <p:nvPr/>
          </p:nvCxnSpPr>
          <p:spPr>
            <a:xfrm rot="10800000">
              <a:off x="2590800" y="2286000"/>
              <a:ext cx="2819400" cy="2303509"/>
            </a:xfrm>
            <a:prstGeom prst="bentConnector2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tailEnd type="arrow"/>
            </a:ln>
            <a:effectLst/>
          </p:spPr>
        </p:cxnSp>
        <p:cxnSp>
          <p:nvCxnSpPr>
            <p:cNvPr id="59" name="Elbow Connector 58"/>
            <p:cNvCxnSpPr/>
            <p:nvPr/>
          </p:nvCxnSpPr>
          <p:spPr>
            <a:xfrm rot="10800000">
              <a:off x="3162300" y="2286000"/>
              <a:ext cx="2247900" cy="1995791"/>
            </a:xfrm>
            <a:prstGeom prst="bentConnector2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tailEnd type="arrow"/>
            </a:ln>
            <a:effectLst/>
          </p:spPr>
        </p:cxnSp>
        <p:cxnSp>
          <p:nvCxnSpPr>
            <p:cNvPr id="60" name="Elbow Connector 59"/>
            <p:cNvCxnSpPr/>
            <p:nvPr/>
          </p:nvCxnSpPr>
          <p:spPr>
            <a:xfrm rot="16200000" flipV="1">
              <a:off x="3333752" y="2876550"/>
              <a:ext cx="2819399" cy="1333500"/>
            </a:xfrm>
            <a:prstGeom prst="bentConnector3">
              <a:avLst>
                <a:gd name="adj1" fmla="val -96"/>
              </a:avLst>
            </a:prstGeom>
            <a:noFill/>
            <a:ln w="28575" cap="flat" cmpd="sng" algn="ctr">
              <a:solidFill>
                <a:srgbClr val="C00000"/>
              </a:solidFill>
              <a:prstDash val="solid"/>
              <a:tailEnd type="arrow"/>
            </a:ln>
            <a:effectLst/>
          </p:spPr>
        </p:cxnSp>
        <p:cxnSp>
          <p:nvCxnSpPr>
            <p:cNvPr id="61" name="Elbow Connector 60"/>
            <p:cNvCxnSpPr/>
            <p:nvPr/>
          </p:nvCxnSpPr>
          <p:spPr>
            <a:xfrm rot="16200000" flipV="1">
              <a:off x="3524252" y="3371850"/>
              <a:ext cx="3124199" cy="647700"/>
            </a:xfrm>
            <a:prstGeom prst="bentConnector3">
              <a:avLst>
                <a:gd name="adj1" fmla="val -601"/>
              </a:avLst>
            </a:prstGeom>
            <a:noFill/>
            <a:ln w="28575" cap="flat" cmpd="sng" algn="ctr">
              <a:solidFill>
                <a:srgbClr val="C00000"/>
              </a:solidFill>
              <a:prstDash val="solid"/>
              <a:tailEnd type="arrow"/>
            </a:ln>
            <a:effectLst/>
          </p:spPr>
        </p:cxnSp>
      </p:grpSp>
      <p:sp>
        <p:nvSpPr>
          <p:cNvPr id="21" name="Rectangle 20"/>
          <p:cNvSpPr/>
          <p:nvPr/>
        </p:nvSpPr>
        <p:spPr>
          <a:xfrm>
            <a:off x="533400" y="5864019"/>
            <a:ext cx="10787061" cy="584775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r>
              <a:rPr lang="en-US" sz="1600" dirty="0"/>
              <a:t>Hyun </a:t>
            </a:r>
            <a:r>
              <a:rPr lang="en-US" sz="1600" dirty="0" err="1"/>
              <a:t>Duk</a:t>
            </a:r>
            <a:r>
              <a:rPr lang="en-US" sz="1600" dirty="0"/>
              <a:t> Kim, Danila </a:t>
            </a:r>
            <a:r>
              <a:rPr lang="en-US" sz="1600" dirty="0" err="1"/>
              <a:t>Nikitin</a:t>
            </a:r>
            <a:r>
              <a:rPr lang="en-US" sz="1600" dirty="0"/>
              <a:t>, </a:t>
            </a:r>
            <a:r>
              <a:rPr lang="en-US" sz="1600" dirty="0" err="1"/>
              <a:t>ChengXiang</a:t>
            </a:r>
            <a:r>
              <a:rPr lang="en-US" sz="1600" dirty="0"/>
              <a:t> Zhai, </a:t>
            </a:r>
            <a:r>
              <a:rPr lang="en-US" sz="1600" dirty="0" err="1"/>
              <a:t>Malu</a:t>
            </a:r>
            <a:r>
              <a:rPr lang="en-US" sz="1600" dirty="0"/>
              <a:t> Castellanos, and </a:t>
            </a:r>
            <a:r>
              <a:rPr lang="en-US" sz="1600" dirty="0" err="1"/>
              <a:t>Meichun</a:t>
            </a:r>
            <a:r>
              <a:rPr lang="en-US" sz="1600" dirty="0"/>
              <a:t> Hsu. 2013. Information Retrieval with Time Series Query. In </a:t>
            </a:r>
            <a:r>
              <a:rPr lang="en-US" sz="1600" i="1" dirty="0"/>
              <a:t>Proceedings of the 2013 Conference on the Theory of Information Retrieval</a:t>
            </a:r>
            <a:r>
              <a:rPr lang="en-US" sz="1600" dirty="0"/>
              <a:t> (ICTIR '13</a:t>
            </a:r>
            <a:r>
              <a:rPr lang="en-US" sz="1600" dirty="0" smtClean="0"/>
              <a:t>). 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82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476"/>
            <a:ext cx="12192000" cy="990600"/>
          </a:xfrm>
        </p:spPr>
        <p:txBody>
          <a:bodyPr/>
          <a:lstStyle/>
          <a:p>
            <a:r>
              <a:rPr lang="en-US" altLang="zh-CN" b="1" dirty="0" smtClean="0"/>
              <a:t>Summary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143000"/>
            <a:ext cx="11633200" cy="5349876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b="1" dirty="0" smtClean="0"/>
              <a:t>NLP is the foundation for IR, but NLP hasn’t made any significant impact so far   when IR is defined  as “ad hoc retrieval”: </a:t>
            </a:r>
          </a:p>
          <a:p>
            <a:pPr lvl="1"/>
            <a:r>
              <a:rPr lang="en-US" altLang="zh-CN" dirty="0" smtClean="0"/>
              <a:t>Most queries are too “easy” to see any impact of NLP;  simple NLP + statistical learning are sufficient, but harder  queries are  also hard for the current NLP technologies (robustness) </a:t>
            </a:r>
          </a:p>
          <a:p>
            <a:r>
              <a:rPr lang="en-US" altLang="zh-CN" b="1" dirty="0" smtClean="0"/>
              <a:t>Opportunities for more impactful NLP on IR</a:t>
            </a:r>
          </a:p>
          <a:p>
            <a:pPr lvl="1"/>
            <a:r>
              <a:rPr lang="en-US" altLang="zh-CN" dirty="0" smtClean="0"/>
              <a:t>Tackle long-tail difficult queries with knowledge, reasoning, and interaction with users (human-in-loop NLP, interactive sum. , explanation, scaffolding, clarification, …)</a:t>
            </a:r>
          </a:p>
          <a:p>
            <a:pPr lvl="1"/>
            <a:r>
              <a:rPr lang="en-US" altLang="zh-CN" dirty="0" smtClean="0"/>
              <a:t>Beyond topical-relevance: opinion retrieval, readability, </a:t>
            </a:r>
            <a:r>
              <a:rPr lang="en-US" altLang="zh-CN" dirty="0" err="1" smtClean="0"/>
              <a:t>trustworithiness</a:t>
            </a:r>
            <a:r>
              <a:rPr lang="en-US" altLang="zh-CN" dirty="0" smtClean="0"/>
              <a:t>, …. </a:t>
            </a:r>
          </a:p>
          <a:p>
            <a:pPr lvl="1"/>
            <a:r>
              <a:rPr lang="en-US" altLang="zh-CN" dirty="0" smtClean="0"/>
              <a:t>Beyond search to support user tasks, especially decision making: </a:t>
            </a:r>
            <a:r>
              <a:rPr lang="en-US" altLang="zh-CN" dirty="0" err="1" smtClean="0"/>
              <a:t>TextScope</a:t>
            </a:r>
            <a:r>
              <a:rPr lang="en-US" altLang="zh-CN" dirty="0" smtClean="0"/>
              <a:t> </a:t>
            </a:r>
          </a:p>
          <a:p>
            <a:r>
              <a:rPr lang="en-US" altLang="zh-CN" b="1" dirty="0" smtClean="0"/>
              <a:t>Think about NLP </a:t>
            </a:r>
            <a:r>
              <a:rPr lang="en-US" altLang="zh-CN" b="1" dirty="0" smtClean="0"/>
              <a:t>for not just autonomous AI, but also assistive AI </a:t>
            </a:r>
          </a:p>
          <a:p>
            <a:pPr lvl="1"/>
            <a:r>
              <a:rPr lang="en-US" altLang="zh-CN" dirty="0" smtClean="0"/>
              <a:t>Aim to deliver functions that cannot be performed by humans (augment human intelligence)</a:t>
            </a:r>
          </a:p>
          <a:p>
            <a:pPr lvl="1"/>
            <a:r>
              <a:rPr lang="en-US" altLang="zh-CN" dirty="0" smtClean="0"/>
              <a:t>Joint </a:t>
            </a:r>
            <a:r>
              <a:rPr lang="en-US" altLang="zh-CN" dirty="0" smtClean="0"/>
              <a:t>analysis of text and non-textual (context) data</a:t>
            </a:r>
          </a:p>
          <a:p>
            <a:pPr lvl="1"/>
            <a:r>
              <a:rPr lang="en-US" altLang="zh-CN" dirty="0" smtClean="0"/>
              <a:t>Optimization of the combined intelligence of computer and </a:t>
            </a:r>
            <a:r>
              <a:rPr lang="en-US" altLang="zh-CN" dirty="0" smtClean="0"/>
              <a:t>humans</a:t>
            </a:r>
          </a:p>
          <a:p>
            <a:r>
              <a:rPr lang="en-US" altLang="zh-CN" b="1" dirty="0" smtClean="0"/>
              <a:t>TREC + TAC = TRAC (Text Retrieval and Analysis Conference)?  Text-based Prediction?  </a:t>
            </a:r>
            <a:endParaRPr lang="en-US" altLang="zh-CN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63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41400" y="5982469"/>
            <a:ext cx="1010920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Jiang, Shan, Chengxiang Zhai, and </a:t>
            </a:r>
            <a:r>
              <a:rPr lang="en-US" dirty="0" err="1"/>
              <a:t>Qiaozhu</a:t>
            </a:r>
            <a:r>
              <a:rPr lang="en-US" dirty="0"/>
              <a:t> Mei. "Exploiting knowledge graph to improve text-based prediction." In </a:t>
            </a:r>
            <a:r>
              <a:rPr lang="en-US" i="1" dirty="0"/>
              <a:t>2018 IEEE International Conference on Big Data (Big Data)</a:t>
            </a:r>
            <a:r>
              <a:rPr lang="en-US" dirty="0"/>
              <a:t>, pp. 1407-1416. IEEE, 2018.</a:t>
            </a:r>
          </a:p>
        </p:txBody>
      </p:sp>
    </p:spTree>
    <p:extLst>
      <p:ext uri="{BB962C8B-B14F-4D97-AF65-F5344CB8AC3E}">
        <p14:creationId xmlns:p14="http://schemas.microsoft.com/office/powerpoint/2010/main" val="6817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25765" y="2638425"/>
            <a:ext cx="11277600" cy="1470025"/>
          </a:xfrm>
        </p:spPr>
        <p:txBody>
          <a:bodyPr>
            <a:normAutofit/>
          </a:bodyPr>
          <a:lstStyle/>
          <a:p>
            <a:r>
              <a:rPr lang="en-US" altLang="en-US" sz="4000" b="1" dirty="0" smtClean="0"/>
              <a:t>Looking forward to opportunities for collaboration!</a:t>
            </a:r>
          </a:p>
        </p:txBody>
      </p:sp>
      <p:sp>
        <p:nvSpPr>
          <p:cNvPr id="6" name="Title 6"/>
          <p:cNvSpPr txBox="1">
            <a:spLocks/>
          </p:cNvSpPr>
          <p:nvPr/>
        </p:nvSpPr>
        <p:spPr bwMode="auto">
          <a:xfrm>
            <a:off x="2667000" y="350545"/>
            <a:ext cx="6324600" cy="1970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1500" dirty="0">
                <a:solidFill>
                  <a:srgbClr val="C00000"/>
                </a:solidFill>
                <a:latin typeface="Script MT Bold" panose="03040602040607080904" pitchFamily="66" charset="0"/>
              </a:rPr>
              <a:t>Thank You!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49288" y="4448306"/>
            <a:ext cx="464582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czhai@Illinois.edu</a:t>
            </a:r>
            <a:endParaRPr lang="en-US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5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1" t="17708" r="50781" b="8333"/>
          <a:stretch>
            <a:fillRect/>
          </a:stretch>
        </p:blipFill>
        <p:spPr bwMode="auto">
          <a:xfrm rot="5241628">
            <a:off x="5660637" y="1040755"/>
            <a:ext cx="3926686" cy="6061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Arial" charset="0"/>
                <a:cs typeface="Arial" charset="0"/>
              </a:rPr>
              <a:t>Cleverdon’s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Cranfield</a:t>
            </a:r>
            <a:r>
              <a:rPr lang="en-US" dirty="0" smtClean="0">
                <a:latin typeface="Arial" charset="0"/>
                <a:cs typeface="Arial" charset="0"/>
              </a:rPr>
              <a:t> Project (1957-1966)</a:t>
            </a:r>
          </a:p>
        </p:txBody>
      </p:sp>
      <p:pic>
        <p:nvPicPr>
          <p:cNvPr id="21507" name="Picture 2" descr="http://upload.wikimedia.org/wikipedia/en/thumb/2/20/CyrilCleverdon.jpg/225px-CyrilCleverdon.jpg">
            <a:hlinkClick r:id="rId3" tooltip="Cyril Cleverdon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43000"/>
            <a:ext cx="1905000" cy="194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6"/>
          <p:cNvSpPr txBox="1">
            <a:spLocks noChangeArrowheads="1"/>
          </p:cNvSpPr>
          <p:nvPr/>
        </p:nvSpPr>
        <p:spPr bwMode="auto">
          <a:xfrm>
            <a:off x="1447801" y="3067688"/>
            <a:ext cx="3025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/>
            <a:r>
              <a:rPr lang="en-US" sz="2000" dirty="0"/>
              <a:t>Cyril </a:t>
            </a:r>
            <a:r>
              <a:rPr lang="en-US" sz="2000" dirty="0" err="1"/>
              <a:t>Cleverdon</a:t>
            </a:r>
            <a:endParaRPr lang="en-US" sz="2000" dirty="0"/>
          </a:p>
          <a:p>
            <a:pPr algn="ctr" eaLnBrk="1" hangingPunct="1"/>
            <a:r>
              <a:rPr lang="en-US" sz="2000" dirty="0"/>
              <a:t>(</a:t>
            </a:r>
            <a:r>
              <a:rPr lang="en-US" sz="2000" dirty="0" err="1"/>
              <a:t>Cranfield</a:t>
            </a:r>
            <a:r>
              <a:rPr lang="en-US" sz="2000" dirty="0"/>
              <a:t> Inst. of Tech, UK)</a:t>
            </a:r>
          </a:p>
        </p:txBody>
      </p:sp>
      <p:sp>
        <p:nvSpPr>
          <p:cNvPr id="21509" name="TextBox 7"/>
          <p:cNvSpPr txBox="1">
            <a:spLocks noChangeArrowheads="1"/>
          </p:cNvSpPr>
          <p:nvPr/>
        </p:nvSpPr>
        <p:spPr bwMode="auto">
          <a:xfrm>
            <a:off x="4114800" y="980162"/>
            <a:ext cx="604133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r>
              <a:rPr lang="en-US" dirty="0"/>
              <a:t>Established rigorous evaluation methodology</a:t>
            </a:r>
          </a:p>
          <a:p>
            <a:pPr eaLnBrk="1" hangingPunct="1"/>
            <a:r>
              <a:rPr lang="en-US" dirty="0"/>
              <a:t>Introduced precision &amp; recall </a:t>
            </a:r>
          </a:p>
          <a:p>
            <a:pPr eaLnBrk="1" hangingPunct="1"/>
            <a:r>
              <a:rPr lang="en-US" dirty="0"/>
              <a:t>Compared different linguistic units for indexing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1066800" y="5987772"/>
            <a:ext cx="103632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err="1"/>
              <a:t>Cleverdon</a:t>
            </a:r>
            <a:r>
              <a:rPr lang="en-US" dirty="0"/>
              <a:t>, C., 1967, June. The </a:t>
            </a:r>
            <a:r>
              <a:rPr lang="en-US" dirty="0" err="1"/>
              <a:t>Cranfield</a:t>
            </a:r>
            <a:r>
              <a:rPr lang="en-US" dirty="0"/>
              <a:t> tests on index language devices. In </a:t>
            </a:r>
            <a:r>
              <a:rPr lang="en-US" i="1" dirty="0" err="1"/>
              <a:t>Aslib</a:t>
            </a:r>
            <a:r>
              <a:rPr lang="en-US" i="1" dirty="0"/>
              <a:t> proceedings</a:t>
            </a:r>
            <a:r>
              <a:rPr lang="en-US" dirty="0"/>
              <a:t>. MCB UP Ltd.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7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1" t="17422" r="25469" b="5366"/>
          <a:stretch/>
        </p:blipFill>
        <p:spPr bwMode="auto">
          <a:xfrm>
            <a:off x="254000" y="1066801"/>
            <a:ext cx="8382000" cy="4930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990600" y="76030"/>
            <a:ext cx="1038859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Statistical Analysi</a:t>
            </a:r>
            <a:r>
              <a:rPr lang="en-US" sz="2800" b="1" dirty="0" smtClean="0"/>
              <a:t>s of Word Associations: Addressing Vocabulary Gap </a:t>
            </a:r>
            <a:endParaRPr lang="en-US" sz="2800" b="1" dirty="0"/>
          </a:p>
          <a:p>
            <a:r>
              <a:rPr lang="en-US" sz="2400" dirty="0"/>
              <a:t>Doyle, Lauren B, </a:t>
            </a:r>
            <a:r>
              <a:rPr lang="en-US" sz="2400" i="1" dirty="0"/>
              <a:t>American Documentation (pre-1986); </a:t>
            </a:r>
            <a:r>
              <a:rPr lang="en-US" sz="2400" dirty="0"/>
              <a:t>Oct 1962;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93" t="56815" r="14746" b="30079"/>
          <a:stretch/>
        </p:blipFill>
        <p:spPr bwMode="auto">
          <a:xfrm>
            <a:off x="7086309" y="2147373"/>
            <a:ext cx="2621280" cy="97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927997" y="1258128"/>
            <a:ext cx="2838406" cy="830997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Co-occurrence-based</a:t>
            </a:r>
          </a:p>
          <a:p>
            <a:r>
              <a:rPr lang="en-US" sz="2400" dirty="0"/>
              <a:t>association measure</a:t>
            </a:r>
          </a:p>
        </p:txBody>
      </p:sp>
      <p:sp>
        <p:nvSpPr>
          <p:cNvPr id="9" name="Rectangle 8"/>
          <p:cNvSpPr/>
          <p:nvPr/>
        </p:nvSpPr>
        <p:spPr>
          <a:xfrm>
            <a:off x="812800" y="6109772"/>
            <a:ext cx="105664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Doyle, Lauren B. "Indexing and abstracting by association." </a:t>
            </a:r>
            <a:r>
              <a:rPr lang="en-US" i="1" dirty="0"/>
              <a:t>American documentation</a:t>
            </a:r>
            <a:r>
              <a:rPr lang="en-US" dirty="0"/>
              <a:t> 13.4 (1962): 378-390.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8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96221" y="3366637"/>
            <a:ext cx="3987758" cy="156966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A: count of word A</a:t>
            </a:r>
          </a:p>
          <a:p>
            <a:r>
              <a:rPr lang="en-US" sz="2400" dirty="0" smtClean="0"/>
              <a:t>B: count of word B</a:t>
            </a:r>
          </a:p>
          <a:p>
            <a:r>
              <a:rPr lang="en-US" sz="2400" dirty="0"/>
              <a:t>f: count of docs with “A and B”</a:t>
            </a:r>
          </a:p>
          <a:p>
            <a:r>
              <a:rPr lang="en-US" sz="2400" dirty="0"/>
              <a:t>N: total # of </a:t>
            </a:r>
            <a:r>
              <a:rPr lang="en-US" sz="2400" dirty="0" smtClean="0"/>
              <a:t>documents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553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38200" y="762000"/>
            <a:ext cx="10363200" cy="1470025"/>
          </a:xfrm>
        </p:spPr>
        <p:txBody>
          <a:bodyPr>
            <a:noAutofit/>
          </a:bodyPr>
          <a:lstStyle/>
          <a:p>
            <a:r>
              <a:rPr lang="en-US" sz="3600" dirty="0"/>
              <a:t>And many attempts have been made on improving IR with NLP techniques since then…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09800" y="2514600"/>
            <a:ext cx="6799234" cy="22929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3200" dirty="0" smtClean="0"/>
              <a:t>Beyond Bag-of-Words Representation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3200" dirty="0" smtClean="0"/>
              <a:t>Word Sense Disambiguation 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3200" dirty="0" smtClean="0"/>
              <a:t>Deep Semantic Matching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3200" dirty="0" smtClean="0"/>
              <a:t>Exploitation of Knowledge Graphs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9330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6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4.2|1|2.9|37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1|11.6|11.2|17.4|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6|3.6|8.2|25.4|15.9|8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3|4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2|1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3|14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29265</TotalTime>
  <Words>4753</Words>
  <Application>Microsoft Office PowerPoint</Application>
  <PresentationFormat>Widescreen</PresentationFormat>
  <Paragraphs>976</Paragraphs>
  <Slides>64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83" baseType="lpstr">
      <vt:lpstr>CMBX10</vt:lpstr>
      <vt:lpstr>CMR10</vt:lpstr>
      <vt:lpstr>CMTI10</vt:lpstr>
      <vt:lpstr>Futura Bk</vt:lpstr>
      <vt:lpstr>맑은 고딕</vt:lpstr>
      <vt:lpstr>Microsoft YaHei</vt:lpstr>
      <vt:lpstr>ＭＳ Ｐゴシック</vt:lpstr>
      <vt:lpstr>NimbusRomNo9L-Regu</vt:lpstr>
      <vt:lpstr>宋体</vt:lpstr>
      <vt:lpstr>Arial</vt:lpstr>
      <vt:lpstr>Arial Black</vt:lpstr>
      <vt:lpstr>Calibri</vt:lpstr>
      <vt:lpstr>Georgia</vt:lpstr>
      <vt:lpstr>Gill Sans MT</vt:lpstr>
      <vt:lpstr>Script MT Bold</vt:lpstr>
      <vt:lpstr>Symbol</vt:lpstr>
      <vt:lpstr>Times New Roman</vt:lpstr>
      <vt:lpstr>Wingdings</vt:lpstr>
      <vt:lpstr>Office Theme</vt:lpstr>
      <vt:lpstr>  Natural Language Processing Meets Information Retrieval:   The Past, Present, and Future</vt:lpstr>
      <vt:lpstr>NLP as Foundation of IR</vt:lpstr>
      <vt:lpstr>IR researchers have been concerned about NLP since day one…</vt:lpstr>
      <vt:lpstr>Luhn’s idea (1958): automatic indexing based on statistical analysis of text </vt:lpstr>
      <vt:lpstr>The notion of “resolving power of a word” </vt:lpstr>
      <vt:lpstr>Automatic abstracting algorithm [Luhn 58]</vt:lpstr>
      <vt:lpstr>Cleverdon’s Cranfield Project (1957-1966)</vt:lpstr>
      <vt:lpstr>PowerPoint Presentation</vt:lpstr>
      <vt:lpstr>And many attempts have been made on improving IR with NLP techniques since then… </vt:lpstr>
      <vt:lpstr>NLP for IR 1: Beyond bag-of-words Representation</vt:lpstr>
      <vt:lpstr>Many different phrases explored</vt:lpstr>
      <vt:lpstr>Phrase Indexing: Results</vt:lpstr>
      <vt:lpstr>Sample Phrase Indexing Results [Zhai 97]</vt:lpstr>
      <vt:lpstr>Mixed results on lexical atoms [Zhai 95, Zhai et al. 97]</vt:lpstr>
      <vt:lpstr>NLP for IR 2: Sense Disambiguation</vt:lpstr>
      <vt:lpstr>Disambiguation Results: Non-Promising </vt:lpstr>
      <vt:lpstr>Disambiguation Results: More Promising </vt:lpstr>
      <vt:lpstr>NLP for IR 3: Deep Semantic Matching: FERRET [Mauldin 91] </vt:lpstr>
      <vt:lpstr>NLP for IR 4: Exploit Knowledge Graphs </vt:lpstr>
      <vt:lpstr>Sense feedback improves retrieval accuracy on difficult topics [Kotov &amp; Zhai 11] </vt:lpstr>
      <vt:lpstr>Research so far in using NLP for improving ad hoc IR hasn’t really made significant impact… Why?  </vt:lpstr>
      <vt:lpstr>Explanation 1: The Power of Bag of Words Representation</vt:lpstr>
      <vt:lpstr>Explanation 2: NLP wasn’t used to  solve a big pain</vt:lpstr>
      <vt:lpstr>Explanation 3: Lack of consideration of robustness </vt:lpstr>
      <vt:lpstr>Explanation 4: Workaround possible</vt:lpstr>
      <vt:lpstr>Would deep learning, embedding, and BERT make a difference?  Yes, but …   </vt:lpstr>
      <vt:lpstr>Word embedding is beneficial for query expansion</vt:lpstr>
      <vt:lpstr>Neural Ranking Models are struggling to succeed</vt:lpstr>
      <vt:lpstr>BERT works well, but the baselines could be stronger [Yang et al. 19]  </vt:lpstr>
      <vt:lpstr>How could NLP make more significant impact on IR?    </vt:lpstr>
      <vt:lpstr>NLP for IR Opportunity 1: Long-tail queries</vt:lpstr>
      <vt:lpstr>More opportunities for NLP in interactive IR</vt:lpstr>
      <vt:lpstr>NLP for IR Opportunity 2: Beyond Topical Relevance</vt:lpstr>
      <vt:lpstr>NLP for IR Opportunity 3+: Beyond Search </vt:lpstr>
      <vt:lpstr>How can we build a general text analysis engine? </vt:lpstr>
      <vt:lpstr>Growing opportunities for “big text data” applications</vt:lpstr>
      <vt:lpstr>Big Data-Enabled Artificial Intelligence</vt:lpstr>
      <vt:lpstr>Autonomous AI vs. Assistive AI</vt:lpstr>
      <vt:lpstr>Humans as Subjective &amp; Intelligent “Sensors”</vt:lpstr>
      <vt:lpstr>Unique Value of Text Data</vt:lpstr>
      <vt:lpstr>Opportunities of Text Mining Applications</vt:lpstr>
      <vt:lpstr> TextScope to enhance human perception  </vt:lpstr>
      <vt:lpstr>TextScope in Action: intelligent interactive decision support</vt:lpstr>
      <vt:lpstr>PowerPoint Presentation</vt:lpstr>
      <vt:lpstr>Beyond TextScope: From Assistive AI to Autonomous AI</vt:lpstr>
      <vt:lpstr>Application 3: Business intelligence</vt:lpstr>
      <vt:lpstr>Latent Aspect Rating Analysis (LARA) [Wang et al. 10]</vt:lpstr>
      <vt:lpstr>Solving LARA in two stages:  Aspect Segmentation + Rating Regression</vt:lpstr>
      <vt:lpstr>Latent Rating Regression [Wang et al. 2010]</vt:lpstr>
      <vt:lpstr>A Unified Generative Model for LARA</vt:lpstr>
      <vt:lpstr>Decomposed ratings show difference  between hotels with the same overall rating</vt:lpstr>
      <vt:lpstr>Decomposed ratings show detailed opinions of reviewers</vt:lpstr>
      <vt:lpstr>“By-product”: Aspect-Specific Sentiment Lexicon  </vt:lpstr>
      <vt:lpstr>Enable comparative analysis of rating behavior &amp; preferences </vt:lpstr>
      <vt:lpstr>Enable personalized recommendation of entities</vt:lpstr>
      <vt:lpstr>PowerPoint Presentation</vt:lpstr>
      <vt:lpstr>PowerPoint Presentation</vt:lpstr>
      <vt:lpstr>A General Framework for Causal Topic Modeling [Kim et al. CIKM’13] </vt:lpstr>
      <vt:lpstr>Heuristic Optimization of Causality + Coherence </vt:lpstr>
      <vt:lpstr>Stock-Correlated Topics in New York Times:  June 2000 ~ Dec. 2011 </vt:lpstr>
      <vt:lpstr>“Causal Topics” in 2000 Presidential Election  </vt:lpstr>
      <vt:lpstr>Retrieval with Time Series Query [Kim et al. ICTIR’13]</vt:lpstr>
      <vt:lpstr>Summary</vt:lpstr>
      <vt:lpstr>Looking forward to opportunities for collaboration!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zhai</dc:creator>
  <cp:lastModifiedBy> </cp:lastModifiedBy>
  <cp:revision>279</cp:revision>
  <dcterms:created xsi:type="dcterms:W3CDTF">2013-09-17T19:36:26Z</dcterms:created>
  <dcterms:modified xsi:type="dcterms:W3CDTF">2021-02-22T13:48:27Z</dcterms:modified>
</cp:coreProperties>
</file>