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32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288" r:id="rId9"/>
    <p:sldId id="271" r:id="rId10"/>
    <p:sldId id="301" r:id="rId11"/>
    <p:sldId id="259" r:id="rId12"/>
    <p:sldId id="272" r:id="rId13"/>
    <p:sldId id="292" r:id="rId14"/>
    <p:sldId id="295" r:id="rId15"/>
    <p:sldId id="269" r:id="rId16"/>
    <p:sldId id="313" r:id="rId17"/>
    <p:sldId id="280" r:id="rId18"/>
    <p:sldId id="262" r:id="rId19"/>
    <p:sldId id="267" r:id="rId20"/>
    <p:sldId id="337" r:id="rId21"/>
    <p:sldId id="263" r:id="rId22"/>
    <p:sldId id="330" r:id="rId23"/>
    <p:sldId id="331" r:id="rId24"/>
    <p:sldId id="332" r:id="rId25"/>
    <p:sldId id="333" r:id="rId26"/>
    <p:sldId id="334" r:id="rId27"/>
    <p:sldId id="335" r:id="rId28"/>
    <p:sldId id="315" r:id="rId29"/>
    <p:sldId id="268" r:id="rId30"/>
    <p:sldId id="27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5FF"/>
    <a:srgbClr val="548235"/>
    <a:srgbClr val="2E75B6"/>
    <a:srgbClr val="3F84FF"/>
    <a:srgbClr val="005AFF"/>
    <a:srgbClr val="EBF1E9"/>
    <a:srgbClr val="D5E3CF"/>
    <a:srgbClr val="CFD5EA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1" autoAdjust="0"/>
    <p:restoredTop sz="85112" autoAdjust="0"/>
  </p:normalViewPr>
  <p:slideViewPr>
    <p:cSldViewPr snapToGrid="0" snapToObjects="1">
      <p:cViewPr varScale="1">
        <p:scale>
          <a:sx n="88" d="100"/>
          <a:sy n="88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70377-E16C-4B75-9BAA-77926DD79A3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F2A27-83BC-4A3A-8DBE-188EBE7ED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87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0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42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55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627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8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47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82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980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0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74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998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73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7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43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1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33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750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415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4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6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092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4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4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20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3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2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07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1F2A27-83BC-4A3A-8DBE-188EBE7EDF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0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945D2-5E3A-314C-8F59-F5EC32870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B80D3-8249-D548-9F94-ACFA65E4A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23DC-D4EF-214D-B7B4-6BF00C8E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2C495-79EE-5E41-B708-57337C0A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8EAB5-1E3A-C044-88B2-736111AC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4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A087-5352-F94D-B93C-DA61E605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34A44-2958-544A-B9DF-A69F7961F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BEEEA-3B52-0E47-9C12-E97F267C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3D67F-153D-FF45-88BD-F646030D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F2EA5-9DD1-324C-926C-16D2CB0A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6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E57B63-EB2A-8D48-A4D6-953EEA4F53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67272-972B-204D-91FF-3D6E575B0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980BB-0D9A-2747-8C1A-D981166E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031EF-46F9-D941-AFDF-12FFEAB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0D3E4-C1B7-A84E-98B2-EC7E9A3E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E2F8-49DD-AB4E-9744-D951CC71F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30380-170B-3A40-9608-951438E3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89234-6F9F-2041-90BF-E2C65468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205F-FA25-C84C-B621-65043E9D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9EAE-B582-EE40-8505-FCEB6BD3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3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D5FA-C891-634B-89C1-F6FEAE9F7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noFill/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29428-974D-EF41-857F-05EDD64CF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3D47C-0FE0-AA40-9A96-ED32BD67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8660C-38E8-234C-A9BD-173C2077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40E75-F7C3-5842-ADF4-DA1CD1624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6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382A5-A452-B849-969F-EF236D0C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B372-21BB-9543-B51A-BAD2B5AFE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3E461-7BA9-1C42-9D63-FB5C43771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E1227-34F2-184E-B055-381B141C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B8260-5871-044E-A7BC-EF7EF4D11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2ED84-C747-CE4D-8B79-12FCB743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E2607-E54C-B541-9EAE-D8C70A51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6BAC8-CB45-FE43-AEB7-37CAC0E71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0A66E-193C-3044-AA74-AD074E7BE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BF2905-8FD5-EF46-816A-AC18C2A5B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EE4F8-CDA1-6C4C-9E5E-830714783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DD4A41-262E-DB49-A59E-B31E8FB9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00C579-B08F-9A40-A0B5-C711E3D76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D284C4-5B46-5C49-8C5E-35479313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CABD9-20D4-524A-8BC8-EDE1B1B62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2BAB2B-784B-E54B-BD97-7D42C9D4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9D97C-34D8-CA45-B959-FD1C1BCD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63774-F06E-7A41-816D-7B5CB3D6A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C5186-C7AE-154A-B5BF-B38AF01BAB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B58CA3-6FDA-EB4A-850B-08D0D90A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67578-F511-7B4A-8D4A-EDBB82FCB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1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5D77-8499-4D48-A86D-7C03AEBC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7AF75-9274-4947-AF27-56C4495CC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276B9-459F-4E40-A9ED-C2137B30A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95976-4E08-E74F-B1BF-B44EB9CC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46BC2-6C18-3D47-8DB8-638CAB20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18A6C-C8FD-1C4F-9C82-22FC9BF9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8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1E58-F922-F640-8297-30E9612D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8C6A8-2222-824A-81F2-14DAAA203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08667-E363-004E-86B2-27A6598EA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67FB8-1269-CA44-9FBB-F51C148C8F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56613-2487-EB41-ACB0-745E8E6E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DB6F7-157D-9E48-9734-2E53025BF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12826-DA13-FD40-9D01-272B49470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46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2E75B6"/>
              </a:gs>
            </a:gsLst>
            <a:lin ang="0" scaled="1"/>
            <a:tileRect/>
          </a:gradFill>
        </p:spPr>
        <p:txBody>
          <a:bodyPr vert="horz" lIns="91440" tIns="45720" rIns="2743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A8864-4B4E-9942-9F5E-2A20C04DC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49298"/>
            <a:ext cx="10515600" cy="482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C1BAD-55C6-F240-9D24-5B1A8C430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76206"/>
            <a:ext cx="388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20726-F4C7-7F44-A6EC-B53D3DDC6B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2A7DE-7DBB-4CEC-B458-5AE8D1A110CE}"/>
              </a:ext>
            </a:extLst>
          </p:cNvPr>
          <p:cNvSpPr txBox="1"/>
          <p:nvPr userDrawn="1"/>
        </p:nvSpPr>
        <p:spPr>
          <a:xfrm>
            <a:off x="10712957" y="6519446"/>
            <a:ext cx="14790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0" i="0" noProof="0" dirty="0">
                <a:solidFill>
                  <a:schemeClr val="accent1"/>
                </a:solidFill>
                <a:latin typeface="Helvetica Neue Medium"/>
                <a:cs typeface="Helvetica Neue Medium"/>
              </a:rPr>
              <a:t>IBM</a:t>
            </a:r>
            <a:r>
              <a:rPr lang="en-US" sz="1600" b="0" i="0" noProof="0" dirty="0">
                <a:latin typeface="Helvetica Neue Light"/>
                <a:cs typeface="Helvetica Neue Light"/>
              </a:rPr>
              <a:t> Research</a:t>
            </a:r>
          </a:p>
        </p:txBody>
      </p:sp>
    </p:spTree>
    <p:extLst>
      <p:ext uri="{BB962C8B-B14F-4D97-AF65-F5344CB8AC3E}">
        <p14:creationId xmlns:p14="http://schemas.microsoft.com/office/powerpoint/2010/main" val="207472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effectLst>
            <a:glow rad="63500">
              <a:schemeClr val="bg1"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68CD-7631-B24C-A1DD-EC4AD2875F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IBM Research AI Systems for TAC 2020 KBP: RUFES Track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25F68-695E-6C48-88FD-BBF87EC68D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Parul</a:t>
            </a:r>
            <a:r>
              <a:rPr lang="en-US" dirty="0"/>
              <a:t> </a:t>
            </a:r>
            <a:r>
              <a:rPr lang="en-US" dirty="0" err="1"/>
              <a:t>Awasthy</a:t>
            </a:r>
            <a:r>
              <a:rPr lang="en-US" dirty="0"/>
              <a:t>*, Ken Barker*, Jian Ni, </a:t>
            </a:r>
            <a:r>
              <a:rPr lang="en-US" dirty="0" err="1"/>
              <a:t>Taesun</a:t>
            </a:r>
            <a:r>
              <a:rPr lang="en-US" dirty="0"/>
              <a:t> Moon, Radu Florian</a:t>
            </a:r>
          </a:p>
        </p:txBody>
      </p:sp>
    </p:spTree>
    <p:extLst>
      <p:ext uri="{BB962C8B-B14F-4D97-AF65-F5344CB8AC3E}">
        <p14:creationId xmlns:p14="http://schemas.microsoft.com/office/powerpoint/2010/main" val="277122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CABC73-5D61-45F1-9A39-6CF550F57FBA}"/>
              </a:ext>
            </a:extLst>
          </p:cNvPr>
          <p:cNvSpPr/>
          <p:nvPr/>
        </p:nvSpPr>
        <p:spPr>
          <a:xfrm>
            <a:off x="0" y="0"/>
            <a:ext cx="12192000" cy="6736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&lt;http://dbpedia.org/resource/Lambic/abstract#offset_0_790&gt;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nif:OffsetBasedString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457200" indent="-457200"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nif:isString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"""Lambic is a type of 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traditionally brewed in the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Pajottenland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region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of Belgium (southwest of Brussels) and in Brussels itself at the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Cantillon Brewery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and museum. Lambic is now mainly consumed after refermentation, resulting in derived beers such as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Gueuze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Kriek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Unlike conventional beers, which are fermented by carefully cultivated strains of brewer's yeasts,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is produced by spontaneous fermentation: it is exposed to the wild yeasts and bacteria that are said to be native to the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Zenne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valley, in which Brussels lies. It is this unusual process which gives the beer its distinctive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flavour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dry, vinous, and cidery, usually with a sour aftertaste."""^^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"0"^^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"790"^^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nif:sourceUrl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&lt;http://en.wikipedia.org/wiki/Lambic&gt; 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&lt;http://dbpedia.org/resource/Lambic/abstract#offset_20_24&gt;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nif:OffsetBasedString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nif:referenceContext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&lt;http://dbpedia.org/resource/Lambic/abstract#offset_0_790&gt;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nif:anchorOf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prov:wasAttributedTo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&lt;http://wikipedia.org&gt;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nif:Word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itsrdf:taIdentRef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&lt;http://dbpedia.org/resource/Beer&gt;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&lt;http://dbpedia.org/resource/Lambic/abstract#offset_53_72&gt;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nif:referenceContext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&lt;http://dbpedia.org/resource/Lambic/abstract#offset_0_790&gt;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nif:anchorOf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Pajottenland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region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prov:wasAttributedTo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&lt;http://wikipedia.org&gt;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nif:Phrase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itsrdf:taIdentRef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&lt;http://dbpedia.org/resource/Pajottenland&gt;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&lt;http://dbpedia.org/resource/Lambic/abstract#offset_138_155&gt;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nif:referenceContext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&lt;http://dbpedia.org/resource/Lambic/abstract#offset_0_790&gt;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nif:anchorOf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Cantillon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Brewery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138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155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prov:wasAttributedTo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&lt;http://wikipedia.org&gt;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nif:Phrase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itsrdf:taIdentRef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&lt;http://dbpedia.org/resource/Cantillon_Brewery&gt;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34FC99-1776-4760-A0C4-829FF6F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29A0AC-DEFD-4EF6-B16F-857184E3D810}"/>
              </a:ext>
            </a:extLst>
          </p:cNvPr>
          <p:cNvSpPr txBox="1"/>
          <p:nvPr/>
        </p:nvSpPr>
        <p:spPr>
          <a:xfrm>
            <a:off x="6606862" y="131405"/>
            <a:ext cx="5386215" cy="6555641"/>
          </a:xfrm>
          <a:prstGeom prst="rect">
            <a:avLst/>
          </a:prstGeom>
          <a:solidFill>
            <a:schemeClr val="bg1"/>
          </a:solidFill>
          <a:effectLst>
            <a:outerShdw blurRad="1143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Lambic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B-</a:t>
            </a:r>
            <a:r>
              <a:rPr lang="en-US" sz="1400" b="1" dirty="0" err="1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ConsumerGoods.Food</a:t>
            </a:r>
            <a:endParaRPr lang="en-US" sz="1400" b="1" dirty="0">
              <a:solidFill>
                <a:srgbClr val="3355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traditionally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brewed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	O</a:t>
            </a:r>
          </a:p>
          <a:p>
            <a:pPr>
              <a:tabLst>
                <a:tab pos="1597025" algn="l"/>
              </a:tabLst>
            </a:pP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Pajottenland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B-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LOC.Region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I-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LOC.Region</a:t>
            </a:r>
            <a:endParaRPr 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Belgium	B-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GPE.Country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southwest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Brussels	B-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GPE.City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Brussels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itself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Cantillon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B-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ORG.CommercialOrg.Manufacturer</a:t>
            </a:r>
            <a:endParaRPr lang="en-US" sz="1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Brewery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I-</a:t>
            </a:r>
            <a:r>
              <a:rPr lang="en-US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ORG.CommercialOrg.Manufacturer</a:t>
            </a:r>
            <a:endParaRPr lang="en-US" sz="1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museum	O</a:t>
            </a:r>
          </a:p>
          <a:p>
            <a:pPr>
              <a:tabLst>
                <a:tab pos="1597025" algn="l"/>
              </a:tabLst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	O</a:t>
            </a:r>
          </a:p>
        </p:txBody>
      </p:sp>
    </p:spTree>
    <p:extLst>
      <p:ext uri="{BB962C8B-B14F-4D97-AF65-F5344CB8AC3E}">
        <p14:creationId xmlns:p14="http://schemas.microsoft.com/office/powerpoint/2010/main" val="931856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5493EAF-0D85-496A-9ADE-C0D63095FF6D}"/>
              </a:ext>
            </a:extLst>
          </p:cNvPr>
          <p:cNvCxnSpPr>
            <a:cxnSpLocks/>
            <a:stCxn id="7" idx="6"/>
            <a:endCxn id="33" idx="2"/>
          </p:cNvCxnSpPr>
          <p:nvPr/>
        </p:nvCxnSpPr>
        <p:spPr>
          <a:xfrm flipV="1">
            <a:off x="4451410" y="1137711"/>
            <a:ext cx="1970643" cy="401697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87B42D6-1455-4B3A-8FF7-3C35AC7FD21B}"/>
              </a:ext>
            </a:extLst>
          </p:cNvPr>
          <p:cNvCxnSpPr>
            <a:cxnSpLocks/>
            <a:stCxn id="7" idx="6"/>
            <a:endCxn id="34" idx="2"/>
          </p:cNvCxnSpPr>
          <p:nvPr/>
        </p:nvCxnSpPr>
        <p:spPr>
          <a:xfrm flipV="1">
            <a:off x="4451410" y="1328630"/>
            <a:ext cx="2150983" cy="2107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A65A977-987F-4B49-B585-3304B4A3EC5E}"/>
              </a:ext>
            </a:extLst>
          </p:cNvPr>
          <p:cNvCxnSpPr>
            <a:cxnSpLocks/>
            <a:stCxn id="7" idx="6"/>
            <a:endCxn id="35" idx="2"/>
          </p:cNvCxnSpPr>
          <p:nvPr/>
        </p:nvCxnSpPr>
        <p:spPr>
          <a:xfrm flipV="1">
            <a:off x="4451410" y="1519549"/>
            <a:ext cx="2326243" cy="19859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48BB93A-F09C-4A6D-BD6B-3A22C0F843C5}"/>
              </a:ext>
            </a:extLst>
          </p:cNvPr>
          <p:cNvCxnSpPr>
            <a:cxnSpLocks/>
            <a:stCxn id="7" idx="6"/>
            <a:endCxn id="42" idx="2"/>
          </p:cNvCxnSpPr>
          <p:nvPr/>
        </p:nvCxnSpPr>
        <p:spPr>
          <a:xfrm>
            <a:off x="4451410" y="1539408"/>
            <a:ext cx="2534523" cy="17106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E93EDFC-4A02-4E67-9566-627CAB07FEE1}"/>
              </a:ext>
            </a:extLst>
          </p:cNvPr>
          <p:cNvCxnSpPr>
            <a:cxnSpLocks/>
            <a:stCxn id="7" idx="6"/>
            <a:endCxn id="43" idx="2"/>
          </p:cNvCxnSpPr>
          <p:nvPr/>
        </p:nvCxnSpPr>
        <p:spPr>
          <a:xfrm>
            <a:off x="4451410" y="1539408"/>
            <a:ext cx="2326243" cy="361979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7E921A6-6422-4EFB-BBF5-6A099185B70A}"/>
              </a:ext>
            </a:extLst>
          </p:cNvPr>
          <p:cNvCxnSpPr>
            <a:cxnSpLocks/>
            <a:stCxn id="7" idx="6"/>
            <a:endCxn id="45" idx="2"/>
          </p:cNvCxnSpPr>
          <p:nvPr/>
        </p:nvCxnSpPr>
        <p:spPr>
          <a:xfrm>
            <a:off x="4451410" y="1539408"/>
            <a:ext cx="2326243" cy="55289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B17D871-D9DC-4951-BF0C-A8E2AF02512B}"/>
              </a:ext>
            </a:extLst>
          </p:cNvPr>
          <p:cNvCxnSpPr>
            <a:cxnSpLocks/>
            <a:stCxn id="7" idx="6"/>
            <a:endCxn id="44" idx="2"/>
          </p:cNvCxnSpPr>
          <p:nvPr/>
        </p:nvCxnSpPr>
        <p:spPr>
          <a:xfrm>
            <a:off x="4451410" y="1539408"/>
            <a:ext cx="2150983" cy="743817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D2E1D9E-EA0D-4796-A693-0916F15B9F0A}"/>
              </a:ext>
            </a:extLst>
          </p:cNvPr>
          <p:cNvCxnSpPr>
            <a:cxnSpLocks/>
            <a:stCxn id="9" idx="6"/>
            <a:endCxn id="46" idx="2"/>
          </p:cNvCxnSpPr>
          <p:nvPr/>
        </p:nvCxnSpPr>
        <p:spPr>
          <a:xfrm>
            <a:off x="4451410" y="1919578"/>
            <a:ext cx="1970643" cy="554566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240C46F3-4573-4EF7-8B82-6FEB9541E4CB}"/>
              </a:ext>
            </a:extLst>
          </p:cNvPr>
          <p:cNvCxnSpPr>
            <a:cxnSpLocks/>
            <a:stCxn id="10" idx="6"/>
            <a:endCxn id="59" idx="1"/>
          </p:cNvCxnSpPr>
          <p:nvPr/>
        </p:nvCxnSpPr>
        <p:spPr>
          <a:xfrm>
            <a:off x="4451410" y="2109663"/>
            <a:ext cx="2177213" cy="259203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4141EC4-EA55-4EE2-B724-DB0B88D410AC}"/>
              </a:ext>
            </a:extLst>
          </p:cNvPr>
          <p:cNvCxnSpPr>
            <a:cxnSpLocks/>
            <a:stCxn id="12" idx="5"/>
            <a:endCxn id="49" idx="2"/>
          </p:cNvCxnSpPr>
          <p:nvPr/>
        </p:nvCxnSpPr>
        <p:spPr>
          <a:xfrm>
            <a:off x="4425180" y="2553303"/>
            <a:ext cx="2365173" cy="240278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9AFBE06F-1090-4366-8002-89EEF861C89F}"/>
              </a:ext>
            </a:extLst>
          </p:cNvPr>
          <p:cNvCxnSpPr>
            <a:cxnSpLocks/>
            <a:stCxn id="26" idx="6"/>
            <a:endCxn id="55" idx="2"/>
          </p:cNvCxnSpPr>
          <p:nvPr/>
        </p:nvCxnSpPr>
        <p:spPr>
          <a:xfrm>
            <a:off x="4451410" y="3250173"/>
            <a:ext cx="2150983" cy="132408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20A1B75-071C-468E-826B-EE46D14634FB}"/>
              </a:ext>
            </a:extLst>
          </p:cNvPr>
          <p:cNvCxnSpPr>
            <a:cxnSpLocks/>
            <a:stCxn id="20" idx="6"/>
            <a:endCxn id="52" idx="2"/>
          </p:cNvCxnSpPr>
          <p:nvPr/>
        </p:nvCxnSpPr>
        <p:spPr>
          <a:xfrm>
            <a:off x="4451410" y="4770853"/>
            <a:ext cx="1965563" cy="1330764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7B10F21-7B4A-459E-9E7A-AB4AA4F09C89}"/>
              </a:ext>
            </a:extLst>
          </p:cNvPr>
          <p:cNvCxnSpPr>
            <a:cxnSpLocks/>
            <a:stCxn id="22" idx="6"/>
            <a:endCxn id="48" idx="3"/>
          </p:cNvCxnSpPr>
          <p:nvPr/>
        </p:nvCxnSpPr>
        <p:spPr>
          <a:xfrm flipV="1">
            <a:off x="4451410" y="3492209"/>
            <a:ext cx="2177213" cy="1658814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E9623E3-EDAB-437C-AF74-534C7D77449B}"/>
              </a:ext>
            </a:extLst>
          </p:cNvPr>
          <p:cNvCxnSpPr>
            <a:cxnSpLocks/>
            <a:stCxn id="22" idx="6"/>
            <a:endCxn id="54" idx="2"/>
          </p:cNvCxnSpPr>
          <p:nvPr/>
        </p:nvCxnSpPr>
        <p:spPr>
          <a:xfrm flipV="1">
            <a:off x="4451410" y="4192415"/>
            <a:ext cx="2150983" cy="95860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AE08733-9BDC-405C-B551-718FF03EE570}"/>
              </a:ext>
            </a:extLst>
          </p:cNvPr>
          <p:cNvCxnSpPr>
            <a:cxnSpLocks/>
            <a:stCxn id="23" idx="6"/>
            <a:endCxn id="38" idx="2"/>
          </p:cNvCxnSpPr>
          <p:nvPr/>
        </p:nvCxnSpPr>
        <p:spPr>
          <a:xfrm flipV="1">
            <a:off x="4451410" y="3237820"/>
            <a:ext cx="2150983" cy="2103281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163C984-115E-473D-B022-9A7D88B9853D}"/>
              </a:ext>
            </a:extLst>
          </p:cNvPr>
          <p:cNvCxnSpPr>
            <a:cxnSpLocks/>
            <a:stCxn id="23" idx="6"/>
            <a:endCxn id="53" idx="2"/>
          </p:cNvCxnSpPr>
          <p:nvPr/>
        </p:nvCxnSpPr>
        <p:spPr>
          <a:xfrm flipV="1">
            <a:off x="4451410" y="3810577"/>
            <a:ext cx="2150983" cy="1530524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DEE1654-D077-400D-A1CA-8B8AFDB6BC48}"/>
              </a:ext>
            </a:extLst>
          </p:cNvPr>
          <p:cNvCxnSpPr>
            <a:cxnSpLocks/>
            <a:stCxn id="23" idx="6"/>
            <a:endCxn id="40" idx="2"/>
          </p:cNvCxnSpPr>
          <p:nvPr/>
        </p:nvCxnSpPr>
        <p:spPr>
          <a:xfrm flipV="1">
            <a:off x="4451410" y="4001496"/>
            <a:ext cx="2150983" cy="1339605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0EDC56B-7D65-453A-B539-4A41372D5474}"/>
              </a:ext>
            </a:extLst>
          </p:cNvPr>
          <p:cNvCxnSpPr>
            <a:cxnSpLocks/>
            <a:stCxn id="23" idx="6"/>
            <a:endCxn id="36" idx="3"/>
          </p:cNvCxnSpPr>
          <p:nvPr/>
        </p:nvCxnSpPr>
        <p:spPr>
          <a:xfrm flipV="1">
            <a:off x="4451410" y="2728533"/>
            <a:ext cx="2177213" cy="261256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E39F734-287A-440A-B0A7-DFCE1261B89D}"/>
              </a:ext>
            </a:extLst>
          </p:cNvPr>
          <p:cNvCxnSpPr>
            <a:cxnSpLocks/>
            <a:stCxn id="24" idx="6"/>
            <a:endCxn id="47" idx="2"/>
          </p:cNvCxnSpPr>
          <p:nvPr/>
        </p:nvCxnSpPr>
        <p:spPr>
          <a:xfrm flipV="1">
            <a:off x="4451410" y="2855982"/>
            <a:ext cx="2150983" cy="14021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C277CDA-6776-4255-A151-7FF9F04EEFFE}"/>
              </a:ext>
            </a:extLst>
          </p:cNvPr>
          <p:cNvCxnSpPr>
            <a:cxnSpLocks/>
            <a:stCxn id="24" idx="6"/>
            <a:endCxn id="58" idx="1"/>
          </p:cNvCxnSpPr>
          <p:nvPr/>
        </p:nvCxnSpPr>
        <p:spPr>
          <a:xfrm>
            <a:off x="4451410" y="2870003"/>
            <a:ext cx="2177213" cy="2977212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itle 131">
            <a:extLst>
              <a:ext uri="{FF2B5EF4-FFF2-40B4-BE49-F238E27FC236}">
                <a16:creationId xmlns:a16="http://schemas.microsoft.com/office/drawing/2014/main" id="{EE3DFAB3-B21C-4710-A5D0-867290659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RUFES Types to </a:t>
            </a:r>
            <a:r>
              <a:rPr lang="en-US" dirty="0" err="1"/>
              <a:t>DBpedia</a:t>
            </a:r>
            <a:r>
              <a:rPr lang="en-US" dirty="0"/>
              <a:t> Ontology Classes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6FB4241-0B58-458F-BE85-93A61F0D965C}"/>
              </a:ext>
            </a:extLst>
          </p:cNvPr>
          <p:cNvSpPr txBox="1"/>
          <p:nvPr/>
        </p:nvSpPr>
        <p:spPr>
          <a:xfrm>
            <a:off x="8827478" y="5497758"/>
            <a:ext cx="292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~1.8M noisy DBP resources mapped to RUFES types</a:t>
            </a:r>
          </a:p>
        </p:txBody>
      </p:sp>
      <p:sp>
        <p:nvSpPr>
          <p:cNvPr id="134" name="Slide Number Placeholder 133">
            <a:extLst>
              <a:ext uri="{FF2B5EF4-FFF2-40B4-BE49-F238E27FC236}">
                <a16:creationId xmlns:a16="http://schemas.microsoft.com/office/drawing/2014/main" id="{A4272435-FDCD-4BC1-8650-FB165AC4B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11</a:t>
            </a:fld>
            <a:endParaRPr lang="en-US"/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6AC6AEA-1146-446A-8DBD-D7819F4887E6}"/>
              </a:ext>
            </a:extLst>
          </p:cNvPr>
          <p:cNvGrpSpPr/>
          <p:nvPr/>
        </p:nvGrpSpPr>
        <p:grpSpPr>
          <a:xfrm>
            <a:off x="975589" y="1405410"/>
            <a:ext cx="3502051" cy="4324261"/>
            <a:chOff x="635616" y="1096004"/>
            <a:chExt cx="3502051" cy="432426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4114FB-5BEC-401A-A49A-186FA4B241A5}"/>
                </a:ext>
              </a:extLst>
            </p:cNvPr>
            <p:cNvSpPr/>
            <p:nvPr/>
          </p:nvSpPr>
          <p:spPr>
            <a:xfrm>
              <a:off x="635616" y="1096004"/>
              <a:ext cx="3502051" cy="43242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1500"/>
                </a:lnSpc>
              </a:pPr>
              <a:r>
                <a:rPr lang="en-US" sz="1400" dirty="0" err="1"/>
                <a:t>ConsumerGoods.Food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/>
                <a:t>…</a:t>
              </a:r>
            </a:p>
            <a:p>
              <a:pPr algn="r">
                <a:lnSpc>
                  <a:spcPts val="1500"/>
                </a:lnSpc>
              </a:pPr>
              <a:r>
                <a:rPr lang="en-US" sz="1400" dirty="0"/>
                <a:t>VEH</a:t>
              </a:r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VEH.Aircraft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VEH.Aircraft.CivilAircraft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VEH.Aircraft.MilitaryAircraft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VEH.Rocket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VEH.Spacecraft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VEH.Spacecraft.Satellite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VEH.Spacecraft.SpaceStation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VEH.Watercraft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VEH.Watercraft.Boat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VEH.Watercraft.CargoShip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VEH.Watercraft.CruiseShip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VEH.Watercraft.Warship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VEH.Watercraft.Yacht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VEH.WheeledVehicle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VEH.WheeledVehicle.ArmoredVehicle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VEH.WheeledVehicle.HumanPoweredVehicle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VEH.WheeledVehicle.MotorVehicle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r>
                <a:rPr lang="en-US" sz="1400" dirty="0" err="1"/>
                <a:t>VEH.WheeledVehicle.RailedVehicle</a:t>
              </a:r>
              <a:endParaRPr lang="en-US" sz="1400" dirty="0"/>
            </a:p>
            <a:p>
              <a:pPr algn="r">
                <a:lnSpc>
                  <a:spcPts val="1500"/>
                </a:lnSpc>
              </a:pPr>
              <a:endParaRPr lang="en-US" sz="140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E6D5B8E-79BD-42E4-87AD-3FA7C731039A}"/>
                </a:ext>
              </a:extLst>
            </p:cNvPr>
            <p:cNvSpPr/>
            <p:nvPr/>
          </p:nvSpPr>
          <p:spPr>
            <a:xfrm>
              <a:off x="3932328" y="1140240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888011-F013-497F-B715-6896E2D8EDD8}"/>
                </a:ext>
              </a:extLst>
            </p:cNvPr>
            <p:cNvSpPr/>
            <p:nvPr/>
          </p:nvSpPr>
          <p:spPr>
            <a:xfrm>
              <a:off x="3932328" y="1520410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4396CA5-12D1-401E-974C-E5896821996D}"/>
                </a:ext>
              </a:extLst>
            </p:cNvPr>
            <p:cNvSpPr/>
            <p:nvPr/>
          </p:nvSpPr>
          <p:spPr>
            <a:xfrm>
              <a:off x="3932328" y="171049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0A98466-516A-4A0F-BF16-A700470768B2}"/>
                </a:ext>
              </a:extLst>
            </p:cNvPr>
            <p:cNvSpPr/>
            <p:nvPr/>
          </p:nvSpPr>
          <p:spPr>
            <a:xfrm>
              <a:off x="3932328" y="209066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A967F76-E87C-4580-ABC1-D20BE2CE2B60}"/>
                </a:ext>
              </a:extLst>
            </p:cNvPr>
            <p:cNvSpPr/>
            <p:nvPr/>
          </p:nvSpPr>
          <p:spPr>
            <a:xfrm>
              <a:off x="3932328" y="437168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BB4456A-8731-414A-A48E-9DA5C70921A2}"/>
                </a:ext>
              </a:extLst>
            </p:cNvPr>
            <p:cNvSpPr/>
            <p:nvPr/>
          </p:nvSpPr>
          <p:spPr>
            <a:xfrm>
              <a:off x="3932328" y="475185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7EF4815-DCDC-48E1-A7B9-CC17FE957832}"/>
                </a:ext>
              </a:extLst>
            </p:cNvPr>
            <p:cNvSpPr/>
            <p:nvPr/>
          </p:nvSpPr>
          <p:spPr>
            <a:xfrm>
              <a:off x="3932328" y="4941933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6570C96-CADB-4950-BE35-436DC78BCFA5}"/>
                </a:ext>
              </a:extLst>
            </p:cNvPr>
            <p:cNvSpPr/>
            <p:nvPr/>
          </p:nvSpPr>
          <p:spPr>
            <a:xfrm>
              <a:off x="3932328" y="247083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095CE02-7EA7-4E47-96C6-488674A0D06E}"/>
                </a:ext>
              </a:extLst>
            </p:cNvPr>
            <p:cNvSpPr/>
            <p:nvPr/>
          </p:nvSpPr>
          <p:spPr>
            <a:xfrm>
              <a:off x="3932328" y="285100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7BDEC00-4D82-4C85-8011-8CD3DE5407CB}"/>
              </a:ext>
            </a:extLst>
          </p:cNvPr>
          <p:cNvGrpSpPr/>
          <p:nvPr/>
        </p:nvGrpSpPr>
        <p:grpSpPr>
          <a:xfrm>
            <a:off x="6411661" y="828329"/>
            <a:ext cx="3377399" cy="5478423"/>
            <a:chOff x="6315959" y="112708"/>
            <a:chExt cx="3377399" cy="5478423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B98DC35-E2DB-4E61-9C59-A369340832D3}"/>
                </a:ext>
              </a:extLst>
            </p:cNvPr>
            <p:cNvSpPr/>
            <p:nvPr/>
          </p:nvSpPr>
          <p:spPr>
            <a:xfrm>
              <a:off x="6326351" y="332328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6E088EB-6EA1-4B10-BE0B-E4CABDFB6601}"/>
                </a:ext>
              </a:extLst>
            </p:cNvPr>
            <p:cNvSpPr/>
            <p:nvPr/>
          </p:nvSpPr>
          <p:spPr>
            <a:xfrm>
              <a:off x="6506691" y="523247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5C859CF-703F-4FBF-80A1-69A1BC5CD993}"/>
                </a:ext>
              </a:extLst>
            </p:cNvPr>
            <p:cNvSpPr/>
            <p:nvPr/>
          </p:nvSpPr>
          <p:spPr>
            <a:xfrm>
              <a:off x="6681951" y="714166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D32BF19-D4CF-47BB-8016-06F6E1D8ACEC}"/>
                </a:ext>
              </a:extLst>
            </p:cNvPr>
            <p:cNvSpPr/>
            <p:nvPr/>
          </p:nvSpPr>
          <p:spPr>
            <a:xfrm>
              <a:off x="6506691" y="1859680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F977F43-821D-4583-9A30-509C6BB41FB8}"/>
                </a:ext>
              </a:extLst>
            </p:cNvPr>
            <p:cNvSpPr/>
            <p:nvPr/>
          </p:nvSpPr>
          <p:spPr>
            <a:xfrm>
              <a:off x="6506691" y="2241518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A7CEAAF-4824-4E08-B197-B43EEAD90FD2}"/>
                </a:ext>
              </a:extLst>
            </p:cNvPr>
            <p:cNvSpPr/>
            <p:nvPr/>
          </p:nvSpPr>
          <p:spPr>
            <a:xfrm>
              <a:off x="6506691" y="2432437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1560309-A55E-4ABB-A9AF-F086A7B505E5}"/>
                </a:ext>
              </a:extLst>
            </p:cNvPr>
            <p:cNvSpPr/>
            <p:nvPr/>
          </p:nvSpPr>
          <p:spPr>
            <a:xfrm>
              <a:off x="6506691" y="281427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8BA2595-5990-44E0-93A6-2061385AD2C9}"/>
                </a:ext>
              </a:extLst>
            </p:cNvPr>
            <p:cNvSpPr/>
            <p:nvPr/>
          </p:nvSpPr>
          <p:spPr>
            <a:xfrm>
              <a:off x="6506691" y="3196113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EADC32F-4AE3-4D9C-99F4-F828320EAD1C}"/>
                </a:ext>
              </a:extLst>
            </p:cNvPr>
            <p:cNvSpPr/>
            <p:nvPr/>
          </p:nvSpPr>
          <p:spPr>
            <a:xfrm>
              <a:off x="6506691" y="3577951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2F00C4A-A76C-43D4-A177-1F5A0EE1CA60}"/>
                </a:ext>
              </a:extLst>
            </p:cNvPr>
            <p:cNvSpPr/>
            <p:nvPr/>
          </p:nvSpPr>
          <p:spPr>
            <a:xfrm>
              <a:off x="6890231" y="905085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67EA002-3E53-4E6D-A17F-481F2EB29C8D}"/>
                </a:ext>
              </a:extLst>
            </p:cNvPr>
            <p:cNvSpPr/>
            <p:nvPr/>
          </p:nvSpPr>
          <p:spPr>
            <a:xfrm>
              <a:off x="6681951" y="1096004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0B149A5-E4C3-4F22-A816-8B94F45E91C6}"/>
                </a:ext>
              </a:extLst>
            </p:cNvPr>
            <p:cNvSpPr/>
            <p:nvPr/>
          </p:nvSpPr>
          <p:spPr>
            <a:xfrm>
              <a:off x="6506691" y="1477842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5C85EAB-E470-4F93-8900-E03C90B07B2D}"/>
                </a:ext>
              </a:extLst>
            </p:cNvPr>
            <p:cNvSpPr/>
            <p:nvPr/>
          </p:nvSpPr>
          <p:spPr>
            <a:xfrm>
              <a:off x="6681951" y="1286923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38CD02F-0D4C-4BC8-AA63-00FEB58E83F6}"/>
                </a:ext>
              </a:extLst>
            </p:cNvPr>
            <p:cNvSpPr/>
            <p:nvPr/>
          </p:nvSpPr>
          <p:spPr>
            <a:xfrm>
              <a:off x="6326351" y="1668761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9C54DDF-7981-4966-A6C7-0C8D627514BB}"/>
                </a:ext>
              </a:extLst>
            </p:cNvPr>
            <p:cNvSpPr/>
            <p:nvPr/>
          </p:nvSpPr>
          <p:spPr>
            <a:xfrm>
              <a:off x="6506691" y="2050599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7BE3B39-22A1-4D88-AC8F-784A4D8847CE}"/>
                </a:ext>
              </a:extLst>
            </p:cNvPr>
            <p:cNvSpPr/>
            <p:nvPr/>
          </p:nvSpPr>
          <p:spPr>
            <a:xfrm>
              <a:off x="6506691" y="2623356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67A23-C345-45B4-9F75-CD6FBAEDB0D9}"/>
                </a:ext>
              </a:extLst>
            </p:cNvPr>
            <p:cNvSpPr/>
            <p:nvPr/>
          </p:nvSpPr>
          <p:spPr>
            <a:xfrm>
              <a:off x="6694651" y="4150708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B8556D5-B191-4853-AD02-4CF2468E6C18}"/>
                </a:ext>
              </a:extLst>
            </p:cNvPr>
            <p:cNvSpPr/>
            <p:nvPr/>
          </p:nvSpPr>
          <p:spPr>
            <a:xfrm>
              <a:off x="6321271" y="5296234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7DD7BB7-1BBC-49ED-9310-A497BA65F167}"/>
                </a:ext>
              </a:extLst>
            </p:cNvPr>
            <p:cNvSpPr/>
            <p:nvPr/>
          </p:nvSpPr>
          <p:spPr>
            <a:xfrm>
              <a:off x="6506691" y="3005194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8C5E0AB-7720-4552-9718-21A5114218C3}"/>
                </a:ext>
              </a:extLst>
            </p:cNvPr>
            <p:cNvSpPr/>
            <p:nvPr/>
          </p:nvSpPr>
          <p:spPr>
            <a:xfrm>
              <a:off x="6506691" y="3387032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A303205F-4A9F-49B7-841B-F7C945442D42}"/>
                </a:ext>
              </a:extLst>
            </p:cNvPr>
            <p:cNvSpPr/>
            <p:nvPr/>
          </p:nvSpPr>
          <p:spPr>
            <a:xfrm>
              <a:off x="6506691" y="3768870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C8B818D-6638-48FB-8BB6-FCFD93BCFAFA}"/>
                </a:ext>
              </a:extLst>
            </p:cNvPr>
            <p:cNvSpPr/>
            <p:nvPr/>
          </p:nvSpPr>
          <p:spPr>
            <a:xfrm>
              <a:off x="6506691" y="5105303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4C3BFC9-C9D9-436B-AB53-98A5750C018D}"/>
                </a:ext>
              </a:extLst>
            </p:cNvPr>
            <p:cNvSpPr/>
            <p:nvPr/>
          </p:nvSpPr>
          <p:spPr>
            <a:xfrm>
              <a:off x="6506691" y="3959789"/>
              <a:ext cx="179109" cy="17952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36EBAAE-126A-4EF5-89B1-D81F442662E3}"/>
                </a:ext>
              </a:extLst>
            </p:cNvPr>
            <p:cNvSpPr txBox="1"/>
            <p:nvPr/>
          </p:nvSpPr>
          <p:spPr>
            <a:xfrm>
              <a:off x="6315959" y="112708"/>
              <a:ext cx="3377399" cy="5478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82880">
                <a:lnSpc>
                  <a:spcPts val="1500"/>
                </a:lnSpc>
              </a:pPr>
              <a:r>
                <a:rPr lang="en-US" sz="1400" dirty="0"/>
                <a:t>Area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Food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Beverage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Wine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	</a:t>
              </a:r>
              <a:r>
                <a:rPr lang="en-US" sz="1400" dirty="0" err="1"/>
                <a:t>ControlledDesignationOfOriginWine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Vodka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Beer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Cheese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 err="1"/>
                <a:t>MeanOfTransportation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Tram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</a:t>
              </a:r>
              <a:r>
                <a:rPr lang="en-US" sz="1400" dirty="0" err="1"/>
                <a:t>SpaceShuttle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</a:t>
              </a:r>
              <a:r>
                <a:rPr lang="en-US" sz="1400" dirty="0" err="1"/>
                <a:t>MilitaryVehicle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Locomotive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Automobile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Rocket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</a:t>
              </a:r>
              <a:r>
                <a:rPr lang="en-US" sz="1400" dirty="0" err="1"/>
                <a:t>TrainCarriage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Train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Motorcycle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Ship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</a:t>
              </a:r>
              <a:r>
                <a:rPr lang="en-US" sz="1400" dirty="0" err="1"/>
                <a:t>SpaceStation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Aircraft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</a:t>
              </a:r>
              <a:r>
                <a:rPr lang="en-US" sz="1400" dirty="0" err="1"/>
                <a:t>MilitaryAircraft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On-</a:t>
              </a:r>
              <a:r>
                <a:rPr lang="en-US" sz="1400" dirty="0" err="1"/>
                <a:t>SiteTransportation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Escalator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</a:t>
              </a:r>
              <a:r>
                <a:rPr lang="en-US" sz="1400" dirty="0" err="1"/>
                <a:t>ConveyorSystem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	</a:t>
              </a:r>
              <a:r>
                <a:rPr lang="en-US" sz="1400" dirty="0" err="1"/>
                <a:t>MovingWalkway</a:t>
              </a:r>
              <a:endParaRPr lang="en-US" sz="1400" dirty="0"/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	Spacecraft</a:t>
              </a:r>
            </a:p>
            <a:p>
              <a:pPr defTabSz="182880">
                <a:lnSpc>
                  <a:spcPts val="1500"/>
                </a:lnSpc>
              </a:pPr>
              <a:r>
                <a:rPr lang="en-US" sz="1400" dirty="0"/>
                <a:t>Tank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979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CC5B5-3808-48FF-BE75-F7EEE799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RUFES Types to Wikipedia Categories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F05C6B-40F1-45CB-8BF9-75DCB48E64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379" y="0"/>
            <a:ext cx="6713621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8BA030-0E0F-4D16-A24E-9C14E02876B0}"/>
              </a:ext>
            </a:extLst>
          </p:cNvPr>
          <p:cNvSpPr txBox="1"/>
          <p:nvPr/>
        </p:nvSpPr>
        <p:spPr>
          <a:xfrm>
            <a:off x="286247" y="2170744"/>
            <a:ext cx="46356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74320"/>
            <a:r>
              <a:rPr lang="en-US" sz="1200" dirty="0">
                <a:solidFill>
                  <a:schemeClr val="accent1"/>
                </a:solidFill>
              </a:rPr>
              <a:t>https://en.wikipedia.org/wiki/Category:Food_and_drink</a:t>
            </a:r>
          </a:p>
          <a:p>
            <a:pPr defTabSz="274320"/>
            <a:r>
              <a:rPr lang="en-US" sz="1200" dirty="0">
                <a:solidFill>
                  <a:schemeClr val="accent1"/>
                </a:solidFill>
              </a:rPr>
              <a:t>	https://en.wikipedia.org/wiki/Category:Foods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https://en.wikipedia.org/wiki/Baby_food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https://en.wikipedia.org/wiki/Flight_attendant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https://en.wikipedia.org/wiki/French_mother_sauces</a:t>
            </a:r>
          </a:p>
          <a:p>
            <a:pPr defTabSz="274320"/>
            <a:r>
              <a:rPr lang="en-US" sz="1200" dirty="0"/>
              <a:t>	...</a:t>
            </a:r>
          </a:p>
          <a:p>
            <a:pPr defTabSz="274320"/>
            <a:r>
              <a:rPr lang="en-US" sz="1200" dirty="0">
                <a:solidFill>
                  <a:schemeClr val="accent1"/>
                </a:solidFill>
              </a:rPr>
              <a:t>	https://en.wikipedia.org/wiki/Category:Drinks</a:t>
            </a:r>
          </a:p>
          <a:p>
            <a:pPr defTabSz="274320"/>
            <a:r>
              <a:rPr lang="en-US" sz="1200" dirty="0">
                <a:solidFill>
                  <a:schemeClr val="accent1"/>
                </a:solidFill>
              </a:rPr>
              <a:t>		https://en.wikipedia.org/wiki/Category:Alcoholic_drinks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	https://en.wikipedia.org/wiki/Auberge_Sutton_Bobonom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	https://en.wikipedia.org/wiki/History_of_alcoholic_drinks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	https://en.wikipedia.org/wiki/National_Vodka_Day</a:t>
            </a:r>
          </a:p>
          <a:p>
            <a:pPr defTabSz="274320"/>
            <a:r>
              <a:rPr lang="en-US" sz="1200" dirty="0">
                <a:solidFill>
                  <a:srgbClr val="C00000"/>
                </a:solidFill>
              </a:rPr>
              <a:t>			https://en.wikipedia.org/wiki/Vampiro_(cocktail)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C2C528-F4D1-4667-8406-20CEF829D13F}"/>
              </a:ext>
            </a:extLst>
          </p:cNvPr>
          <p:cNvSpPr txBox="1"/>
          <p:nvPr/>
        </p:nvSpPr>
        <p:spPr>
          <a:xfrm>
            <a:off x="327811" y="4575894"/>
            <a:ext cx="8454046" cy="1169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defTabSz="274320">
              <a:tabLst>
                <a:tab pos="3890963" algn="l"/>
                <a:tab pos="5486400" algn="l"/>
              </a:tabLst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tabLst>
                <a:tab pos="4572000" algn="l"/>
                <a:tab pos="6634163" algn="l"/>
              </a:tabLst>
            </a:pPr>
            <a:r>
              <a:rPr lang="en-US" dirty="0"/>
              <a:t>&lt;https://dbpedia.org/resource/Baby_food&gt;	Baby food	</a:t>
            </a:r>
            <a:r>
              <a:rPr lang="en-US" dirty="0" err="1"/>
              <a:t>ConsumerGoods.Food</a:t>
            </a:r>
            <a:endParaRPr lang="en-US" dirty="0"/>
          </a:p>
          <a:p>
            <a:pPr>
              <a:tabLst>
                <a:tab pos="4572000" algn="l"/>
                <a:tab pos="6634163" algn="l"/>
              </a:tabLst>
            </a:pPr>
            <a:r>
              <a:rPr lang="en-US" dirty="0"/>
              <a:t>&lt;https://dbpedia.org/resource/Flight_attendant&gt;	Flight attendant	</a:t>
            </a:r>
            <a:r>
              <a:rPr lang="en-US" dirty="0" err="1"/>
              <a:t>ConsumerGoods.Food</a:t>
            </a:r>
            <a:endParaRPr lang="en-US" dirty="0"/>
          </a:p>
          <a:p>
            <a:pPr>
              <a:tabLst>
                <a:tab pos="4572000" algn="l"/>
                <a:tab pos="6634163" algn="l"/>
              </a:tabLst>
            </a:pPr>
            <a:r>
              <a:rPr lang="en-US" dirty="0"/>
              <a:t>&lt;https://dbpedia.org/resource/French_mother_sauces&gt;	French mother sauces	</a:t>
            </a:r>
            <a:r>
              <a:rPr lang="en-US" dirty="0" err="1"/>
              <a:t>ConsumerGoods.Food</a:t>
            </a:r>
            <a:endParaRPr lang="en-US" dirty="0"/>
          </a:p>
          <a:p>
            <a:pPr>
              <a:tabLst>
                <a:tab pos="4572000" algn="l"/>
                <a:tab pos="6634163" algn="l"/>
              </a:tabLst>
            </a:pPr>
            <a:r>
              <a:rPr lang="en-US" dirty="0"/>
              <a:t>&lt;https://dbpedia.org/resource/Auberge_Sutton_Bobonom&gt;	Auberge Sutton </a:t>
            </a:r>
            <a:r>
              <a:rPr lang="en-US" dirty="0" err="1"/>
              <a:t>Bobonom</a:t>
            </a:r>
            <a:r>
              <a:rPr lang="en-US" dirty="0"/>
              <a:t>	</a:t>
            </a:r>
            <a:r>
              <a:rPr lang="en-US" dirty="0" err="1"/>
              <a:t>ConsumerGoods.Food</a:t>
            </a:r>
            <a:endParaRPr lang="en-US" dirty="0"/>
          </a:p>
          <a:p>
            <a:pPr>
              <a:tabLst>
                <a:tab pos="4572000" algn="l"/>
                <a:tab pos="6634163" algn="l"/>
              </a:tabLst>
            </a:pPr>
            <a:r>
              <a:rPr lang="en-US" dirty="0"/>
              <a:t>&lt;https://dbpedia.org/resource/Vampiro_(cocktail)&gt;	</a:t>
            </a:r>
            <a:r>
              <a:rPr lang="en-US" dirty="0" err="1"/>
              <a:t>Vampiro</a:t>
            </a:r>
            <a:r>
              <a:rPr lang="en-US" dirty="0"/>
              <a:t> (cocktail)	</a:t>
            </a:r>
            <a:r>
              <a:rPr lang="en-US" dirty="0" err="1"/>
              <a:t>ConsumerGoods.Food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A94996-0F42-4577-9184-68F8C16670CF}"/>
              </a:ext>
            </a:extLst>
          </p:cNvPr>
          <p:cNvSpPr txBox="1"/>
          <p:nvPr/>
        </p:nvSpPr>
        <p:spPr>
          <a:xfrm>
            <a:off x="373114" y="5860965"/>
            <a:ext cx="3699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~200K extremely noisy DBP resources</a:t>
            </a:r>
            <a:br>
              <a:rPr lang="en-US" dirty="0"/>
            </a:br>
            <a:r>
              <a:rPr lang="en-US" dirty="0"/>
              <a:t>mapped to RUFES types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18B5436-3B50-4958-9A50-5D85E876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2E88E2-20AF-4FBD-9AF1-0FF79CF128E1}"/>
              </a:ext>
            </a:extLst>
          </p:cNvPr>
          <p:cNvSpPr txBox="1"/>
          <p:nvPr/>
        </p:nvSpPr>
        <p:spPr>
          <a:xfrm>
            <a:off x="1380220" y="996499"/>
            <a:ext cx="2270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ConsumerGoods.Food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9A89F4-182D-41F7-9D36-7EBBFEB13DCB}"/>
              </a:ext>
            </a:extLst>
          </p:cNvPr>
          <p:cNvSpPr txBox="1"/>
          <p:nvPr/>
        </p:nvSpPr>
        <p:spPr>
          <a:xfrm>
            <a:off x="373114" y="1661799"/>
            <a:ext cx="4284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https://en.wikipedia.org/wiki/Category:Food_and_drink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B5A1346-61E3-49CA-9F80-08CED26B1041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2515335" y="1365831"/>
            <a:ext cx="4" cy="29596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77B3E72-6ABC-43FB-AA60-F11C39F0DB87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4657556" y="1804015"/>
            <a:ext cx="820823" cy="11673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45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4327-E3D8-4CB1-A85F-0A0EC37E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RUFES Types to WordNet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F343F868-D370-4356-9291-9AFABEC18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121" y="63007"/>
            <a:ext cx="7741863" cy="674030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motor vehicle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automotive vehicle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direct hyponym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 </a:t>
            </a:r>
            <a:r>
              <a:rPr kumimoji="0" lang="en-US" altLang="en-US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full hyponym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amphibian, amphibious vehicle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swamp buggy, marsh buggy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bloodmobile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car, auto, automobile, machine, motorcar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ambulance 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funny wagon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beach wagon, station wagon, wagon, estate car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bus, jalopy, heap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cab, hack, taxi, taxicab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motorcycle, bike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minibike, motorbike 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moped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trail bike, dirt bike, scrambler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snowplow,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snowplough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truck, motortruck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dump truck, dumper, tipper truck, tipper lorry, tip truck, tipper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fire engine, fire truck 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ladder truck, aerial ladder truck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garbage truck, dustcart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lorry, camion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pickup, pickup truck 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technical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sound truck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tow truck, tow car, wrecker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S: (n) tractor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849BB9-6D65-4D2D-ACE9-8E521C1F3580}"/>
              </a:ext>
            </a:extLst>
          </p:cNvPr>
          <p:cNvSpPr txBox="1"/>
          <p:nvPr/>
        </p:nvSpPr>
        <p:spPr>
          <a:xfrm>
            <a:off x="332509" y="1287550"/>
            <a:ext cx="346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VEH.WheeledVehicle.MotorVehicle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6D549C-72B7-4917-B26B-D637866C7F6C}"/>
              </a:ext>
            </a:extLst>
          </p:cNvPr>
          <p:cNvSpPr txBox="1"/>
          <p:nvPr/>
        </p:nvSpPr>
        <p:spPr>
          <a:xfrm>
            <a:off x="1232564" y="1969473"/>
            <a:ext cx="166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“motor vehicle”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B3D832-0436-4923-A1D3-DCB959AB8E22}"/>
              </a:ext>
            </a:extLst>
          </p:cNvPr>
          <p:cNvSpPr txBox="1"/>
          <p:nvPr/>
        </p:nvSpPr>
        <p:spPr>
          <a:xfrm>
            <a:off x="612915" y="2954349"/>
            <a:ext cx="8282908" cy="224676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&lt;http://dbpedia.org/resource/Motor_vehicle&gt;	Motor vehicle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&lt;http://dbpedia.org/resource/Automotive_vehicle&gt;	Automotive vehicle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&lt;http://dbpedia.org/resource/Car&gt;	Car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&lt;https://dbpedia.org/resource/Auto&gt;	Auto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&lt;https://dbpedia.org/resource/Automobile&gt;	Automobile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&lt;http://dbpedia.org/resource/Snow_plow&gt;	Snow plow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&lt;http://dbpedia.org/resource/Snow_plow&gt;	Snowplow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&lt;http://dbpedia.org/resource/Snow_plow&gt;	Snowplough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&lt;https://dbpedia.org/resource/Pickup_truck&gt;	Pickup truck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  <a:p>
            <a:pPr defTabSz="274320">
              <a:tabLst>
                <a:tab pos="3890963" algn="l"/>
                <a:tab pos="5486400" algn="l"/>
              </a:tabLst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&lt;https://dbpedia.org/resource/Pickup_truck&gt;	Pickup	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</a:rPr>
              <a:t>VEH.WheeledVehicle.MotorVehicle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52882A-E993-42E3-ACF5-A5A345E3EB37}"/>
              </a:ext>
            </a:extLst>
          </p:cNvPr>
          <p:cNvSpPr txBox="1"/>
          <p:nvPr/>
        </p:nvSpPr>
        <p:spPr>
          <a:xfrm>
            <a:off x="584061" y="5479564"/>
            <a:ext cx="3538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~1.5K clean, nominal DBP resources</a:t>
            </a:r>
            <a:br>
              <a:rPr lang="en-US" dirty="0"/>
            </a:br>
            <a:r>
              <a:rPr lang="en-US" dirty="0"/>
              <a:t>mapped to RUFES types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90FC49-8AC9-4798-B790-EAEDBF3E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13</a:t>
            </a:fld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0230BD-62A6-48AB-8EDD-873958BD091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2066445" y="1656882"/>
            <a:ext cx="1" cy="312591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35F14C4-4AFF-4859-8EBB-95A6A2192C80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900328" y="2154139"/>
            <a:ext cx="1488793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18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E4327-E3D8-4CB1-A85F-0A0EC37E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Populate RUFES Types from Lists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A56848A-AB53-4323-A800-C9A5AAA9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7D0672-F900-4BAC-B3ED-7D0C0ED8B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628" y="0"/>
            <a:ext cx="6702372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B3D832-0436-4923-A1D3-DCB959AB8E22}"/>
              </a:ext>
            </a:extLst>
          </p:cNvPr>
          <p:cNvSpPr txBox="1"/>
          <p:nvPr/>
        </p:nvSpPr>
        <p:spPr>
          <a:xfrm>
            <a:off x="469127" y="3653379"/>
            <a:ext cx="8282908" cy="224676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 defTabSz="274320">
              <a:tabLst>
                <a:tab pos="3890963" algn="l"/>
                <a:tab pos="5486400" algn="l"/>
              </a:tabLst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&lt;http://dbpedia.org/resource/</a:t>
            </a:r>
            <a:r>
              <a:rPr lang="en-US" dirty="0" err="1"/>
              <a:t>Agrale_Marruá</a:t>
            </a:r>
            <a:r>
              <a:rPr lang="en-US" dirty="0"/>
              <a:t>&gt;	</a:t>
            </a:r>
            <a:r>
              <a:rPr lang="en-US" dirty="0" err="1"/>
              <a:t>Agrale</a:t>
            </a:r>
            <a:r>
              <a:rPr lang="en-US" dirty="0"/>
              <a:t> </a:t>
            </a:r>
            <a:r>
              <a:rPr lang="en-US" dirty="0" err="1"/>
              <a:t>Marruá</a:t>
            </a:r>
            <a:r>
              <a:rPr lang="en-US" dirty="0"/>
              <a:t>	</a:t>
            </a:r>
            <a:r>
              <a:rPr lang="en-US" dirty="0" err="1"/>
              <a:t>VEH.WheeledVehicle.MotorVehicle</a:t>
            </a:r>
            <a:endParaRPr lang="en-US" dirty="0"/>
          </a:p>
          <a:p>
            <a:r>
              <a:rPr lang="en-US" dirty="0"/>
              <a:t>&lt;http://dbpedia.org/resource/Bremach_T-Rex&gt;	</a:t>
            </a:r>
            <a:r>
              <a:rPr lang="en-US" dirty="0" err="1"/>
              <a:t>Bremach</a:t>
            </a:r>
            <a:r>
              <a:rPr lang="en-US" dirty="0"/>
              <a:t> T-Rex	</a:t>
            </a:r>
            <a:r>
              <a:rPr lang="en-US" dirty="0" err="1"/>
              <a:t>VEH.WheeledVehicle.MotorVehicle</a:t>
            </a:r>
            <a:endParaRPr lang="en-US" dirty="0"/>
          </a:p>
          <a:p>
            <a:r>
              <a:rPr lang="en-US" dirty="0"/>
              <a:t>&lt;http://dbpedia.org/resource/Chevrolet_Colorado&gt;	Chevrolet Colorado	</a:t>
            </a:r>
            <a:r>
              <a:rPr lang="en-US" dirty="0" err="1"/>
              <a:t>VEH.WheeledVehicle.MotorVehicle</a:t>
            </a:r>
            <a:endParaRPr lang="en-US" dirty="0"/>
          </a:p>
          <a:p>
            <a:r>
              <a:rPr lang="en-US" dirty="0"/>
              <a:t>&lt;http://dbpedia.org/resource/Chevrolet_Silverado&gt;	Chevrolet Silverado	</a:t>
            </a:r>
            <a:r>
              <a:rPr lang="en-US" dirty="0" err="1"/>
              <a:t>VEH.WheeledVehicle.MotorVehicle</a:t>
            </a:r>
            <a:endParaRPr lang="en-US" dirty="0"/>
          </a:p>
          <a:p>
            <a:r>
              <a:rPr lang="en-US" dirty="0"/>
              <a:t>&lt;http://dbpedia.org/resource/Chevrolet_Montana&gt;	Chevrolet Montana	</a:t>
            </a:r>
            <a:r>
              <a:rPr lang="en-US" dirty="0" err="1"/>
              <a:t>VEH.WheeledVehicle.MotorVehicle</a:t>
            </a:r>
            <a:endParaRPr lang="en-US" dirty="0"/>
          </a:p>
          <a:p>
            <a:r>
              <a:rPr lang="en-US" dirty="0"/>
              <a:t>&lt;http://dbpedia.org/resource/Daihatsu_Hijet&gt;	Daihatsu </a:t>
            </a:r>
            <a:r>
              <a:rPr lang="en-US" dirty="0" err="1"/>
              <a:t>Hijet</a:t>
            </a:r>
            <a:r>
              <a:rPr lang="en-US" dirty="0"/>
              <a:t>	</a:t>
            </a:r>
            <a:r>
              <a:rPr lang="en-US" dirty="0" err="1"/>
              <a:t>VEH.WheeledVehicle.MotorVehicle</a:t>
            </a:r>
            <a:endParaRPr lang="en-US" dirty="0"/>
          </a:p>
          <a:p>
            <a:r>
              <a:rPr lang="en-US" dirty="0"/>
              <a:t>&lt;http://dbpedia.org/resource/Yoweri_Museveni&gt;	Yoweri Museveni	</a:t>
            </a:r>
            <a:r>
              <a:rPr lang="en-US" dirty="0" err="1"/>
              <a:t>PER.Politician.HeadOfNation</a:t>
            </a:r>
            <a:endParaRPr lang="en-US" dirty="0"/>
          </a:p>
          <a:p>
            <a:r>
              <a:rPr lang="en-US" dirty="0"/>
              <a:t>&lt;http://dbpedia.org/resource/Azali_Assoumani&gt;	</a:t>
            </a:r>
            <a:r>
              <a:rPr lang="en-US" dirty="0" err="1"/>
              <a:t>Azali</a:t>
            </a:r>
            <a:r>
              <a:rPr lang="en-US" dirty="0"/>
              <a:t> </a:t>
            </a:r>
            <a:r>
              <a:rPr lang="en-US" dirty="0" err="1"/>
              <a:t>Assoumani</a:t>
            </a:r>
            <a:r>
              <a:rPr lang="en-US" dirty="0"/>
              <a:t>	</a:t>
            </a:r>
            <a:r>
              <a:rPr lang="en-US" dirty="0" err="1"/>
              <a:t>PER.Politician.HeadOfNation</a:t>
            </a:r>
            <a:endParaRPr lang="en-US" dirty="0"/>
          </a:p>
          <a:p>
            <a:r>
              <a:rPr lang="en-US" dirty="0"/>
              <a:t>&lt;http://dbpedia.org/resource/Moon_Jae-in&gt;	Moon Jae-in	</a:t>
            </a:r>
            <a:r>
              <a:rPr lang="en-US" dirty="0" err="1"/>
              <a:t>PER.Politician.HeadOfNation</a:t>
            </a:r>
            <a:endParaRPr lang="en-US" dirty="0"/>
          </a:p>
          <a:p>
            <a:r>
              <a:rPr lang="en-US" dirty="0"/>
              <a:t>&lt;http://dbpedia.org/resource/Anas_Al-Abdah&gt;	Anas Al-</a:t>
            </a:r>
            <a:r>
              <a:rPr lang="en-US" dirty="0" err="1"/>
              <a:t>Abdah</a:t>
            </a:r>
            <a:r>
              <a:rPr lang="en-US" dirty="0"/>
              <a:t>	</a:t>
            </a:r>
            <a:r>
              <a:rPr lang="en-US" dirty="0" err="1"/>
              <a:t>PER.Politician.HeadOfNation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1803D4-D7D9-47DE-9726-CBC8C87D2AAC}"/>
              </a:ext>
            </a:extLst>
          </p:cNvPr>
          <p:cNvSpPr txBox="1"/>
          <p:nvPr/>
        </p:nvSpPr>
        <p:spPr>
          <a:xfrm>
            <a:off x="917678" y="1510300"/>
            <a:ext cx="228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“List of motor vehicle”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ABA873-40D3-44B7-BC52-F2F81CEDA22E}"/>
              </a:ext>
            </a:extLst>
          </p:cNvPr>
          <p:cNvSpPr txBox="1"/>
          <p:nvPr/>
        </p:nvSpPr>
        <p:spPr>
          <a:xfrm>
            <a:off x="987441" y="1764236"/>
            <a:ext cx="214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“List of pickup truck”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49E60C-A6AA-424B-AF8C-F4DE51CCB8E9}"/>
              </a:ext>
            </a:extLst>
          </p:cNvPr>
          <p:cNvSpPr txBox="1"/>
          <p:nvPr/>
        </p:nvSpPr>
        <p:spPr>
          <a:xfrm>
            <a:off x="469127" y="6021461"/>
            <a:ext cx="445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~350K DBP resources mapped to RUFES types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521682-7B46-49F0-A2FF-D48F10DFFD70}"/>
              </a:ext>
            </a:extLst>
          </p:cNvPr>
          <p:cNvSpPr txBox="1"/>
          <p:nvPr/>
        </p:nvSpPr>
        <p:spPr>
          <a:xfrm>
            <a:off x="629202" y="2431576"/>
            <a:ext cx="2857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PER.Politician.HeadOfNation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2637D4-5D8A-4A29-9B4A-243B5673426A}"/>
              </a:ext>
            </a:extLst>
          </p:cNvPr>
          <p:cNvSpPr txBox="1"/>
          <p:nvPr/>
        </p:nvSpPr>
        <p:spPr>
          <a:xfrm>
            <a:off x="877218" y="3049828"/>
            <a:ext cx="236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“List of head of nation”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5E3E9B-FDAC-485C-9326-7D3296A2EB9C}"/>
              </a:ext>
            </a:extLst>
          </p:cNvPr>
          <p:cNvSpPr txBox="1"/>
          <p:nvPr/>
        </p:nvSpPr>
        <p:spPr>
          <a:xfrm>
            <a:off x="324118" y="891031"/>
            <a:ext cx="3467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VEH.WheeledVehicle.MotorVehicle</a:t>
            </a:r>
            <a:endParaRPr lang="en-US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E4545AD-B7CA-4AB8-9474-503878F75CCF}"/>
              </a:ext>
            </a:extLst>
          </p:cNvPr>
          <p:cNvCxnSpPr>
            <a:cxnSpLocks/>
            <a:stCxn id="16" idx="2"/>
            <a:endCxn id="8" idx="0"/>
          </p:cNvCxnSpPr>
          <p:nvPr/>
        </p:nvCxnSpPr>
        <p:spPr>
          <a:xfrm>
            <a:off x="2058054" y="1260363"/>
            <a:ext cx="1" cy="249937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3B06C0-9D1F-47F5-996F-18A6F52AD2C3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128668" y="1948902"/>
            <a:ext cx="2360960" cy="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AB1B4AF-1D45-4851-B182-042B4DFFF5CC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 flipH="1">
            <a:off x="2058054" y="2800908"/>
            <a:ext cx="1" cy="248920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221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3F4A-F6BA-4158-A5BF-5634DB0F3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</a:t>
            </a:r>
            <a:r>
              <a:rPr lang="en-US" dirty="0" err="1"/>
              <a:t>DBpedia</a:t>
            </a:r>
            <a:r>
              <a:rPr lang="en-US" dirty="0"/>
              <a:t> Abstract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409E-CA4B-4FBE-A04E-31D15FFC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~2.4M mappings from </a:t>
            </a:r>
            <a:r>
              <a:rPr lang="en-US" dirty="0" err="1"/>
              <a:t>DBpedia</a:t>
            </a:r>
            <a:r>
              <a:rPr lang="en-US" dirty="0"/>
              <a:t> resource to RUFES type</a:t>
            </a:r>
          </a:p>
          <a:p>
            <a:pPr lvl="1"/>
            <a:r>
              <a:rPr lang="en-US" dirty="0"/>
              <a:t>(~1.98M unique resources after redirects)</a:t>
            </a:r>
          </a:p>
          <a:p>
            <a:r>
              <a:rPr lang="en-US" dirty="0"/>
              <a:t>Replace DBR links in corpus with RUFES type</a:t>
            </a:r>
          </a:p>
          <a:p>
            <a:pPr lvl="1"/>
            <a:r>
              <a:rPr lang="en-US" dirty="0"/>
              <a:t>~12.4M RUFES annotations on ~10G of Wikipedia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809BC-7A3D-4CD3-8FF6-0855C3FA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55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3565-50AE-A743-99A8-BC4E4D6E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2763-3784-5B4A-8BCB-D34DDD460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RUFES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KLUE</a:t>
            </a:r>
          </a:p>
          <a:p>
            <a:pPr lvl="1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DBpedia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Abstract Corpus</a:t>
            </a:r>
          </a:p>
          <a:p>
            <a:r>
              <a:rPr lang="en-US" dirty="0">
                <a:solidFill>
                  <a:srgbClr val="2E75B6"/>
                </a:solidFill>
              </a:rPr>
              <a:t>Fine Grained Typing Methods</a:t>
            </a:r>
          </a:p>
          <a:p>
            <a:pPr lvl="1"/>
            <a:r>
              <a:rPr lang="en-US" dirty="0"/>
              <a:t>Supervised System</a:t>
            </a:r>
          </a:p>
          <a:p>
            <a:pPr lvl="1"/>
            <a:r>
              <a:rPr lang="en-US" dirty="0"/>
              <a:t>Weakly Supervised System</a:t>
            </a:r>
          </a:p>
          <a:p>
            <a:pPr lvl="1"/>
            <a:r>
              <a:rPr lang="en-US" dirty="0"/>
              <a:t>Synthetic Data System</a:t>
            </a:r>
          </a:p>
          <a:p>
            <a:r>
              <a:rPr lang="en-US" dirty="0"/>
              <a:t>Coreference Resolution</a:t>
            </a:r>
          </a:p>
          <a:p>
            <a:r>
              <a:rPr lang="en-US" dirty="0"/>
              <a:t>Results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BFF46-3298-4EB2-9A12-E5BED474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65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C810-FFB3-4642-8F42-E1DA843E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Fine-Grained Entity Typing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B81A9-4431-4123-B7AB-380C54D5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Supervised System</a:t>
            </a:r>
          </a:p>
          <a:p>
            <a:pPr lvl="1"/>
            <a:r>
              <a:rPr lang="en-US" dirty="0"/>
              <a:t>train a transformer-based model on the 50 sample 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Weakly Supervised System</a:t>
            </a:r>
          </a:p>
          <a:p>
            <a:pPr lvl="1"/>
            <a:r>
              <a:rPr lang="en-US" dirty="0"/>
              <a:t>train a transformer-based model on the adapted </a:t>
            </a:r>
            <a:r>
              <a:rPr lang="en-US" dirty="0" err="1"/>
              <a:t>DBpedia</a:t>
            </a:r>
            <a:r>
              <a:rPr lang="en-US" dirty="0"/>
              <a:t> Abstract corpus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Synthetic Data System</a:t>
            </a:r>
          </a:p>
          <a:p>
            <a:pPr lvl="1"/>
            <a:r>
              <a:rPr lang="en-US" dirty="0"/>
              <a:t>train a transformer-based model on data automatically generated from unannotated documents in the RUFES development corpus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D594A-FA73-4163-B6C2-09F2EE74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86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13B1-2096-45EE-8BA0-6BB9FC89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System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46B2769-027D-41DB-B143-B8565A9CD076}"/>
              </a:ext>
            </a:extLst>
          </p:cNvPr>
          <p:cNvGrpSpPr/>
          <p:nvPr/>
        </p:nvGrpSpPr>
        <p:grpSpPr>
          <a:xfrm>
            <a:off x="726157" y="1393749"/>
            <a:ext cx="10739686" cy="5080618"/>
            <a:chOff x="726157" y="761981"/>
            <a:chExt cx="10739686" cy="508061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69E7BD2-E58C-4359-9792-5D29B9123E4A}"/>
                </a:ext>
              </a:extLst>
            </p:cNvPr>
            <p:cNvSpPr/>
            <p:nvPr/>
          </p:nvSpPr>
          <p:spPr>
            <a:xfrm>
              <a:off x="726157" y="2217311"/>
              <a:ext cx="10739686" cy="27137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D3E0DBE-5507-4A85-BA88-3A41EC2AFED4}"/>
                </a:ext>
              </a:extLst>
            </p:cNvPr>
            <p:cNvSpPr/>
            <p:nvPr/>
          </p:nvSpPr>
          <p:spPr>
            <a:xfrm>
              <a:off x="896274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[CLS]</a:t>
              </a:r>
            </a:p>
          </p:txBody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7A38AB87-256B-4CE1-BB86-98BDDC42B17E}"/>
                </a:ext>
              </a:extLst>
            </p:cNvPr>
            <p:cNvSpPr/>
            <p:nvPr/>
          </p:nvSpPr>
          <p:spPr>
            <a:xfrm>
              <a:off x="896274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T</a:t>
              </a:r>
              <a:r>
                <a:rPr lang="en-US" i="1" baseline="-25000" dirty="0"/>
                <a:t>[CLS]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F0E626C-E7DD-4582-93A8-BACA37675334}"/>
                </a:ext>
              </a:extLst>
            </p:cNvPr>
            <p:cNvSpPr/>
            <p:nvPr/>
          </p:nvSpPr>
          <p:spPr>
            <a:xfrm>
              <a:off x="896274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[CLS]</a:t>
              </a:r>
            </a:p>
          </p:txBody>
        </p:sp>
        <p:sp>
          <p:nvSpPr>
            <p:cNvPr id="8" name="Up Arrow 6">
              <a:extLst>
                <a:ext uri="{FF2B5EF4-FFF2-40B4-BE49-F238E27FC236}">
                  <a16:creationId xmlns:a16="http://schemas.microsoft.com/office/drawing/2014/main" id="{0C9F6639-0D08-4D9D-BC39-C3136DCC7035}"/>
                </a:ext>
              </a:extLst>
            </p:cNvPr>
            <p:cNvSpPr/>
            <p:nvPr/>
          </p:nvSpPr>
          <p:spPr>
            <a:xfrm>
              <a:off x="1100926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DAFE4D-7200-4163-B5FA-1F4D55062FB0}"/>
                </a:ext>
              </a:extLst>
            </p:cNvPr>
            <p:cNvSpPr/>
            <p:nvPr/>
          </p:nvSpPr>
          <p:spPr>
            <a:xfrm>
              <a:off x="10578743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[SEP]</a:t>
              </a:r>
            </a:p>
          </p:txBody>
        </p:sp>
        <p:sp>
          <p:nvSpPr>
            <p:cNvPr id="10" name="Rounded Rectangle 90">
              <a:extLst>
                <a:ext uri="{FF2B5EF4-FFF2-40B4-BE49-F238E27FC236}">
                  <a16:creationId xmlns:a16="http://schemas.microsoft.com/office/drawing/2014/main" id="{FBD812A8-DBA6-4363-A943-CE044CFA5733}"/>
                </a:ext>
              </a:extLst>
            </p:cNvPr>
            <p:cNvSpPr/>
            <p:nvPr/>
          </p:nvSpPr>
          <p:spPr>
            <a:xfrm>
              <a:off x="10578743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T</a:t>
              </a:r>
              <a:r>
                <a:rPr lang="en-US" i="1" baseline="-25000" dirty="0"/>
                <a:t>[SEP]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742D2C-9A7C-49DC-93FA-29EFE6496F00}"/>
                </a:ext>
              </a:extLst>
            </p:cNvPr>
            <p:cNvSpPr/>
            <p:nvPr/>
          </p:nvSpPr>
          <p:spPr>
            <a:xfrm>
              <a:off x="10578743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[SEP]</a:t>
              </a:r>
            </a:p>
          </p:txBody>
        </p:sp>
        <p:sp>
          <p:nvSpPr>
            <p:cNvPr id="12" name="Up Arrow 92">
              <a:extLst>
                <a:ext uri="{FF2B5EF4-FFF2-40B4-BE49-F238E27FC236}">
                  <a16:creationId xmlns:a16="http://schemas.microsoft.com/office/drawing/2014/main" id="{D8A7169E-7582-4DCB-A5FE-BF92FE0ED081}"/>
                </a:ext>
              </a:extLst>
            </p:cNvPr>
            <p:cNvSpPr/>
            <p:nvPr/>
          </p:nvSpPr>
          <p:spPr>
            <a:xfrm>
              <a:off x="10783395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0201F8-DDDA-40AB-A811-1A5360C77891}"/>
                </a:ext>
              </a:extLst>
            </p:cNvPr>
            <p:cNvSpPr/>
            <p:nvPr/>
          </p:nvSpPr>
          <p:spPr>
            <a:xfrm>
              <a:off x="4204848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12</a:t>
              </a:r>
            </a:p>
          </p:txBody>
        </p:sp>
        <p:sp>
          <p:nvSpPr>
            <p:cNvPr id="14" name="Rounded Rectangle 36">
              <a:extLst>
                <a:ext uri="{FF2B5EF4-FFF2-40B4-BE49-F238E27FC236}">
                  <a16:creationId xmlns:a16="http://schemas.microsoft.com/office/drawing/2014/main" id="{4B391DDB-A582-4306-95E6-E545ECE711BA}"/>
                </a:ext>
              </a:extLst>
            </p:cNvPr>
            <p:cNvSpPr/>
            <p:nvPr/>
          </p:nvSpPr>
          <p:spPr>
            <a:xfrm>
              <a:off x="4204848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FA1918-6826-45AD-8479-B7D0174AD159}"/>
                </a:ext>
              </a:extLst>
            </p:cNvPr>
            <p:cNvSpPr/>
            <p:nvPr/>
          </p:nvSpPr>
          <p:spPr>
            <a:xfrm>
              <a:off x="4204848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12</a:t>
              </a:r>
              <a:endParaRPr lang="en-US" sz="1600" dirty="0"/>
            </a:p>
          </p:txBody>
        </p:sp>
        <p:sp>
          <p:nvSpPr>
            <p:cNvPr id="16" name="Up Arrow 38">
              <a:extLst>
                <a:ext uri="{FF2B5EF4-FFF2-40B4-BE49-F238E27FC236}">
                  <a16:creationId xmlns:a16="http://schemas.microsoft.com/office/drawing/2014/main" id="{92989459-5A95-48AE-9B71-4566B74AAB24}"/>
                </a:ext>
              </a:extLst>
            </p:cNvPr>
            <p:cNvSpPr/>
            <p:nvPr/>
          </p:nvSpPr>
          <p:spPr>
            <a:xfrm>
              <a:off x="4409500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55D6F6-4A26-49AB-8E84-BCE2BA0EFBAD}"/>
                </a:ext>
              </a:extLst>
            </p:cNvPr>
            <p:cNvSpPr txBox="1"/>
            <p:nvPr/>
          </p:nvSpPr>
          <p:spPr>
            <a:xfrm>
              <a:off x="4829291" y="761981"/>
              <a:ext cx="12108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B-</a:t>
              </a:r>
              <a:r>
                <a:rPr lang="en-US" sz="1200" b="1" dirty="0" err="1">
                  <a:latin typeface="IBM Plex Sans Condensed ExtraLi" panose="020B0306050203000203" pitchFamily="34" charset="0"/>
                </a:rPr>
                <a:t>LOC.Region</a:t>
              </a:r>
              <a:endParaRPr lang="en-US" sz="1200" b="1" dirty="0">
                <a:latin typeface="IBM Plex Sans Condensed ExtraLi" panose="020B0306050203000203" pitchFamily="34" charset="0"/>
              </a:endParaRPr>
            </a:p>
          </p:txBody>
        </p:sp>
        <p:sp>
          <p:nvSpPr>
            <p:cNvPr id="18" name="Up Arrow 332">
              <a:extLst>
                <a:ext uri="{FF2B5EF4-FFF2-40B4-BE49-F238E27FC236}">
                  <a16:creationId xmlns:a16="http://schemas.microsoft.com/office/drawing/2014/main" id="{367D81E7-0AA1-473C-88FE-CA880D2E5EDC}"/>
                </a:ext>
              </a:extLst>
            </p:cNvPr>
            <p:cNvSpPr/>
            <p:nvPr/>
          </p:nvSpPr>
          <p:spPr>
            <a:xfrm>
              <a:off x="4409500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23EBD42-2A17-4CC6-B069-EADC39DF004F}"/>
                </a:ext>
              </a:extLst>
            </p:cNvPr>
            <p:cNvSpPr/>
            <p:nvPr/>
          </p:nvSpPr>
          <p:spPr>
            <a:xfrm>
              <a:off x="2383734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10</a:t>
              </a:r>
            </a:p>
          </p:txBody>
        </p:sp>
        <p:sp>
          <p:nvSpPr>
            <p:cNvPr id="20" name="Rounded Rectangle 14">
              <a:extLst>
                <a:ext uri="{FF2B5EF4-FFF2-40B4-BE49-F238E27FC236}">
                  <a16:creationId xmlns:a16="http://schemas.microsoft.com/office/drawing/2014/main" id="{90E919B8-F623-4EA2-B32A-45C27D09E733}"/>
                </a:ext>
              </a:extLst>
            </p:cNvPr>
            <p:cNvSpPr/>
            <p:nvPr/>
          </p:nvSpPr>
          <p:spPr>
            <a:xfrm>
              <a:off x="2383734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/>
                <a:t>U</a:t>
              </a:r>
              <a:r>
                <a:rPr lang="en-US" i="1" baseline="-25000"/>
                <a:t>10</a:t>
              </a:r>
              <a:endParaRPr lang="en-US" i="1" baseline="-250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26C505-D401-4950-AE6A-E46E2097D680}"/>
                </a:ext>
              </a:extLst>
            </p:cNvPr>
            <p:cNvSpPr/>
            <p:nvPr/>
          </p:nvSpPr>
          <p:spPr>
            <a:xfrm>
              <a:off x="2383734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10</a:t>
              </a:r>
              <a:endParaRPr lang="en-US" sz="1600" dirty="0"/>
            </a:p>
          </p:txBody>
        </p:sp>
        <p:sp>
          <p:nvSpPr>
            <p:cNvPr id="22" name="Up Arrow 20">
              <a:extLst>
                <a:ext uri="{FF2B5EF4-FFF2-40B4-BE49-F238E27FC236}">
                  <a16:creationId xmlns:a16="http://schemas.microsoft.com/office/drawing/2014/main" id="{C52D4BDA-859C-479A-A238-9E5BA0A001F3}"/>
                </a:ext>
              </a:extLst>
            </p:cNvPr>
            <p:cNvSpPr/>
            <p:nvPr/>
          </p:nvSpPr>
          <p:spPr>
            <a:xfrm>
              <a:off x="2588386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Up Arrow 330">
              <a:extLst>
                <a:ext uri="{FF2B5EF4-FFF2-40B4-BE49-F238E27FC236}">
                  <a16:creationId xmlns:a16="http://schemas.microsoft.com/office/drawing/2014/main" id="{189D9345-3722-4165-89CE-9BB9ED23093C}"/>
                </a:ext>
              </a:extLst>
            </p:cNvPr>
            <p:cNvSpPr/>
            <p:nvPr/>
          </p:nvSpPr>
          <p:spPr>
            <a:xfrm>
              <a:off x="2588386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6FACE97-1B40-48EB-A1D4-95F301C75EE2}"/>
                </a:ext>
              </a:extLst>
            </p:cNvPr>
            <p:cNvSpPr txBox="1"/>
            <p:nvPr/>
          </p:nvSpPr>
          <p:spPr>
            <a:xfrm>
              <a:off x="2520894" y="76198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O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6B9634-5EE6-4490-9AE5-B88E16463B83}"/>
                </a:ext>
              </a:extLst>
            </p:cNvPr>
            <p:cNvSpPr/>
            <p:nvPr/>
          </p:nvSpPr>
          <p:spPr>
            <a:xfrm>
              <a:off x="3294291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11</a:t>
              </a:r>
            </a:p>
          </p:txBody>
        </p:sp>
        <p:sp>
          <p:nvSpPr>
            <p:cNvPr id="26" name="Rounded Rectangle 27">
              <a:extLst>
                <a:ext uri="{FF2B5EF4-FFF2-40B4-BE49-F238E27FC236}">
                  <a16:creationId xmlns:a16="http://schemas.microsoft.com/office/drawing/2014/main" id="{DCE982C6-688F-4F39-B6B8-1B8007C71370}"/>
                </a:ext>
              </a:extLst>
            </p:cNvPr>
            <p:cNvSpPr/>
            <p:nvPr/>
          </p:nvSpPr>
          <p:spPr>
            <a:xfrm>
              <a:off x="3294291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11</a:t>
              </a:r>
            </a:p>
          </p:txBody>
        </p:sp>
        <p:sp>
          <p:nvSpPr>
            <p:cNvPr id="27" name="Up Arrow 29">
              <a:extLst>
                <a:ext uri="{FF2B5EF4-FFF2-40B4-BE49-F238E27FC236}">
                  <a16:creationId xmlns:a16="http://schemas.microsoft.com/office/drawing/2014/main" id="{2C97615F-6C95-41F9-85E4-7017E842C3EE}"/>
                </a:ext>
              </a:extLst>
            </p:cNvPr>
            <p:cNvSpPr/>
            <p:nvPr/>
          </p:nvSpPr>
          <p:spPr>
            <a:xfrm>
              <a:off x="3498943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Up Arrow 331">
              <a:extLst>
                <a:ext uri="{FF2B5EF4-FFF2-40B4-BE49-F238E27FC236}">
                  <a16:creationId xmlns:a16="http://schemas.microsoft.com/office/drawing/2014/main" id="{3CB7F944-AADC-4C38-B636-9CF4C8616CD3}"/>
                </a:ext>
              </a:extLst>
            </p:cNvPr>
            <p:cNvSpPr/>
            <p:nvPr/>
          </p:nvSpPr>
          <p:spPr>
            <a:xfrm>
              <a:off x="3498943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F28A1C-1812-43DA-AE8A-5CB6490D62BD}"/>
                </a:ext>
              </a:extLst>
            </p:cNvPr>
            <p:cNvSpPr txBox="1"/>
            <p:nvPr/>
          </p:nvSpPr>
          <p:spPr>
            <a:xfrm>
              <a:off x="3431451" y="76198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O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F0B4FA-0680-49AF-A7CB-CCD37FD5E979}"/>
                </a:ext>
              </a:extLst>
            </p:cNvPr>
            <p:cNvSpPr/>
            <p:nvPr/>
          </p:nvSpPr>
          <p:spPr>
            <a:xfrm>
              <a:off x="7847076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16</a:t>
              </a:r>
            </a:p>
          </p:txBody>
        </p:sp>
        <p:sp>
          <p:nvSpPr>
            <p:cNvPr id="31" name="Rounded Rectangle 54">
              <a:extLst>
                <a:ext uri="{FF2B5EF4-FFF2-40B4-BE49-F238E27FC236}">
                  <a16:creationId xmlns:a16="http://schemas.microsoft.com/office/drawing/2014/main" id="{DA5FDDD2-3A67-4CD1-A44F-3653D36BDE15}"/>
                </a:ext>
              </a:extLst>
            </p:cNvPr>
            <p:cNvSpPr/>
            <p:nvPr/>
          </p:nvSpPr>
          <p:spPr>
            <a:xfrm>
              <a:off x="7847076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16</a:t>
              </a:r>
            </a:p>
          </p:txBody>
        </p:sp>
        <p:sp>
          <p:nvSpPr>
            <p:cNvPr id="32" name="Up Arrow 56">
              <a:extLst>
                <a:ext uri="{FF2B5EF4-FFF2-40B4-BE49-F238E27FC236}">
                  <a16:creationId xmlns:a16="http://schemas.microsoft.com/office/drawing/2014/main" id="{A9D07C57-A77D-4B5F-AE26-C878A58B51EC}"/>
                </a:ext>
              </a:extLst>
            </p:cNvPr>
            <p:cNvSpPr/>
            <p:nvPr/>
          </p:nvSpPr>
          <p:spPr>
            <a:xfrm>
              <a:off x="8051728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33">
              <a:extLst>
                <a:ext uri="{FF2B5EF4-FFF2-40B4-BE49-F238E27FC236}">
                  <a16:creationId xmlns:a16="http://schemas.microsoft.com/office/drawing/2014/main" id="{71749D35-8EA6-4BF3-B043-C6609B994A47}"/>
                </a:ext>
              </a:extLst>
            </p:cNvPr>
            <p:cNvSpPr/>
            <p:nvPr/>
          </p:nvSpPr>
          <p:spPr>
            <a:xfrm>
              <a:off x="8051728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002BE02-9429-4C74-9F47-D207CFFF422B}"/>
                </a:ext>
              </a:extLst>
            </p:cNvPr>
            <p:cNvSpPr txBox="1"/>
            <p:nvPr/>
          </p:nvSpPr>
          <p:spPr>
            <a:xfrm>
              <a:off x="8898626" y="76198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O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B913531-B5C3-4A75-9D27-46A557AF588B}"/>
                </a:ext>
              </a:extLst>
            </p:cNvPr>
            <p:cNvSpPr/>
            <p:nvPr/>
          </p:nvSpPr>
          <p:spPr>
            <a:xfrm>
              <a:off x="8757633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17</a:t>
              </a:r>
            </a:p>
          </p:txBody>
        </p:sp>
        <p:sp>
          <p:nvSpPr>
            <p:cNvPr id="36" name="Rounded Rectangle 63">
              <a:extLst>
                <a:ext uri="{FF2B5EF4-FFF2-40B4-BE49-F238E27FC236}">
                  <a16:creationId xmlns:a16="http://schemas.microsoft.com/office/drawing/2014/main" id="{7823372F-20B9-47A4-960C-6A10E70A2003}"/>
                </a:ext>
              </a:extLst>
            </p:cNvPr>
            <p:cNvSpPr/>
            <p:nvPr/>
          </p:nvSpPr>
          <p:spPr>
            <a:xfrm>
              <a:off x="8757633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17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14406F4-2A93-408E-B92F-5E4B8DA5D142}"/>
                </a:ext>
              </a:extLst>
            </p:cNvPr>
            <p:cNvSpPr/>
            <p:nvPr/>
          </p:nvSpPr>
          <p:spPr>
            <a:xfrm>
              <a:off x="8757633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17</a:t>
              </a:r>
              <a:endParaRPr lang="en-US" sz="1600" dirty="0"/>
            </a:p>
          </p:txBody>
        </p:sp>
        <p:sp>
          <p:nvSpPr>
            <p:cNvPr id="38" name="Up Arrow 65">
              <a:extLst>
                <a:ext uri="{FF2B5EF4-FFF2-40B4-BE49-F238E27FC236}">
                  <a16:creationId xmlns:a16="http://schemas.microsoft.com/office/drawing/2014/main" id="{3948011D-BCCD-4825-988C-949E435C9A0A}"/>
                </a:ext>
              </a:extLst>
            </p:cNvPr>
            <p:cNvSpPr/>
            <p:nvPr/>
          </p:nvSpPr>
          <p:spPr>
            <a:xfrm>
              <a:off x="8962285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Up Arrow 335">
              <a:extLst>
                <a:ext uri="{FF2B5EF4-FFF2-40B4-BE49-F238E27FC236}">
                  <a16:creationId xmlns:a16="http://schemas.microsoft.com/office/drawing/2014/main" id="{75598FE0-A416-4931-B6C9-88E7674FFB18}"/>
                </a:ext>
              </a:extLst>
            </p:cNvPr>
            <p:cNvSpPr/>
            <p:nvPr/>
          </p:nvSpPr>
          <p:spPr>
            <a:xfrm>
              <a:off x="8962285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CCB9B64-4EAC-45FB-B3CD-45438C2E03D7}"/>
                </a:ext>
              </a:extLst>
            </p:cNvPr>
            <p:cNvSpPr txBox="1"/>
            <p:nvPr/>
          </p:nvSpPr>
          <p:spPr>
            <a:xfrm>
              <a:off x="7468255" y="761981"/>
              <a:ext cx="1498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B-</a:t>
              </a:r>
              <a:r>
                <a:rPr lang="en-US" sz="1200" b="1" dirty="0" err="1">
                  <a:latin typeface="IBM Plex Sans Condensed ExtraLi" panose="020B0306050203000203" pitchFamily="34" charset="0"/>
                </a:rPr>
                <a:t>GPE.Country</a:t>
              </a:r>
              <a:endParaRPr lang="en-US" sz="1200" b="1" dirty="0">
                <a:latin typeface="IBM Plex Sans Condensed ExtraLi" panose="020B0306050203000203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1E07C2-F4F0-42E2-ABFF-EE4356F6F40D}"/>
                </a:ext>
              </a:extLst>
            </p:cNvPr>
            <p:cNvSpPr/>
            <p:nvPr/>
          </p:nvSpPr>
          <p:spPr>
            <a:xfrm>
              <a:off x="9668190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18</a:t>
              </a:r>
            </a:p>
          </p:txBody>
        </p:sp>
        <p:sp>
          <p:nvSpPr>
            <p:cNvPr id="42" name="Up Arrow 83">
              <a:extLst>
                <a:ext uri="{FF2B5EF4-FFF2-40B4-BE49-F238E27FC236}">
                  <a16:creationId xmlns:a16="http://schemas.microsoft.com/office/drawing/2014/main" id="{5AE2EA78-680E-417C-BE3E-F426C203001D}"/>
                </a:ext>
              </a:extLst>
            </p:cNvPr>
            <p:cNvSpPr/>
            <p:nvPr/>
          </p:nvSpPr>
          <p:spPr>
            <a:xfrm>
              <a:off x="9872842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81">
              <a:extLst>
                <a:ext uri="{FF2B5EF4-FFF2-40B4-BE49-F238E27FC236}">
                  <a16:creationId xmlns:a16="http://schemas.microsoft.com/office/drawing/2014/main" id="{82EAA0AA-0AED-4F15-8DCD-760258772B64}"/>
                </a:ext>
              </a:extLst>
            </p:cNvPr>
            <p:cNvSpPr/>
            <p:nvPr/>
          </p:nvSpPr>
          <p:spPr>
            <a:xfrm>
              <a:off x="9668190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18</a:t>
              </a:r>
            </a:p>
          </p:txBody>
        </p:sp>
        <p:sp>
          <p:nvSpPr>
            <p:cNvPr id="44" name="Up Arrow 336">
              <a:extLst>
                <a:ext uri="{FF2B5EF4-FFF2-40B4-BE49-F238E27FC236}">
                  <a16:creationId xmlns:a16="http://schemas.microsoft.com/office/drawing/2014/main" id="{3AF4FC62-B006-47C3-B4D6-74BE03282624}"/>
                </a:ext>
              </a:extLst>
            </p:cNvPr>
            <p:cNvSpPr/>
            <p:nvPr/>
          </p:nvSpPr>
          <p:spPr>
            <a:xfrm>
              <a:off x="9872842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0BE7E3E-0312-4CD5-B0C4-4CA365515E87}"/>
                </a:ext>
              </a:extLst>
            </p:cNvPr>
            <p:cNvSpPr txBox="1"/>
            <p:nvPr/>
          </p:nvSpPr>
          <p:spPr>
            <a:xfrm>
              <a:off x="9805350" y="76198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O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06401C8-E2A6-4FF7-8972-3F48D85CDA8B}"/>
                </a:ext>
              </a:extLst>
            </p:cNvPr>
            <p:cNvSpPr txBox="1"/>
            <p:nvPr/>
          </p:nvSpPr>
          <p:spPr>
            <a:xfrm>
              <a:off x="1806831" y="2334903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C6A58C4-752C-48D3-A0B7-4711C30FA4BC}"/>
                </a:ext>
              </a:extLst>
            </p:cNvPr>
            <p:cNvSpPr txBox="1"/>
            <p:nvPr/>
          </p:nvSpPr>
          <p:spPr>
            <a:xfrm>
              <a:off x="1806831" y="5099838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C04BBA-DD5C-4AFD-8DA7-B75BBD524967}"/>
                </a:ext>
              </a:extLst>
            </p:cNvPr>
            <p:cNvSpPr txBox="1"/>
            <p:nvPr/>
          </p:nvSpPr>
          <p:spPr>
            <a:xfrm>
              <a:off x="1806831" y="4224069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F0331AD-26DA-413A-BE31-1E9BA2A3D73A}"/>
                </a:ext>
              </a:extLst>
            </p:cNvPr>
            <p:cNvSpPr/>
            <p:nvPr/>
          </p:nvSpPr>
          <p:spPr>
            <a:xfrm>
              <a:off x="5115405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E2F383C-D84A-49FF-B046-4675079C4ADB}"/>
                </a:ext>
              </a:extLst>
            </p:cNvPr>
            <p:cNvSpPr/>
            <p:nvPr/>
          </p:nvSpPr>
          <p:spPr>
            <a:xfrm>
              <a:off x="5115405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13</a:t>
              </a:r>
              <a:endParaRPr lang="en-US" sz="1600" dirty="0"/>
            </a:p>
          </p:txBody>
        </p:sp>
        <p:sp>
          <p:nvSpPr>
            <p:cNvPr id="51" name="Up Arrow 38">
              <a:extLst>
                <a:ext uri="{FF2B5EF4-FFF2-40B4-BE49-F238E27FC236}">
                  <a16:creationId xmlns:a16="http://schemas.microsoft.com/office/drawing/2014/main" id="{ADCA461B-A0C3-4A79-8C66-38898F18DDB3}"/>
                </a:ext>
              </a:extLst>
            </p:cNvPr>
            <p:cNvSpPr/>
            <p:nvPr/>
          </p:nvSpPr>
          <p:spPr>
            <a:xfrm>
              <a:off x="5320057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4">
              <a:extLst>
                <a:ext uri="{FF2B5EF4-FFF2-40B4-BE49-F238E27FC236}">
                  <a16:creationId xmlns:a16="http://schemas.microsoft.com/office/drawing/2014/main" id="{25D4A4EE-F6F8-4878-8011-7DE314694B92}"/>
                </a:ext>
              </a:extLst>
            </p:cNvPr>
            <p:cNvSpPr/>
            <p:nvPr/>
          </p:nvSpPr>
          <p:spPr>
            <a:xfrm>
              <a:off x="5115405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13</a:t>
              </a:r>
            </a:p>
          </p:txBody>
        </p:sp>
        <p:sp>
          <p:nvSpPr>
            <p:cNvPr id="53" name="Up Arrow 333">
              <a:extLst>
                <a:ext uri="{FF2B5EF4-FFF2-40B4-BE49-F238E27FC236}">
                  <a16:creationId xmlns:a16="http://schemas.microsoft.com/office/drawing/2014/main" id="{485421B6-B787-4907-8654-522B0149FDF9}"/>
                </a:ext>
              </a:extLst>
            </p:cNvPr>
            <p:cNvSpPr/>
            <p:nvPr/>
          </p:nvSpPr>
          <p:spPr>
            <a:xfrm>
              <a:off x="5320057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F6B445-F163-4AD3-B92A-D85BDEABBC22}"/>
                </a:ext>
              </a:extLst>
            </p:cNvPr>
            <p:cNvSpPr txBox="1"/>
            <p:nvPr/>
          </p:nvSpPr>
          <p:spPr>
            <a:xfrm>
              <a:off x="5903724" y="761981"/>
              <a:ext cx="10895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I-</a:t>
              </a:r>
              <a:r>
                <a:rPr lang="en-US" sz="1200" b="1" dirty="0" err="1">
                  <a:latin typeface="IBM Plex Sans Condensed ExtraLi" panose="020B0306050203000203" pitchFamily="34" charset="0"/>
                </a:rPr>
                <a:t>LOC.Region</a:t>
              </a:r>
              <a:endParaRPr lang="en-US" sz="1200" b="1" dirty="0">
                <a:latin typeface="IBM Plex Sans Condensed ExtraLi" panose="020B0306050203000203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EFFD74C-A181-45A2-BDA9-A8E714DFB68A}"/>
                </a:ext>
              </a:extLst>
            </p:cNvPr>
            <p:cNvSpPr/>
            <p:nvPr/>
          </p:nvSpPr>
          <p:spPr>
            <a:xfrm>
              <a:off x="6025962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14</a:t>
              </a:r>
            </a:p>
          </p:txBody>
        </p:sp>
        <p:sp>
          <p:nvSpPr>
            <p:cNvPr id="56" name="Up Arrow 38">
              <a:extLst>
                <a:ext uri="{FF2B5EF4-FFF2-40B4-BE49-F238E27FC236}">
                  <a16:creationId xmlns:a16="http://schemas.microsoft.com/office/drawing/2014/main" id="{110EF02A-499A-4F44-9407-865D49F9A3DF}"/>
                </a:ext>
              </a:extLst>
            </p:cNvPr>
            <p:cNvSpPr/>
            <p:nvPr/>
          </p:nvSpPr>
          <p:spPr>
            <a:xfrm>
              <a:off x="6230614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4">
              <a:extLst>
                <a:ext uri="{FF2B5EF4-FFF2-40B4-BE49-F238E27FC236}">
                  <a16:creationId xmlns:a16="http://schemas.microsoft.com/office/drawing/2014/main" id="{933E2D89-6625-4607-A776-2898A32B8E5C}"/>
                </a:ext>
              </a:extLst>
            </p:cNvPr>
            <p:cNvSpPr/>
            <p:nvPr/>
          </p:nvSpPr>
          <p:spPr>
            <a:xfrm>
              <a:off x="6025962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14</a:t>
              </a:r>
            </a:p>
          </p:txBody>
        </p:sp>
        <p:sp>
          <p:nvSpPr>
            <p:cNvPr id="58" name="Up Arrow 333">
              <a:extLst>
                <a:ext uri="{FF2B5EF4-FFF2-40B4-BE49-F238E27FC236}">
                  <a16:creationId xmlns:a16="http://schemas.microsoft.com/office/drawing/2014/main" id="{86EF8BCE-9EC6-4DE3-9887-60829CB6E124}"/>
                </a:ext>
              </a:extLst>
            </p:cNvPr>
            <p:cNvSpPr/>
            <p:nvPr/>
          </p:nvSpPr>
          <p:spPr>
            <a:xfrm>
              <a:off x="6230614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58BF91B-30B1-41A9-918A-745BD297AFDB}"/>
                </a:ext>
              </a:extLst>
            </p:cNvPr>
            <p:cNvSpPr txBox="1"/>
            <p:nvPr/>
          </p:nvSpPr>
          <p:spPr>
            <a:xfrm>
              <a:off x="4351737" y="76198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O</a:t>
              </a:r>
            </a:p>
          </p:txBody>
        </p:sp>
        <p:sp>
          <p:nvSpPr>
            <p:cNvPr id="60" name="Rounded Rectangle 54">
              <a:extLst>
                <a:ext uri="{FF2B5EF4-FFF2-40B4-BE49-F238E27FC236}">
                  <a16:creationId xmlns:a16="http://schemas.microsoft.com/office/drawing/2014/main" id="{4747C696-2667-40C2-A7C5-CB9F4A2FE66D}"/>
                </a:ext>
              </a:extLst>
            </p:cNvPr>
            <p:cNvSpPr/>
            <p:nvPr/>
          </p:nvSpPr>
          <p:spPr>
            <a:xfrm>
              <a:off x="6936519" y="2337135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15</a:t>
              </a:r>
            </a:p>
          </p:txBody>
        </p:sp>
        <p:sp>
          <p:nvSpPr>
            <p:cNvPr id="61" name="Up Arrow 333">
              <a:extLst>
                <a:ext uri="{FF2B5EF4-FFF2-40B4-BE49-F238E27FC236}">
                  <a16:creationId xmlns:a16="http://schemas.microsoft.com/office/drawing/2014/main" id="{46368F32-6767-4E7E-946A-11E5C9E58FD6}"/>
                </a:ext>
              </a:extLst>
            </p:cNvPr>
            <p:cNvSpPr/>
            <p:nvPr/>
          </p:nvSpPr>
          <p:spPr>
            <a:xfrm>
              <a:off x="7141171" y="1964829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55908EE-F050-4E9C-9921-80AFE7AB8AF7}"/>
                </a:ext>
              </a:extLst>
            </p:cNvPr>
            <p:cNvSpPr txBox="1"/>
            <p:nvPr/>
          </p:nvSpPr>
          <p:spPr>
            <a:xfrm>
              <a:off x="7073679" y="761981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IBM Plex Sans Condensed ExtraLi" panose="020B0306050203000203" pitchFamily="34" charset="0"/>
                </a:rPr>
                <a:t>O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2EEDFCD-6B41-47C6-AD3A-1F71CDA4CFA6}"/>
                </a:ext>
              </a:extLst>
            </p:cNvPr>
            <p:cNvSpPr/>
            <p:nvPr/>
          </p:nvSpPr>
          <p:spPr>
            <a:xfrm>
              <a:off x="6936519" y="4226301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15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20F035B-30F7-468D-BE40-13FEEB619EEE}"/>
                </a:ext>
              </a:extLst>
            </p:cNvPr>
            <p:cNvSpPr/>
            <p:nvPr/>
          </p:nvSpPr>
          <p:spPr>
            <a:xfrm>
              <a:off x="6936519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15</a:t>
              </a:r>
              <a:endParaRPr lang="en-US" sz="1600" dirty="0"/>
            </a:p>
          </p:txBody>
        </p:sp>
        <p:sp>
          <p:nvSpPr>
            <p:cNvPr id="65" name="Up Arrow 56">
              <a:extLst>
                <a:ext uri="{FF2B5EF4-FFF2-40B4-BE49-F238E27FC236}">
                  <a16:creationId xmlns:a16="http://schemas.microsoft.com/office/drawing/2014/main" id="{7D067DD3-F6B6-449B-AC00-027AF1C7EC51}"/>
                </a:ext>
              </a:extLst>
            </p:cNvPr>
            <p:cNvSpPr/>
            <p:nvPr/>
          </p:nvSpPr>
          <p:spPr>
            <a:xfrm>
              <a:off x="7141171" y="4728092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51AAF83-B572-4116-9E55-F71E976E89F7}"/>
                </a:ext>
              </a:extLst>
            </p:cNvPr>
            <p:cNvSpPr txBox="1"/>
            <p:nvPr/>
          </p:nvSpPr>
          <p:spPr>
            <a:xfrm>
              <a:off x="748845" y="3318438"/>
              <a:ext cx="3016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1">
                      <a:lumMod val="50000"/>
                    </a:schemeClr>
                  </a:solidFill>
                </a:rPr>
                <a:t>Context Representation Layers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02F4A53-1051-4C38-86A8-34C8C35C66D7}"/>
                </a:ext>
              </a:extLst>
            </p:cNvPr>
            <p:cNvGrpSpPr/>
            <p:nvPr/>
          </p:nvGrpSpPr>
          <p:grpSpPr>
            <a:xfrm>
              <a:off x="1262034" y="2793077"/>
              <a:ext cx="9682468" cy="1420055"/>
              <a:chOff x="1262034" y="3591097"/>
              <a:chExt cx="9682468" cy="1420055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D70DB193-BD77-488E-A8C9-6DA073DB9842}"/>
                  </a:ext>
                </a:extLst>
              </p:cNvPr>
              <p:cNvGrpSpPr/>
              <p:nvPr/>
            </p:nvGrpSpPr>
            <p:grpSpPr>
              <a:xfrm>
                <a:off x="1262034" y="3591097"/>
                <a:ext cx="9682468" cy="1420055"/>
                <a:chOff x="1254766" y="2647477"/>
                <a:chExt cx="9682468" cy="2130918"/>
              </a:xfrm>
            </p:grpSpPr>
            <p:sp>
              <p:nvSpPr>
                <p:cNvPr id="105" name="Isosceles Triangle 104">
                  <a:extLst>
                    <a:ext uri="{FF2B5EF4-FFF2-40B4-BE49-F238E27FC236}">
                      <a16:creationId xmlns:a16="http://schemas.microsoft.com/office/drawing/2014/main" id="{B4FA2472-21FE-41E9-87EC-119C3F9FA4CD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Isosceles Triangle 105">
                  <a:extLst>
                    <a:ext uri="{FF2B5EF4-FFF2-40B4-BE49-F238E27FC236}">
                      <a16:creationId xmlns:a16="http://schemas.microsoft.com/office/drawing/2014/main" id="{B5C8011E-D488-408D-9CFB-8525B6329197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534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Isosceles Triangle 106">
                  <a:extLst>
                    <a:ext uri="{FF2B5EF4-FFF2-40B4-BE49-F238E27FC236}">
                      <a16:creationId xmlns:a16="http://schemas.microsoft.com/office/drawing/2014/main" id="{D7CDEE6F-51D1-4B28-A0E6-435E5FD577B0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2479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Isosceles Triangle 107">
                  <a:extLst>
                    <a:ext uri="{FF2B5EF4-FFF2-40B4-BE49-F238E27FC236}">
                      <a16:creationId xmlns:a16="http://schemas.microsoft.com/office/drawing/2014/main" id="{986AF69D-2E5E-47C5-A9BA-89BA9121EDC4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34037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Isosceles Triangle 108">
                  <a:extLst>
                    <a:ext uri="{FF2B5EF4-FFF2-40B4-BE49-F238E27FC236}">
                      <a16:creationId xmlns:a16="http://schemas.microsoft.com/office/drawing/2014/main" id="{73405CDE-E600-4C8B-8486-C31CB1AD53BA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4358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Isosceles Triangle 109">
                  <a:extLst>
                    <a:ext uri="{FF2B5EF4-FFF2-40B4-BE49-F238E27FC236}">
                      <a16:creationId xmlns:a16="http://schemas.microsoft.com/office/drawing/2014/main" id="{7E290DE2-4652-43BE-8A69-CC19AE521810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53023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>
                  <a:extLst>
                    <a:ext uri="{FF2B5EF4-FFF2-40B4-BE49-F238E27FC236}">
                      <a16:creationId xmlns:a16="http://schemas.microsoft.com/office/drawing/2014/main" id="{23CF67F5-6404-45A0-9FA6-6FA06C6AA1B5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6256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Isosceles Triangle 111">
                  <a:extLst>
                    <a:ext uri="{FF2B5EF4-FFF2-40B4-BE49-F238E27FC236}">
                      <a16:creationId xmlns:a16="http://schemas.microsoft.com/office/drawing/2014/main" id="{74B22CE9-15E9-46DC-B96B-6C1B53828FFD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71911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Isosceles Triangle 112">
                  <a:extLst>
                    <a:ext uri="{FF2B5EF4-FFF2-40B4-BE49-F238E27FC236}">
                      <a16:creationId xmlns:a16="http://schemas.microsoft.com/office/drawing/2014/main" id="{CF4C5712-28D4-4768-8E68-BF60A1E83A19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8106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Isosceles Triangle 113">
                  <a:extLst>
                    <a:ext uri="{FF2B5EF4-FFF2-40B4-BE49-F238E27FC236}">
                      <a16:creationId xmlns:a16="http://schemas.microsoft.com/office/drawing/2014/main" id="{E5085A20-51D9-47B2-B240-DC0678DB7D4E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90504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Isosceles Triangle 114">
                  <a:extLst>
                    <a:ext uri="{FF2B5EF4-FFF2-40B4-BE49-F238E27FC236}">
                      <a16:creationId xmlns:a16="http://schemas.microsoft.com/office/drawing/2014/main" id="{12595290-5AC3-4F50-A196-4A057D5BF594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0000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CD7B0B3-7C60-445A-99B8-94988A91BA04}"/>
                  </a:ext>
                </a:extLst>
              </p:cNvPr>
              <p:cNvGrpSpPr/>
              <p:nvPr/>
            </p:nvGrpSpPr>
            <p:grpSpPr>
              <a:xfrm flipV="1">
                <a:off x="1262034" y="3591097"/>
                <a:ext cx="9682468" cy="1420055"/>
                <a:chOff x="1254766" y="2647477"/>
                <a:chExt cx="9682468" cy="2130918"/>
              </a:xfrm>
            </p:grpSpPr>
            <p:sp>
              <p:nvSpPr>
                <p:cNvPr id="94" name="Isosceles Triangle 93">
                  <a:extLst>
                    <a:ext uri="{FF2B5EF4-FFF2-40B4-BE49-F238E27FC236}">
                      <a16:creationId xmlns:a16="http://schemas.microsoft.com/office/drawing/2014/main" id="{033D42FA-5BC6-4E0F-897C-8AE3C5501DEF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Isosceles Triangle 94">
                  <a:extLst>
                    <a:ext uri="{FF2B5EF4-FFF2-40B4-BE49-F238E27FC236}">
                      <a16:creationId xmlns:a16="http://schemas.microsoft.com/office/drawing/2014/main" id="{4A44361A-CA0E-4326-9145-A149EF7C1D18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534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Isosceles Triangle 95">
                  <a:extLst>
                    <a:ext uri="{FF2B5EF4-FFF2-40B4-BE49-F238E27FC236}">
                      <a16:creationId xmlns:a16="http://schemas.microsoft.com/office/drawing/2014/main" id="{68ACEAEA-D8BB-4128-B286-8C9C20A333F4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2479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Isosceles Triangle 96">
                  <a:extLst>
                    <a:ext uri="{FF2B5EF4-FFF2-40B4-BE49-F238E27FC236}">
                      <a16:creationId xmlns:a16="http://schemas.microsoft.com/office/drawing/2014/main" id="{DC99DB96-CB97-4EE9-AEBD-919077E08193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34037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Isosceles Triangle 97">
                  <a:extLst>
                    <a:ext uri="{FF2B5EF4-FFF2-40B4-BE49-F238E27FC236}">
                      <a16:creationId xmlns:a16="http://schemas.microsoft.com/office/drawing/2014/main" id="{860DC6CC-B933-4702-9DD8-C737B60023FB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4358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Isosceles Triangle 98">
                  <a:extLst>
                    <a:ext uri="{FF2B5EF4-FFF2-40B4-BE49-F238E27FC236}">
                      <a16:creationId xmlns:a16="http://schemas.microsoft.com/office/drawing/2014/main" id="{8191A47C-7BBD-4975-8435-A5CEBC48457C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53023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Isosceles Triangle 99">
                  <a:extLst>
                    <a:ext uri="{FF2B5EF4-FFF2-40B4-BE49-F238E27FC236}">
                      <a16:creationId xmlns:a16="http://schemas.microsoft.com/office/drawing/2014/main" id="{E4584C06-291A-40BB-B499-7303DB90A6DB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6256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Isosceles Triangle 100">
                  <a:extLst>
                    <a:ext uri="{FF2B5EF4-FFF2-40B4-BE49-F238E27FC236}">
                      <a16:creationId xmlns:a16="http://schemas.microsoft.com/office/drawing/2014/main" id="{422AAB92-F219-4B90-99A8-B730E48466D9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71911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Isosceles Triangle 101">
                  <a:extLst>
                    <a:ext uri="{FF2B5EF4-FFF2-40B4-BE49-F238E27FC236}">
                      <a16:creationId xmlns:a16="http://schemas.microsoft.com/office/drawing/2014/main" id="{7621168F-2F09-415A-8333-482C5EF41378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8106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Isosceles Triangle 102">
                  <a:extLst>
                    <a:ext uri="{FF2B5EF4-FFF2-40B4-BE49-F238E27FC236}">
                      <a16:creationId xmlns:a16="http://schemas.microsoft.com/office/drawing/2014/main" id="{893AF491-B1DB-479D-B2C1-E273368AA902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90504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Isosceles Triangle 103">
                  <a:extLst>
                    <a:ext uri="{FF2B5EF4-FFF2-40B4-BE49-F238E27FC236}">
                      <a16:creationId xmlns:a16="http://schemas.microsoft.com/office/drawing/2014/main" id="{AF3A6D7E-E07C-4C6B-ADD0-0C3B6C6EC3FD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0000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6306B62-4F06-4902-B56A-4692E23CDC1A}"/>
                </a:ext>
              </a:extLst>
            </p:cNvPr>
            <p:cNvSpPr txBox="1"/>
            <p:nvPr/>
          </p:nvSpPr>
          <p:spPr>
            <a:xfrm>
              <a:off x="2385164" y="5534822"/>
              <a:ext cx="7286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brewed</a:t>
              </a:r>
              <a:endParaRPr lang="en-US" sz="1400" i="1" baseline="-25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8175E8B-F152-484C-A440-12F3D36A4FC1}"/>
                </a:ext>
              </a:extLst>
            </p:cNvPr>
            <p:cNvSpPr txBox="1"/>
            <p:nvPr/>
          </p:nvSpPr>
          <p:spPr>
            <a:xfrm>
              <a:off x="3500392" y="5534822"/>
              <a:ext cx="3193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in</a:t>
              </a:r>
              <a:endParaRPr lang="en-US" sz="1400" i="1" baseline="-250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93DC2D7-20E1-4E5D-8AE8-38F8C57D48EF}"/>
                </a:ext>
              </a:extLst>
            </p:cNvPr>
            <p:cNvSpPr txBox="1"/>
            <p:nvPr/>
          </p:nvSpPr>
          <p:spPr>
            <a:xfrm>
              <a:off x="4358851" y="5534822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the</a:t>
              </a:r>
              <a:endParaRPr lang="en-US" sz="1400" i="1" baseline="-250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9969BFC-F5D7-4A19-9D26-52F05174A43F}"/>
                </a:ext>
              </a:extLst>
            </p:cNvPr>
            <p:cNvSpPr txBox="1"/>
            <p:nvPr/>
          </p:nvSpPr>
          <p:spPr>
            <a:xfrm>
              <a:off x="4921686" y="5534822"/>
              <a:ext cx="11189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 err="1"/>
                <a:t>Pajottenland</a:t>
              </a:r>
              <a:endParaRPr lang="en-US" sz="1400" i="1" baseline="-250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1308B3C-A1C9-4B62-97C3-E7F6F9019A63}"/>
                </a:ext>
              </a:extLst>
            </p:cNvPr>
            <p:cNvSpPr txBox="1"/>
            <p:nvPr/>
          </p:nvSpPr>
          <p:spPr>
            <a:xfrm>
              <a:off x="6066953" y="5534822"/>
              <a:ext cx="6495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region</a:t>
              </a:r>
              <a:endParaRPr lang="en-US" sz="1400" i="1" baseline="-250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66649F7-514D-48AD-9CD6-A1B6748FAD65}"/>
                </a:ext>
              </a:extLst>
            </p:cNvPr>
            <p:cNvSpPr txBox="1"/>
            <p:nvPr/>
          </p:nvSpPr>
          <p:spPr>
            <a:xfrm>
              <a:off x="7137009" y="5534822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of</a:t>
              </a:r>
              <a:endParaRPr lang="en-US" sz="1400" i="1" baseline="-250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697CD5B-946E-4DBC-B21A-E6DC29303B75}"/>
                </a:ext>
              </a:extLst>
            </p:cNvPr>
            <p:cNvSpPr txBox="1"/>
            <p:nvPr/>
          </p:nvSpPr>
          <p:spPr>
            <a:xfrm>
              <a:off x="7823147" y="5534822"/>
              <a:ext cx="7793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Belgium</a:t>
              </a:r>
              <a:endParaRPr lang="en-US" sz="1400" i="1" baseline="-250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E3D5C0B-0E3F-43DA-953B-9B2B0A172587}"/>
                </a:ext>
              </a:extLst>
            </p:cNvPr>
            <p:cNvSpPr txBox="1"/>
            <p:nvPr/>
          </p:nvSpPr>
          <p:spPr>
            <a:xfrm>
              <a:off x="8848896" y="5534822"/>
              <a:ext cx="5489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since</a:t>
              </a:r>
              <a:endParaRPr lang="en-US" sz="1400" i="1" baseline="-2500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9A9E592-DBA2-4F86-8A2F-6326776D7C7E}"/>
                </a:ext>
              </a:extLst>
            </p:cNvPr>
            <p:cNvSpPr txBox="1"/>
            <p:nvPr/>
          </p:nvSpPr>
          <p:spPr>
            <a:xfrm>
              <a:off x="9758874" y="5534822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1702</a:t>
              </a:r>
              <a:endParaRPr lang="en-US" sz="1400" i="1" baseline="-250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8494EFB-7C2D-4111-B6A3-FDA1DBC7F657}"/>
                </a:ext>
              </a:extLst>
            </p:cNvPr>
            <p:cNvSpPr/>
            <p:nvPr/>
          </p:nvSpPr>
          <p:spPr>
            <a:xfrm>
              <a:off x="2436012" y="1346375"/>
              <a:ext cx="7936710" cy="5252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E1BCF9D-BD3A-4BFB-8F07-FB402D4A13D2}"/>
                </a:ext>
              </a:extLst>
            </p:cNvPr>
            <p:cNvSpPr txBox="1"/>
            <p:nvPr/>
          </p:nvSpPr>
          <p:spPr>
            <a:xfrm>
              <a:off x="5298140" y="1424320"/>
              <a:ext cx="22124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>
                  <a:solidFill>
                    <a:schemeClr val="accent6">
                      <a:lumMod val="50000"/>
                    </a:schemeClr>
                  </a:solidFill>
                </a:rPr>
                <a:t>Linear Classifier Layer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C384797A-6403-49AC-958F-B948B1978E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9494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1ACE69AC-84A1-449F-A703-8CDC564E2B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0051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7E171B39-F580-4DAD-AC20-B5E2A77E27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0608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4A6DE44-9F2F-4627-8607-FD588193FA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1165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EBB6A310-2E2F-431E-A924-7FC84BBFD6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1722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C4022563-2E25-4043-881C-4428D628BA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02279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DEFF6B7D-04A0-4645-BCBB-A9A4428B6B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2836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44D87F16-E633-4C11-AF56-30E76CA2D3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23393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9641E99B-D99C-4CC8-87D2-7C95EBA78D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33950" y="1033282"/>
              <a:ext cx="0" cy="25751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AB70108-1DE5-493E-BF6D-5B5ED1B6BDFA}"/>
                </a:ext>
              </a:extLst>
            </p:cNvPr>
            <p:cNvSpPr/>
            <p:nvPr/>
          </p:nvSpPr>
          <p:spPr>
            <a:xfrm>
              <a:off x="6025962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14</a:t>
              </a:r>
              <a:endParaRPr lang="en-US" sz="160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E9FB383-1CC0-4E98-A777-B0CC9F2A269D}"/>
                </a:ext>
              </a:extLst>
            </p:cNvPr>
            <p:cNvSpPr/>
            <p:nvPr/>
          </p:nvSpPr>
          <p:spPr>
            <a:xfrm>
              <a:off x="7847076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16</a:t>
              </a:r>
              <a:endParaRPr lang="en-US" sz="1600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12E42BF-3EE2-4C84-85BB-125353B08792}"/>
                </a:ext>
              </a:extLst>
            </p:cNvPr>
            <p:cNvSpPr/>
            <p:nvPr/>
          </p:nvSpPr>
          <p:spPr>
            <a:xfrm>
              <a:off x="3294291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11</a:t>
              </a:r>
              <a:endParaRPr lang="en-US" sz="16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BFFC054-CC0E-4066-BB19-2C1A4497B48E}"/>
                </a:ext>
              </a:extLst>
            </p:cNvPr>
            <p:cNvSpPr/>
            <p:nvPr/>
          </p:nvSpPr>
          <p:spPr>
            <a:xfrm>
              <a:off x="9668190" y="5104303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18</a:t>
              </a:r>
              <a:endParaRPr lang="en-US" sz="1600" dirty="0"/>
            </a:p>
          </p:txBody>
        </p:sp>
      </p:grpSp>
      <p:sp>
        <p:nvSpPr>
          <p:cNvPr id="116" name="Slide Number Placeholder 115">
            <a:extLst>
              <a:ext uri="{FF2B5EF4-FFF2-40B4-BE49-F238E27FC236}">
                <a16:creationId xmlns:a16="http://schemas.microsoft.com/office/drawing/2014/main" id="{8D1A3050-88C6-4121-A17F-E8B8861F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59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E597-26FA-41F0-91E9-855643CE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Weakly Supervised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B90F4-6CEE-4DAB-A3CF-C971CB56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19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978DB8-E211-47B9-AF66-85B27C1BA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DBpedia</a:t>
            </a:r>
            <a:r>
              <a:rPr lang="en-US" dirty="0"/>
              <a:t> Abstract corpus not well suited to entity span detection</a:t>
            </a:r>
          </a:p>
          <a:p>
            <a:pPr lvl="1"/>
            <a:r>
              <a:rPr lang="en-US" dirty="0"/>
              <a:t>Not all mentions are annotated (just those spans that were hyperlinks)</a:t>
            </a:r>
          </a:p>
          <a:p>
            <a:r>
              <a:rPr lang="en-US" dirty="0"/>
              <a:t>Cascaded system:</a:t>
            </a:r>
          </a:p>
          <a:p>
            <a:pPr lvl="1"/>
            <a:r>
              <a:rPr lang="en-US" dirty="0"/>
              <a:t>Train a supervised model to detect spans and top-level types using the KLUE data</a:t>
            </a:r>
          </a:p>
          <a:p>
            <a:pPr lvl="1"/>
            <a:r>
              <a:rPr lang="en-US" dirty="0"/>
              <a:t>Use the span boundaries and top-level types as features to the weakly supervised model, trained on adapted </a:t>
            </a:r>
            <a:r>
              <a:rPr lang="en-US" dirty="0" err="1"/>
              <a:t>DBpedia</a:t>
            </a:r>
            <a:r>
              <a:rPr lang="en-US" dirty="0"/>
              <a:t> Abstracts</a:t>
            </a:r>
          </a:p>
          <a:p>
            <a:pPr lvl="2"/>
            <a:r>
              <a:rPr lang="en-US" dirty="0"/>
              <a:t>~1M training instances, ≤ 10,000 instances per RUFES type</a:t>
            </a:r>
          </a:p>
          <a:p>
            <a:pPr lvl="1"/>
            <a:r>
              <a:rPr lang="en-US" dirty="0"/>
              <a:t>Further fine-tune the model with the 50 sample documents</a:t>
            </a:r>
          </a:p>
        </p:txBody>
      </p:sp>
    </p:spTree>
    <p:extLst>
      <p:ext uri="{BB962C8B-B14F-4D97-AF65-F5344CB8AC3E}">
        <p14:creationId xmlns:p14="http://schemas.microsoft.com/office/powerpoint/2010/main" val="218970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3565-50AE-A743-99A8-BC4E4D6E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2763-3784-5B4A-8BCB-D34DDD460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E75B6"/>
                </a:solidFill>
              </a:rPr>
              <a:t>Introduction</a:t>
            </a:r>
          </a:p>
          <a:p>
            <a:r>
              <a:rPr lang="en-US" dirty="0"/>
              <a:t>Data </a:t>
            </a:r>
          </a:p>
          <a:p>
            <a:pPr lvl="1"/>
            <a:r>
              <a:rPr lang="en-US" dirty="0"/>
              <a:t>RUFES</a:t>
            </a:r>
          </a:p>
          <a:p>
            <a:pPr lvl="1"/>
            <a:r>
              <a:rPr lang="en-US" dirty="0"/>
              <a:t>KLUE</a:t>
            </a:r>
          </a:p>
          <a:p>
            <a:pPr lvl="1"/>
            <a:r>
              <a:rPr lang="en-US" dirty="0" err="1"/>
              <a:t>DBpedia</a:t>
            </a:r>
            <a:r>
              <a:rPr lang="en-US" dirty="0"/>
              <a:t> Abstract Corpus</a:t>
            </a:r>
          </a:p>
          <a:p>
            <a:r>
              <a:rPr lang="en-US" dirty="0"/>
              <a:t>Fine Grained Typing Methods</a:t>
            </a:r>
          </a:p>
          <a:p>
            <a:pPr lvl="1"/>
            <a:r>
              <a:rPr lang="en-US" dirty="0"/>
              <a:t>Supervised System</a:t>
            </a:r>
          </a:p>
          <a:p>
            <a:pPr lvl="1"/>
            <a:r>
              <a:rPr lang="en-US" dirty="0"/>
              <a:t>Weakly Supervised System</a:t>
            </a:r>
          </a:p>
          <a:p>
            <a:pPr lvl="1"/>
            <a:r>
              <a:rPr lang="en-US" dirty="0"/>
              <a:t>Synthetic Data System</a:t>
            </a:r>
          </a:p>
          <a:p>
            <a:r>
              <a:rPr lang="en-US" dirty="0"/>
              <a:t>Coreference Resolution</a:t>
            </a:r>
          </a:p>
          <a:p>
            <a:r>
              <a:rPr lang="en-US" dirty="0"/>
              <a:t>Results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BFF46-3298-4EB2-9A12-E5BED474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23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FE597-26FA-41F0-91E9-855643CE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Weakly Supervised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B90F4-6CEE-4DAB-A3CF-C971CB56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20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978DB8-E211-47B9-AF66-85B27C1BA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DBpedia</a:t>
            </a:r>
            <a:r>
              <a:rPr lang="en-US" dirty="0"/>
              <a:t> Abstract corpus not well suited to entity span detection</a:t>
            </a:r>
          </a:p>
          <a:p>
            <a:pPr lvl="1"/>
            <a:r>
              <a:rPr lang="en-US" dirty="0"/>
              <a:t>Not all mentions are annotated (just those spans that were hyperlinks)</a:t>
            </a:r>
          </a:p>
          <a:p>
            <a:r>
              <a:rPr lang="en-US" dirty="0"/>
              <a:t>Cascaded system:</a:t>
            </a:r>
          </a:p>
          <a:p>
            <a:pPr lvl="1"/>
            <a:r>
              <a:rPr lang="en-US" dirty="0"/>
              <a:t>Train a supervised model to detect spans and top-level types using the KLUE data</a:t>
            </a:r>
          </a:p>
          <a:p>
            <a:pPr lvl="1"/>
            <a:r>
              <a:rPr lang="en-US" dirty="0"/>
              <a:t>Use the span boundaries and top-level types as features to the weakly supervised model, trained on adapted </a:t>
            </a:r>
            <a:r>
              <a:rPr lang="en-US" dirty="0" err="1"/>
              <a:t>DBpedia</a:t>
            </a:r>
            <a:r>
              <a:rPr lang="en-US" dirty="0"/>
              <a:t> Abstracts</a:t>
            </a:r>
          </a:p>
          <a:p>
            <a:pPr lvl="2"/>
            <a:r>
              <a:rPr lang="en-US" dirty="0"/>
              <a:t>~1M training instances, ≤ 10,000 instances per RUFES type</a:t>
            </a:r>
          </a:p>
          <a:p>
            <a:pPr lvl="1"/>
            <a:r>
              <a:rPr lang="en-US" dirty="0"/>
              <a:t>Further fine-tune the model with the 50 sample documents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460EC8-2DFA-44D4-8FCC-A47654C480DC}"/>
              </a:ext>
            </a:extLst>
          </p:cNvPr>
          <p:cNvSpPr txBox="1"/>
          <p:nvPr/>
        </p:nvSpPr>
        <p:spPr>
          <a:xfrm>
            <a:off x="1966126" y="1203118"/>
            <a:ext cx="4231765" cy="4262705"/>
          </a:xfrm>
          <a:prstGeom prst="rect">
            <a:avLst/>
          </a:prstGeom>
          <a:solidFill>
            <a:schemeClr val="bg1"/>
          </a:solidFill>
          <a:effectLst>
            <a:outerShdw blurRad="1143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1200"/>
              </a:lnSpc>
              <a:tabLst>
                <a:tab pos="1597025" algn="l"/>
              </a:tabLst>
              <a:defRPr sz="1050"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sz="1300" dirty="0"/>
              <a:t>Lambic	B-</a:t>
            </a:r>
            <a:r>
              <a:rPr lang="en-US" sz="1300" dirty="0" err="1">
                <a:solidFill>
                  <a:srgbClr val="3355FF"/>
                </a:solidFill>
              </a:rPr>
              <a:t>ConsumerGoods</a:t>
            </a:r>
            <a:endParaRPr lang="en-US" sz="1300" dirty="0">
              <a:solidFill>
                <a:srgbClr val="3355FF"/>
              </a:solidFill>
            </a:endParaRPr>
          </a:p>
          <a:p>
            <a:r>
              <a:rPr lang="en-US" sz="1300" dirty="0"/>
              <a:t>is	O</a:t>
            </a:r>
          </a:p>
          <a:p>
            <a:r>
              <a:rPr lang="en-US" sz="1300" dirty="0"/>
              <a:t>a	O</a:t>
            </a:r>
          </a:p>
          <a:p>
            <a:r>
              <a:rPr lang="en-US" sz="1300" dirty="0"/>
              <a:t>type	O</a:t>
            </a:r>
          </a:p>
          <a:p>
            <a:r>
              <a:rPr lang="en-US" sz="1300" dirty="0"/>
              <a:t>of	O</a:t>
            </a:r>
          </a:p>
          <a:p>
            <a:r>
              <a:rPr lang="en-US" sz="1300" dirty="0"/>
              <a:t>beer	B-</a:t>
            </a:r>
            <a:r>
              <a:rPr lang="en-US" sz="1300" dirty="0" err="1">
                <a:solidFill>
                  <a:srgbClr val="3355FF"/>
                </a:solidFill>
              </a:rPr>
              <a:t>ConsumerGoods</a:t>
            </a:r>
            <a:endParaRPr lang="en-US" sz="1300" dirty="0">
              <a:solidFill>
                <a:srgbClr val="3355FF"/>
              </a:solidFill>
            </a:endParaRPr>
          </a:p>
          <a:p>
            <a:r>
              <a:rPr lang="en-US" sz="1300" dirty="0"/>
              <a:t>traditionally	O</a:t>
            </a:r>
          </a:p>
          <a:p>
            <a:r>
              <a:rPr lang="en-US" sz="1300" dirty="0"/>
              <a:t>brewed	O</a:t>
            </a:r>
          </a:p>
          <a:p>
            <a:r>
              <a:rPr lang="en-US" sz="1300" dirty="0"/>
              <a:t>in	O</a:t>
            </a:r>
          </a:p>
          <a:p>
            <a:r>
              <a:rPr lang="en-US" sz="1300" dirty="0"/>
              <a:t>the	O</a:t>
            </a:r>
          </a:p>
          <a:p>
            <a:r>
              <a:rPr lang="en-US" sz="1300" dirty="0" err="1"/>
              <a:t>Pajottenland</a:t>
            </a:r>
            <a:r>
              <a:rPr lang="en-US" sz="1300" dirty="0"/>
              <a:t>	B-</a:t>
            </a:r>
            <a:r>
              <a:rPr lang="en-US" sz="1300" dirty="0">
                <a:solidFill>
                  <a:srgbClr val="00B050"/>
                </a:solidFill>
              </a:rPr>
              <a:t>LOC</a:t>
            </a:r>
          </a:p>
          <a:p>
            <a:r>
              <a:rPr lang="en-US" sz="1300" dirty="0"/>
              <a:t>region	I-</a:t>
            </a:r>
            <a:r>
              <a:rPr lang="en-US" sz="1300" dirty="0">
                <a:solidFill>
                  <a:srgbClr val="00B050"/>
                </a:solidFill>
              </a:rPr>
              <a:t>LOC</a:t>
            </a:r>
          </a:p>
          <a:p>
            <a:r>
              <a:rPr lang="en-US" sz="1300" dirty="0"/>
              <a:t>of	O</a:t>
            </a:r>
          </a:p>
          <a:p>
            <a:r>
              <a:rPr lang="en-US" sz="1300" dirty="0"/>
              <a:t>Belgium	B-</a:t>
            </a:r>
            <a:r>
              <a:rPr lang="en-US" sz="1300" dirty="0">
                <a:solidFill>
                  <a:schemeClr val="accent4">
                    <a:lumMod val="75000"/>
                  </a:schemeClr>
                </a:solidFill>
              </a:rPr>
              <a:t>GPE</a:t>
            </a:r>
          </a:p>
          <a:p>
            <a:r>
              <a:rPr lang="en-US" sz="1300" dirty="0"/>
              <a:t>(	O</a:t>
            </a:r>
          </a:p>
          <a:p>
            <a:r>
              <a:rPr lang="en-US" sz="1300" dirty="0"/>
              <a:t>southwest	O</a:t>
            </a:r>
          </a:p>
          <a:p>
            <a:r>
              <a:rPr lang="en-US" sz="1300" dirty="0"/>
              <a:t>of	O</a:t>
            </a:r>
          </a:p>
          <a:p>
            <a:r>
              <a:rPr lang="en-US" sz="1300" dirty="0"/>
              <a:t>Brussels	B-</a:t>
            </a:r>
            <a:r>
              <a:rPr lang="en-US" sz="1300" dirty="0">
                <a:solidFill>
                  <a:schemeClr val="accent4">
                    <a:lumMod val="75000"/>
                  </a:schemeClr>
                </a:solidFill>
              </a:rPr>
              <a:t>GPE</a:t>
            </a:r>
          </a:p>
          <a:p>
            <a:r>
              <a:rPr lang="en-US" sz="1300" dirty="0"/>
              <a:t>)	O</a:t>
            </a:r>
          </a:p>
          <a:p>
            <a:r>
              <a:rPr lang="en-US" sz="1300" dirty="0"/>
              <a:t>and	O</a:t>
            </a:r>
          </a:p>
          <a:p>
            <a:r>
              <a:rPr lang="en-US" sz="1300" dirty="0"/>
              <a:t>in	O</a:t>
            </a:r>
          </a:p>
          <a:p>
            <a:r>
              <a:rPr lang="en-US" sz="1300" dirty="0"/>
              <a:t>Brussels	O</a:t>
            </a:r>
          </a:p>
          <a:p>
            <a:r>
              <a:rPr lang="en-US" sz="1300" dirty="0"/>
              <a:t>itself	O</a:t>
            </a:r>
          </a:p>
          <a:p>
            <a:r>
              <a:rPr lang="en-US" sz="1300" dirty="0"/>
              <a:t>at	O</a:t>
            </a:r>
          </a:p>
          <a:p>
            <a:r>
              <a:rPr lang="en-US" sz="1300" dirty="0"/>
              <a:t>the	O</a:t>
            </a:r>
          </a:p>
          <a:p>
            <a:r>
              <a:rPr lang="en-US" sz="1300" dirty="0"/>
              <a:t>Cantillon	B-</a:t>
            </a:r>
            <a:r>
              <a:rPr lang="en-US" sz="1300" dirty="0">
                <a:solidFill>
                  <a:srgbClr val="FF0000"/>
                </a:solidFill>
              </a:rPr>
              <a:t>ORG</a:t>
            </a:r>
          </a:p>
          <a:p>
            <a:r>
              <a:rPr lang="en-US" sz="1300" dirty="0"/>
              <a:t>Brewery	I-</a:t>
            </a:r>
            <a:r>
              <a:rPr lang="en-US" sz="1300" dirty="0">
                <a:solidFill>
                  <a:srgbClr val="FF0000"/>
                </a:solidFill>
              </a:rPr>
              <a:t>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76292A-9B69-4AE9-AC08-E451B5D9E4B3}"/>
              </a:ext>
            </a:extLst>
          </p:cNvPr>
          <p:cNvSpPr txBox="1"/>
          <p:nvPr/>
        </p:nvSpPr>
        <p:spPr>
          <a:xfrm>
            <a:off x="7526734" y="86490"/>
            <a:ext cx="3476212" cy="6602448"/>
          </a:xfrm>
          <a:prstGeom prst="rect">
            <a:avLst/>
          </a:prstGeom>
          <a:solidFill>
            <a:schemeClr val="bg1"/>
          </a:solidFill>
          <a:effectLst>
            <a:outerShdw blurRad="1143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[unused12]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Lambic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[unused12]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beer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traditionally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brewed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[unused18]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Pajottenland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region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[unused15]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Belgium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southwest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[unused15]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Brussels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[unused2]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Brussels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itself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[unused19]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Cantillon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Brewery</a:t>
            </a:r>
          </a:p>
          <a:p>
            <a:pPr>
              <a:lnSpc>
                <a:spcPts val="1300"/>
              </a:lnSpc>
              <a:tabLst>
                <a:tab pos="1597025" algn="l"/>
              </a:tabLst>
            </a:pPr>
            <a:r>
              <a:rPr lang="en-US" sz="13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[unused2]</a:t>
            </a:r>
          </a:p>
        </p:txBody>
      </p:sp>
    </p:spTree>
    <p:extLst>
      <p:ext uri="{BB962C8B-B14F-4D97-AF65-F5344CB8AC3E}">
        <p14:creationId xmlns:p14="http://schemas.microsoft.com/office/powerpoint/2010/main" val="390398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E13B1-2096-45EE-8BA0-6BB9FC89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Weakly Supervised System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C736FF8F-4B2D-4DEF-84B4-AF3BCD311EC2}"/>
              </a:ext>
            </a:extLst>
          </p:cNvPr>
          <p:cNvGrpSpPr/>
          <p:nvPr/>
        </p:nvGrpSpPr>
        <p:grpSpPr>
          <a:xfrm>
            <a:off x="726157" y="853430"/>
            <a:ext cx="10739686" cy="5920203"/>
            <a:chOff x="726157" y="554164"/>
            <a:chExt cx="10739686" cy="592020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69E7BD2-E58C-4359-9792-5D29B9123E4A}"/>
                </a:ext>
              </a:extLst>
            </p:cNvPr>
            <p:cNvSpPr/>
            <p:nvPr/>
          </p:nvSpPr>
          <p:spPr>
            <a:xfrm>
              <a:off x="726157" y="2849079"/>
              <a:ext cx="10739686" cy="27137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D3E0DBE-5507-4A85-BA88-3A41EC2AFED4}"/>
                </a:ext>
              </a:extLst>
            </p:cNvPr>
            <p:cNvSpPr/>
            <p:nvPr/>
          </p:nvSpPr>
          <p:spPr>
            <a:xfrm>
              <a:off x="896274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[CLS]</a:t>
              </a:r>
            </a:p>
          </p:txBody>
        </p:sp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7A38AB87-256B-4CE1-BB86-98BDDC42B17E}"/>
                </a:ext>
              </a:extLst>
            </p:cNvPr>
            <p:cNvSpPr/>
            <p:nvPr/>
          </p:nvSpPr>
          <p:spPr>
            <a:xfrm>
              <a:off x="896274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T</a:t>
              </a:r>
              <a:r>
                <a:rPr lang="en-US" i="1" baseline="-25000" dirty="0"/>
                <a:t>[CLS]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F0E626C-E7DD-4582-93A8-BACA37675334}"/>
                </a:ext>
              </a:extLst>
            </p:cNvPr>
            <p:cNvSpPr/>
            <p:nvPr/>
          </p:nvSpPr>
          <p:spPr>
            <a:xfrm>
              <a:off x="896274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[CLS]</a:t>
              </a:r>
            </a:p>
          </p:txBody>
        </p:sp>
        <p:sp>
          <p:nvSpPr>
            <p:cNvPr id="8" name="Up Arrow 6">
              <a:extLst>
                <a:ext uri="{FF2B5EF4-FFF2-40B4-BE49-F238E27FC236}">
                  <a16:creationId xmlns:a16="http://schemas.microsoft.com/office/drawing/2014/main" id="{0C9F6639-0D08-4D9D-BC39-C3136DCC7035}"/>
                </a:ext>
              </a:extLst>
            </p:cNvPr>
            <p:cNvSpPr/>
            <p:nvPr/>
          </p:nvSpPr>
          <p:spPr>
            <a:xfrm>
              <a:off x="1100926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2DAFE4D-7200-4163-B5FA-1F4D55062FB0}"/>
                </a:ext>
              </a:extLst>
            </p:cNvPr>
            <p:cNvSpPr/>
            <p:nvPr/>
          </p:nvSpPr>
          <p:spPr>
            <a:xfrm>
              <a:off x="10578743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[SEP]</a:t>
              </a:r>
            </a:p>
          </p:txBody>
        </p:sp>
        <p:sp>
          <p:nvSpPr>
            <p:cNvPr id="10" name="Rounded Rectangle 90">
              <a:extLst>
                <a:ext uri="{FF2B5EF4-FFF2-40B4-BE49-F238E27FC236}">
                  <a16:creationId xmlns:a16="http://schemas.microsoft.com/office/drawing/2014/main" id="{FBD812A8-DBA6-4363-A943-CE044CFA5733}"/>
                </a:ext>
              </a:extLst>
            </p:cNvPr>
            <p:cNvSpPr/>
            <p:nvPr/>
          </p:nvSpPr>
          <p:spPr>
            <a:xfrm>
              <a:off x="10578743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T</a:t>
              </a:r>
              <a:r>
                <a:rPr lang="en-US" i="1" baseline="-25000" dirty="0"/>
                <a:t>[SEP]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E742D2C-9A7C-49DC-93FA-29EFE6496F00}"/>
                </a:ext>
              </a:extLst>
            </p:cNvPr>
            <p:cNvSpPr/>
            <p:nvPr/>
          </p:nvSpPr>
          <p:spPr>
            <a:xfrm>
              <a:off x="10578743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[SEP]</a:t>
              </a:r>
            </a:p>
          </p:txBody>
        </p:sp>
        <p:sp>
          <p:nvSpPr>
            <p:cNvPr id="12" name="Up Arrow 92">
              <a:extLst>
                <a:ext uri="{FF2B5EF4-FFF2-40B4-BE49-F238E27FC236}">
                  <a16:creationId xmlns:a16="http://schemas.microsoft.com/office/drawing/2014/main" id="{D8A7169E-7582-4DCB-A5FE-BF92FE0ED081}"/>
                </a:ext>
              </a:extLst>
            </p:cNvPr>
            <p:cNvSpPr/>
            <p:nvPr/>
          </p:nvSpPr>
          <p:spPr>
            <a:xfrm>
              <a:off x="10783395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B0201F8-DDDA-40AB-A811-1A5360C77891}"/>
                </a:ext>
              </a:extLst>
            </p:cNvPr>
            <p:cNvSpPr/>
            <p:nvPr/>
          </p:nvSpPr>
          <p:spPr>
            <a:xfrm>
              <a:off x="4204848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12</a:t>
              </a:r>
            </a:p>
          </p:txBody>
        </p:sp>
        <p:sp>
          <p:nvSpPr>
            <p:cNvPr id="14" name="Rounded Rectangle 36">
              <a:extLst>
                <a:ext uri="{FF2B5EF4-FFF2-40B4-BE49-F238E27FC236}">
                  <a16:creationId xmlns:a16="http://schemas.microsoft.com/office/drawing/2014/main" id="{4B391DDB-A582-4306-95E6-E545ECE711BA}"/>
                </a:ext>
              </a:extLst>
            </p:cNvPr>
            <p:cNvSpPr/>
            <p:nvPr/>
          </p:nvSpPr>
          <p:spPr>
            <a:xfrm>
              <a:off x="4204848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FA1918-6826-45AD-8479-B7D0174AD159}"/>
                </a:ext>
              </a:extLst>
            </p:cNvPr>
            <p:cNvSpPr/>
            <p:nvPr/>
          </p:nvSpPr>
          <p:spPr>
            <a:xfrm>
              <a:off x="4204848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12</a:t>
              </a:r>
              <a:endParaRPr lang="en-US" sz="1600" dirty="0"/>
            </a:p>
          </p:txBody>
        </p:sp>
        <p:sp>
          <p:nvSpPr>
            <p:cNvPr id="16" name="Up Arrow 38">
              <a:extLst>
                <a:ext uri="{FF2B5EF4-FFF2-40B4-BE49-F238E27FC236}">
                  <a16:creationId xmlns:a16="http://schemas.microsoft.com/office/drawing/2014/main" id="{92989459-5A95-48AE-9B71-4566B74AAB24}"/>
                </a:ext>
              </a:extLst>
            </p:cNvPr>
            <p:cNvSpPr/>
            <p:nvPr/>
          </p:nvSpPr>
          <p:spPr>
            <a:xfrm>
              <a:off x="4409500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23EBD42-2A17-4CC6-B069-EADC39DF004F}"/>
                </a:ext>
              </a:extLst>
            </p:cNvPr>
            <p:cNvSpPr/>
            <p:nvPr/>
          </p:nvSpPr>
          <p:spPr>
            <a:xfrm>
              <a:off x="2383734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10</a:t>
              </a:r>
            </a:p>
          </p:txBody>
        </p:sp>
        <p:sp>
          <p:nvSpPr>
            <p:cNvPr id="20" name="Rounded Rectangle 14">
              <a:extLst>
                <a:ext uri="{FF2B5EF4-FFF2-40B4-BE49-F238E27FC236}">
                  <a16:creationId xmlns:a16="http://schemas.microsoft.com/office/drawing/2014/main" id="{90E919B8-F623-4EA2-B32A-45C27D09E733}"/>
                </a:ext>
              </a:extLst>
            </p:cNvPr>
            <p:cNvSpPr/>
            <p:nvPr/>
          </p:nvSpPr>
          <p:spPr>
            <a:xfrm>
              <a:off x="2383734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/>
                <a:t>U</a:t>
              </a:r>
              <a:r>
                <a:rPr lang="en-US" i="1" baseline="-25000"/>
                <a:t>10</a:t>
              </a:r>
              <a:endParaRPr lang="en-US" i="1" baseline="-25000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26C505-D401-4950-AE6A-E46E2097D680}"/>
                </a:ext>
              </a:extLst>
            </p:cNvPr>
            <p:cNvSpPr/>
            <p:nvPr/>
          </p:nvSpPr>
          <p:spPr>
            <a:xfrm>
              <a:off x="2383734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10</a:t>
              </a:r>
              <a:endParaRPr lang="en-US" sz="1600" dirty="0"/>
            </a:p>
          </p:txBody>
        </p:sp>
        <p:sp>
          <p:nvSpPr>
            <p:cNvPr id="22" name="Up Arrow 20">
              <a:extLst>
                <a:ext uri="{FF2B5EF4-FFF2-40B4-BE49-F238E27FC236}">
                  <a16:creationId xmlns:a16="http://schemas.microsoft.com/office/drawing/2014/main" id="{C52D4BDA-859C-479A-A238-9E5BA0A001F3}"/>
                </a:ext>
              </a:extLst>
            </p:cNvPr>
            <p:cNvSpPr/>
            <p:nvPr/>
          </p:nvSpPr>
          <p:spPr>
            <a:xfrm>
              <a:off x="2588386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Up Arrow 330">
              <a:extLst>
                <a:ext uri="{FF2B5EF4-FFF2-40B4-BE49-F238E27FC236}">
                  <a16:creationId xmlns:a16="http://schemas.microsoft.com/office/drawing/2014/main" id="{189D9345-3722-4165-89CE-9BB9ED23093C}"/>
                </a:ext>
              </a:extLst>
            </p:cNvPr>
            <p:cNvSpPr/>
            <p:nvPr/>
          </p:nvSpPr>
          <p:spPr>
            <a:xfrm>
              <a:off x="2072226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6B9634-5EE6-4490-9AE5-B88E16463B83}"/>
                </a:ext>
              </a:extLst>
            </p:cNvPr>
            <p:cNvSpPr/>
            <p:nvPr/>
          </p:nvSpPr>
          <p:spPr>
            <a:xfrm>
              <a:off x="3294291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11</a:t>
              </a:r>
            </a:p>
          </p:txBody>
        </p:sp>
        <p:sp>
          <p:nvSpPr>
            <p:cNvPr id="26" name="Rounded Rectangle 27">
              <a:extLst>
                <a:ext uri="{FF2B5EF4-FFF2-40B4-BE49-F238E27FC236}">
                  <a16:creationId xmlns:a16="http://schemas.microsoft.com/office/drawing/2014/main" id="{DCE982C6-688F-4F39-B6B8-1B8007C71370}"/>
                </a:ext>
              </a:extLst>
            </p:cNvPr>
            <p:cNvSpPr/>
            <p:nvPr/>
          </p:nvSpPr>
          <p:spPr>
            <a:xfrm>
              <a:off x="3294291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11</a:t>
              </a:r>
            </a:p>
          </p:txBody>
        </p:sp>
        <p:sp>
          <p:nvSpPr>
            <p:cNvPr id="27" name="Up Arrow 29">
              <a:extLst>
                <a:ext uri="{FF2B5EF4-FFF2-40B4-BE49-F238E27FC236}">
                  <a16:creationId xmlns:a16="http://schemas.microsoft.com/office/drawing/2014/main" id="{2C97615F-6C95-41F9-85E4-7017E842C3EE}"/>
                </a:ext>
              </a:extLst>
            </p:cNvPr>
            <p:cNvSpPr/>
            <p:nvPr/>
          </p:nvSpPr>
          <p:spPr>
            <a:xfrm>
              <a:off x="3498943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Up Arrow 331">
              <a:extLst>
                <a:ext uri="{FF2B5EF4-FFF2-40B4-BE49-F238E27FC236}">
                  <a16:creationId xmlns:a16="http://schemas.microsoft.com/office/drawing/2014/main" id="{3CB7F944-AADC-4C38-B636-9CF4C8616CD3}"/>
                </a:ext>
              </a:extLst>
            </p:cNvPr>
            <p:cNvSpPr/>
            <p:nvPr/>
          </p:nvSpPr>
          <p:spPr>
            <a:xfrm>
              <a:off x="3005943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F0B4FA-0680-49AF-A7CB-CCD37FD5E979}"/>
                </a:ext>
              </a:extLst>
            </p:cNvPr>
            <p:cNvSpPr/>
            <p:nvPr/>
          </p:nvSpPr>
          <p:spPr>
            <a:xfrm>
              <a:off x="7847076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16</a:t>
              </a:r>
            </a:p>
          </p:txBody>
        </p:sp>
        <p:sp>
          <p:nvSpPr>
            <p:cNvPr id="31" name="Rounded Rectangle 54">
              <a:extLst>
                <a:ext uri="{FF2B5EF4-FFF2-40B4-BE49-F238E27FC236}">
                  <a16:creationId xmlns:a16="http://schemas.microsoft.com/office/drawing/2014/main" id="{DA5FDDD2-3A67-4CD1-A44F-3653D36BDE15}"/>
                </a:ext>
              </a:extLst>
            </p:cNvPr>
            <p:cNvSpPr/>
            <p:nvPr/>
          </p:nvSpPr>
          <p:spPr>
            <a:xfrm>
              <a:off x="7847076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16</a:t>
              </a:r>
            </a:p>
          </p:txBody>
        </p:sp>
        <p:sp>
          <p:nvSpPr>
            <p:cNvPr id="32" name="Up Arrow 56">
              <a:extLst>
                <a:ext uri="{FF2B5EF4-FFF2-40B4-BE49-F238E27FC236}">
                  <a16:creationId xmlns:a16="http://schemas.microsoft.com/office/drawing/2014/main" id="{A9D07C57-A77D-4B5F-AE26-C878A58B51EC}"/>
                </a:ext>
              </a:extLst>
            </p:cNvPr>
            <p:cNvSpPr/>
            <p:nvPr/>
          </p:nvSpPr>
          <p:spPr>
            <a:xfrm>
              <a:off x="8051728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33">
              <a:extLst>
                <a:ext uri="{FF2B5EF4-FFF2-40B4-BE49-F238E27FC236}">
                  <a16:creationId xmlns:a16="http://schemas.microsoft.com/office/drawing/2014/main" id="{71749D35-8EA6-4BF3-B043-C6609B994A47}"/>
                </a:ext>
              </a:extLst>
            </p:cNvPr>
            <p:cNvSpPr/>
            <p:nvPr/>
          </p:nvSpPr>
          <p:spPr>
            <a:xfrm>
              <a:off x="8507492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B913531-B5C3-4A75-9D27-46A557AF588B}"/>
                </a:ext>
              </a:extLst>
            </p:cNvPr>
            <p:cNvSpPr/>
            <p:nvPr/>
          </p:nvSpPr>
          <p:spPr>
            <a:xfrm>
              <a:off x="8757633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17</a:t>
              </a:r>
            </a:p>
          </p:txBody>
        </p:sp>
        <p:sp>
          <p:nvSpPr>
            <p:cNvPr id="36" name="Rounded Rectangle 63">
              <a:extLst>
                <a:ext uri="{FF2B5EF4-FFF2-40B4-BE49-F238E27FC236}">
                  <a16:creationId xmlns:a16="http://schemas.microsoft.com/office/drawing/2014/main" id="{7823372F-20B9-47A4-960C-6A10E70A2003}"/>
                </a:ext>
              </a:extLst>
            </p:cNvPr>
            <p:cNvSpPr/>
            <p:nvPr/>
          </p:nvSpPr>
          <p:spPr>
            <a:xfrm>
              <a:off x="8757633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17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14406F4-2A93-408E-B92F-5E4B8DA5D142}"/>
                </a:ext>
              </a:extLst>
            </p:cNvPr>
            <p:cNvSpPr/>
            <p:nvPr/>
          </p:nvSpPr>
          <p:spPr>
            <a:xfrm>
              <a:off x="8757633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17</a:t>
              </a:r>
              <a:endParaRPr lang="en-US" sz="1600" dirty="0"/>
            </a:p>
          </p:txBody>
        </p:sp>
        <p:sp>
          <p:nvSpPr>
            <p:cNvPr id="38" name="Up Arrow 65">
              <a:extLst>
                <a:ext uri="{FF2B5EF4-FFF2-40B4-BE49-F238E27FC236}">
                  <a16:creationId xmlns:a16="http://schemas.microsoft.com/office/drawing/2014/main" id="{3948011D-BCCD-4825-988C-949E435C9A0A}"/>
                </a:ext>
              </a:extLst>
            </p:cNvPr>
            <p:cNvSpPr/>
            <p:nvPr/>
          </p:nvSpPr>
          <p:spPr>
            <a:xfrm>
              <a:off x="8962285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Up Arrow 335">
              <a:extLst>
                <a:ext uri="{FF2B5EF4-FFF2-40B4-BE49-F238E27FC236}">
                  <a16:creationId xmlns:a16="http://schemas.microsoft.com/office/drawing/2014/main" id="{75598FE0-A416-4931-B6C9-88E7674FFB18}"/>
                </a:ext>
              </a:extLst>
            </p:cNvPr>
            <p:cNvSpPr/>
            <p:nvPr/>
          </p:nvSpPr>
          <p:spPr>
            <a:xfrm>
              <a:off x="9536286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E1E07C2-F4F0-42E2-ABFF-EE4356F6F40D}"/>
                </a:ext>
              </a:extLst>
            </p:cNvPr>
            <p:cNvSpPr/>
            <p:nvPr/>
          </p:nvSpPr>
          <p:spPr>
            <a:xfrm>
              <a:off x="9668190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18</a:t>
              </a:r>
            </a:p>
          </p:txBody>
        </p:sp>
        <p:sp>
          <p:nvSpPr>
            <p:cNvPr id="42" name="Up Arrow 83">
              <a:extLst>
                <a:ext uri="{FF2B5EF4-FFF2-40B4-BE49-F238E27FC236}">
                  <a16:creationId xmlns:a16="http://schemas.microsoft.com/office/drawing/2014/main" id="{5AE2EA78-680E-417C-BE3E-F426C203001D}"/>
                </a:ext>
              </a:extLst>
            </p:cNvPr>
            <p:cNvSpPr/>
            <p:nvPr/>
          </p:nvSpPr>
          <p:spPr>
            <a:xfrm>
              <a:off x="9872842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81">
              <a:extLst>
                <a:ext uri="{FF2B5EF4-FFF2-40B4-BE49-F238E27FC236}">
                  <a16:creationId xmlns:a16="http://schemas.microsoft.com/office/drawing/2014/main" id="{82EAA0AA-0AED-4F15-8DCD-760258772B64}"/>
                </a:ext>
              </a:extLst>
            </p:cNvPr>
            <p:cNvSpPr/>
            <p:nvPr/>
          </p:nvSpPr>
          <p:spPr>
            <a:xfrm>
              <a:off x="9668190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18</a:t>
              </a:r>
            </a:p>
          </p:txBody>
        </p:sp>
        <p:sp>
          <p:nvSpPr>
            <p:cNvPr id="44" name="Up Arrow 336">
              <a:extLst>
                <a:ext uri="{FF2B5EF4-FFF2-40B4-BE49-F238E27FC236}">
                  <a16:creationId xmlns:a16="http://schemas.microsoft.com/office/drawing/2014/main" id="{3AF4FC62-B006-47C3-B4D6-74BE03282624}"/>
                </a:ext>
              </a:extLst>
            </p:cNvPr>
            <p:cNvSpPr/>
            <p:nvPr/>
          </p:nvSpPr>
          <p:spPr>
            <a:xfrm>
              <a:off x="10568930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06401C8-E2A6-4FF7-8972-3F48D85CDA8B}"/>
                </a:ext>
              </a:extLst>
            </p:cNvPr>
            <p:cNvSpPr txBox="1"/>
            <p:nvPr/>
          </p:nvSpPr>
          <p:spPr>
            <a:xfrm>
              <a:off x="1806831" y="2966671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C6A58C4-752C-48D3-A0B7-4711C30FA4BC}"/>
                </a:ext>
              </a:extLst>
            </p:cNvPr>
            <p:cNvSpPr txBox="1"/>
            <p:nvPr/>
          </p:nvSpPr>
          <p:spPr>
            <a:xfrm>
              <a:off x="1806831" y="5731606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0C04BBA-DD5C-4AFD-8DA7-B75BBD524967}"/>
                </a:ext>
              </a:extLst>
            </p:cNvPr>
            <p:cNvSpPr txBox="1"/>
            <p:nvPr/>
          </p:nvSpPr>
          <p:spPr>
            <a:xfrm>
              <a:off x="1806831" y="4855837"/>
              <a:ext cx="3978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F0331AD-26DA-413A-BE31-1E9BA2A3D73A}"/>
                </a:ext>
              </a:extLst>
            </p:cNvPr>
            <p:cNvSpPr/>
            <p:nvPr/>
          </p:nvSpPr>
          <p:spPr>
            <a:xfrm>
              <a:off x="5115405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13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E2F383C-D84A-49FF-B046-4675079C4ADB}"/>
                </a:ext>
              </a:extLst>
            </p:cNvPr>
            <p:cNvSpPr/>
            <p:nvPr/>
          </p:nvSpPr>
          <p:spPr>
            <a:xfrm>
              <a:off x="5115405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13</a:t>
              </a:r>
              <a:endParaRPr lang="en-US" sz="1600" dirty="0"/>
            </a:p>
          </p:txBody>
        </p:sp>
        <p:sp>
          <p:nvSpPr>
            <p:cNvPr id="51" name="Up Arrow 38">
              <a:extLst>
                <a:ext uri="{FF2B5EF4-FFF2-40B4-BE49-F238E27FC236}">
                  <a16:creationId xmlns:a16="http://schemas.microsoft.com/office/drawing/2014/main" id="{ADCA461B-A0C3-4A79-8C66-38898F18DDB3}"/>
                </a:ext>
              </a:extLst>
            </p:cNvPr>
            <p:cNvSpPr/>
            <p:nvPr/>
          </p:nvSpPr>
          <p:spPr>
            <a:xfrm>
              <a:off x="5320057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4">
              <a:extLst>
                <a:ext uri="{FF2B5EF4-FFF2-40B4-BE49-F238E27FC236}">
                  <a16:creationId xmlns:a16="http://schemas.microsoft.com/office/drawing/2014/main" id="{25D4A4EE-F6F8-4878-8011-7DE314694B92}"/>
                </a:ext>
              </a:extLst>
            </p:cNvPr>
            <p:cNvSpPr/>
            <p:nvPr/>
          </p:nvSpPr>
          <p:spPr>
            <a:xfrm>
              <a:off x="5115405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13</a:t>
              </a:r>
            </a:p>
          </p:txBody>
        </p:sp>
        <p:sp>
          <p:nvSpPr>
            <p:cNvPr id="53" name="Up Arrow 333">
              <a:extLst>
                <a:ext uri="{FF2B5EF4-FFF2-40B4-BE49-F238E27FC236}">
                  <a16:creationId xmlns:a16="http://schemas.microsoft.com/office/drawing/2014/main" id="{485421B6-B787-4907-8654-522B0149FDF9}"/>
                </a:ext>
              </a:extLst>
            </p:cNvPr>
            <p:cNvSpPr/>
            <p:nvPr/>
          </p:nvSpPr>
          <p:spPr>
            <a:xfrm>
              <a:off x="5496630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EFFD74C-A181-45A2-BDA9-A8E714DFB68A}"/>
                </a:ext>
              </a:extLst>
            </p:cNvPr>
            <p:cNvSpPr/>
            <p:nvPr/>
          </p:nvSpPr>
          <p:spPr>
            <a:xfrm>
              <a:off x="6025962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14</a:t>
              </a:r>
            </a:p>
          </p:txBody>
        </p:sp>
        <p:sp>
          <p:nvSpPr>
            <p:cNvPr id="56" name="Up Arrow 38">
              <a:extLst>
                <a:ext uri="{FF2B5EF4-FFF2-40B4-BE49-F238E27FC236}">
                  <a16:creationId xmlns:a16="http://schemas.microsoft.com/office/drawing/2014/main" id="{110EF02A-499A-4F44-9407-865D49F9A3DF}"/>
                </a:ext>
              </a:extLst>
            </p:cNvPr>
            <p:cNvSpPr/>
            <p:nvPr/>
          </p:nvSpPr>
          <p:spPr>
            <a:xfrm>
              <a:off x="6230614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4">
              <a:extLst>
                <a:ext uri="{FF2B5EF4-FFF2-40B4-BE49-F238E27FC236}">
                  <a16:creationId xmlns:a16="http://schemas.microsoft.com/office/drawing/2014/main" id="{933E2D89-6625-4607-A776-2898A32B8E5C}"/>
                </a:ext>
              </a:extLst>
            </p:cNvPr>
            <p:cNvSpPr/>
            <p:nvPr/>
          </p:nvSpPr>
          <p:spPr>
            <a:xfrm>
              <a:off x="6025962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14</a:t>
              </a:r>
            </a:p>
          </p:txBody>
        </p:sp>
        <p:sp>
          <p:nvSpPr>
            <p:cNvPr id="58" name="Up Arrow 333">
              <a:extLst>
                <a:ext uri="{FF2B5EF4-FFF2-40B4-BE49-F238E27FC236}">
                  <a16:creationId xmlns:a16="http://schemas.microsoft.com/office/drawing/2014/main" id="{86EF8BCE-9EC6-4DE3-9887-60829CB6E124}"/>
                </a:ext>
              </a:extLst>
            </p:cNvPr>
            <p:cNvSpPr/>
            <p:nvPr/>
          </p:nvSpPr>
          <p:spPr>
            <a:xfrm>
              <a:off x="6639178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4">
              <a:extLst>
                <a:ext uri="{FF2B5EF4-FFF2-40B4-BE49-F238E27FC236}">
                  <a16:creationId xmlns:a16="http://schemas.microsoft.com/office/drawing/2014/main" id="{4747C696-2667-40C2-A7C5-CB9F4A2FE66D}"/>
                </a:ext>
              </a:extLst>
            </p:cNvPr>
            <p:cNvSpPr/>
            <p:nvPr/>
          </p:nvSpPr>
          <p:spPr>
            <a:xfrm>
              <a:off x="6936519" y="2968903"/>
              <a:ext cx="73152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U</a:t>
              </a:r>
              <a:r>
                <a:rPr lang="en-US" i="1" baseline="-25000" dirty="0"/>
                <a:t>15</a:t>
              </a:r>
            </a:p>
          </p:txBody>
        </p:sp>
        <p:sp>
          <p:nvSpPr>
            <p:cNvPr id="61" name="Up Arrow 333">
              <a:extLst>
                <a:ext uri="{FF2B5EF4-FFF2-40B4-BE49-F238E27FC236}">
                  <a16:creationId xmlns:a16="http://schemas.microsoft.com/office/drawing/2014/main" id="{46368F32-6767-4E7E-946A-11E5C9E58FD6}"/>
                </a:ext>
              </a:extLst>
            </p:cNvPr>
            <p:cNvSpPr/>
            <p:nvPr/>
          </p:nvSpPr>
          <p:spPr>
            <a:xfrm>
              <a:off x="7572478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52EEDFCD-6B41-47C6-AD3A-1F71CDA4CFA6}"/>
                </a:ext>
              </a:extLst>
            </p:cNvPr>
            <p:cNvSpPr/>
            <p:nvPr/>
          </p:nvSpPr>
          <p:spPr>
            <a:xfrm>
              <a:off x="6936519" y="4858069"/>
              <a:ext cx="73152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i="1" dirty="0"/>
                <a:t>E</a:t>
              </a:r>
              <a:r>
                <a:rPr lang="en-US" i="1" baseline="-25000" dirty="0"/>
                <a:t>15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20F035B-30F7-468D-BE40-13FEEB619EEE}"/>
                </a:ext>
              </a:extLst>
            </p:cNvPr>
            <p:cNvSpPr/>
            <p:nvPr/>
          </p:nvSpPr>
          <p:spPr>
            <a:xfrm>
              <a:off x="6936519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15</a:t>
              </a:r>
              <a:endParaRPr lang="en-US" sz="1600" dirty="0"/>
            </a:p>
          </p:txBody>
        </p:sp>
        <p:sp>
          <p:nvSpPr>
            <p:cNvPr id="65" name="Up Arrow 56">
              <a:extLst>
                <a:ext uri="{FF2B5EF4-FFF2-40B4-BE49-F238E27FC236}">
                  <a16:creationId xmlns:a16="http://schemas.microsoft.com/office/drawing/2014/main" id="{7D067DD3-F6B6-449B-AC00-027AF1C7EC51}"/>
                </a:ext>
              </a:extLst>
            </p:cNvPr>
            <p:cNvSpPr/>
            <p:nvPr/>
          </p:nvSpPr>
          <p:spPr>
            <a:xfrm>
              <a:off x="7141171" y="5359860"/>
              <a:ext cx="322217" cy="315690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51AAF83-B572-4116-9E55-F71E976E89F7}"/>
                </a:ext>
              </a:extLst>
            </p:cNvPr>
            <p:cNvSpPr txBox="1"/>
            <p:nvPr/>
          </p:nvSpPr>
          <p:spPr>
            <a:xfrm>
              <a:off x="748845" y="3950206"/>
              <a:ext cx="30165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accent1">
                      <a:lumMod val="50000"/>
                    </a:schemeClr>
                  </a:solidFill>
                </a:rPr>
                <a:t>Context Representation Layers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602F4A53-1051-4C38-86A8-34C8C35C66D7}"/>
                </a:ext>
              </a:extLst>
            </p:cNvPr>
            <p:cNvGrpSpPr/>
            <p:nvPr/>
          </p:nvGrpSpPr>
          <p:grpSpPr>
            <a:xfrm>
              <a:off x="1262034" y="3424845"/>
              <a:ext cx="9682468" cy="1420055"/>
              <a:chOff x="1262034" y="3591097"/>
              <a:chExt cx="9682468" cy="1420055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D70DB193-BD77-488E-A8C9-6DA073DB9842}"/>
                  </a:ext>
                </a:extLst>
              </p:cNvPr>
              <p:cNvGrpSpPr/>
              <p:nvPr/>
            </p:nvGrpSpPr>
            <p:grpSpPr>
              <a:xfrm>
                <a:off x="1262034" y="3591097"/>
                <a:ext cx="9682468" cy="1420055"/>
                <a:chOff x="1254766" y="2647477"/>
                <a:chExt cx="9682468" cy="2130918"/>
              </a:xfrm>
            </p:grpSpPr>
            <p:sp>
              <p:nvSpPr>
                <p:cNvPr id="105" name="Isosceles Triangle 104">
                  <a:extLst>
                    <a:ext uri="{FF2B5EF4-FFF2-40B4-BE49-F238E27FC236}">
                      <a16:creationId xmlns:a16="http://schemas.microsoft.com/office/drawing/2014/main" id="{B4FA2472-21FE-41E9-87EC-119C3F9FA4CD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Isosceles Triangle 105">
                  <a:extLst>
                    <a:ext uri="{FF2B5EF4-FFF2-40B4-BE49-F238E27FC236}">
                      <a16:creationId xmlns:a16="http://schemas.microsoft.com/office/drawing/2014/main" id="{B5C8011E-D488-408D-9CFB-8525B6329197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534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Isosceles Triangle 106">
                  <a:extLst>
                    <a:ext uri="{FF2B5EF4-FFF2-40B4-BE49-F238E27FC236}">
                      <a16:creationId xmlns:a16="http://schemas.microsoft.com/office/drawing/2014/main" id="{D7CDEE6F-51D1-4B28-A0E6-435E5FD577B0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2479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Isosceles Triangle 107">
                  <a:extLst>
                    <a:ext uri="{FF2B5EF4-FFF2-40B4-BE49-F238E27FC236}">
                      <a16:creationId xmlns:a16="http://schemas.microsoft.com/office/drawing/2014/main" id="{986AF69D-2E5E-47C5-A9BA-89BA9121EDC4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34037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Isosceles Triangle 108">
                  <a:extLst>
                    <a:ext uri="{FF2B5EF4-FFF2-40B4-BE49-F238E27FC236}">
                      <a16:creationId xmlns:a16="http://schemas.microsoft.com/office/drawing/2014/main" id="{73405CDE-E600-4C8B-8486-C31CB1AD53BA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4358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Isosceles Triangle 109">
                  <a:extLst>
                    <a:ext uri="{FF2B5EF4-FFF2-40B4-BE49-F238E27FC236}">
                      <a16:creationId xmlns:a16="http://schemas.microsoft.com/office/drawing/2014/main" id="{7E290DE2-4652-43BE-8A69-CC19AE521810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53023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Isosceles Triangle 110">
                  <a:extLst>
                    <a:ext uri="{FF2B5EF4-FFF2-40B4-BE49-F238E27FC236}">
                      <a16:creationId xmlns:a16="http://schemas.microsoft.com/office/drawing/2014/main" id="{23CF67F5-6404-45A0-9FA6-6FA06C6AA1B5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6256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Isosceles Triangle 111">
                  <a:extLst>
                    <a:ext uri="{FF2B5EF4-FFF2-40B4-BE49-F238E27FC236}">
                      <a16:creationId xmlns:a16="http://schemas.microsoft.com/office/drawing/2014/main" id="{74B22CE9-15E9-46DC-B96B-6C1B53828FFD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71911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Isosceles Triangle 112">
                  <a:extLst>
                    <a:ext uri="{FF2B5EF4-FFF2-40B4-BE49-F238E27FC236}">
                      <a16:creationId xmlns:a16="http://schemas.microsoft.com/office/drawing/2014/main" id="{CF4C5712-28D4-4768-8E68-BF60A1E83A19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8106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Isosceles Triangle 113">
                  <a:extLst>
                    <a:ext uri="{FF2B5EF4-FFF2-40B4-BE49-F238E27FC236}">
                      <a16:creationId xmlns:a16="http://schemas.microsoft.com/office/drawing/2014/main" id="{E5085A20-51D9-47B2-B240-DC0678DB7D4E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90504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Isosceles Triangle 114">
                  <a:extLst>
                    <a:ext uri="{FF2B5EF4-FFF2-40B4-BE49-F238E27FC236}">
                      <a16:creationId xmlns:a16="http://schemas.microsoft.com/office/drawing/2014/main" id="{12595290-5AC3-4F50-A196-4A057D5BF594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0000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CD7B0B3-7C60-445A-99B8-94988A91BA04}"/>
                  </a:ext>
                </a:extLst>
              </p:cNvPr>
              <p:cNvGrpSpPr/>
              <p:nvPr/>
            </p:nvGrpSpPr>
            <p:grpSpPr>
              <a:xfrm flipV="1">
                <a:off x="1262034" y="3591097"/>
                <a:ext cx="9682468" cy="1420055"/>
                <a:chOff x="1254766" y="2647477"/>
                <a:chExt cx="9682468" cy="2130918"/>
              </a:xfrm>
            </p:grpSpPr>
            <p:sp>
              <p:nvSpPr>
                <p:cNvPr id="94" name="Isosceles Triangle 93">
                  <a:extLst>
                    <a:ext uri="{FF2B5EF4-FFF2-40B4-BE49-F238E27FC236}">
                      <a16:creationId xmlns:a16="http://schemas.microsoft.com/office/drawing/2014/main" id="{033D42FA-5BC6-4E0F-897C-8AE3C5501DEF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Isosceles Triangle 94">
                  <a:extLst>
                    <a:ext uri="{FF2B5EF4-FFF2-40B4-BE49-F238E27FC236}">
                      <a16:creationId xmlns:a16="http://schemas.microsoft.com/office/drawing/2014/main" id="{4A44361A-CA0E-4326-9145-A149EF7C1D18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534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Isosceles Triangle 95">
                  <a:extLst>
                    <a:ext uri="{FF2B5EF4-FFF2-40B4-BE49-F238E27FC236}">
                      <a16:creationId xmlns:a16="http://schemas.microsoft.com/office/drawing/2014/main" id="{68ACEAEA-D8BB-4128-B286-8C9C20A333F4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2479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Isosceles Triangle 96">
                  <a:extLst>
                    <a:ext uri="{FF2B5EF4-FFF2-40B4-BE49-F238E27FC236}">
                      <a16:creationId xmlns:a16="http://schemas.microsoft.com/office/drawing/2014/main" id="{DC99DB96-CB97-4EE9-AEBD-919077E08193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34037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Isosceles Triangle 97">
                  <a:extLst>
                    <a:ext uri="{FF2B5EF4-FFF2-40B4-BE49-F238E27FC236}">
                      <a16:creationId xmlns:a16="http://schemas.microsoft.com/office/drawing/2014/main" id="{860DC6CC-B933-4702-9DD8-C737B60023FB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4358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Isosceles Triangle 98">
                  <a:extLst>
                    <a:ext uri="{FF2B5EF4-FFF2-40B4-BE49-F238E27FC236}">
                      <a16:creationId xmlns:a16="http://schemas.microsoft.com/office/drawing/2014/main" id="{8191A47C-7BBD-4975-8435-A5CEBC48457C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53023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Isosceles Triangle 99">
                  <a:extLst>
                    <a:ext uri="{FF2B5EF4-FFF2-40B4-BE49-F238E27FC236}">
                      <a16:creationId xmlns:a16="http://schemas.microsoft.com/office/drawing/2014/main" id="{E4584C06-291A-40BB-B499-7303DB90A6DB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62566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Isosceles Triangle 100">
                  <a:extLst>
                    <a:ext uri="{FF2B5EF4-FFF2-40B4-BE49-F238E27FC236}">
                      <a16:creationId xmlns:a16="http://schemas.microsoft.com/office/drawing/2014/main" id="{422AAB92-F219-4B90-99A8-B730E48466D9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71911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Isosceles Triangle 101">
                  <a:extLst>
                    <a:ext uri="{FF2B5EF4-FFF2-40B4-BE49-F238E27FC236}">
                      <a16:creationId xmlns:a16="http://schemas.microsoft.com/office/drawing/2014/main" id="{7621168F-2F09-415A-8333-482C5EF41378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8106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Isosceles Triangle 102">
                  <a:extLst>
                    <a:ext uri="{FF2B5EF4-FFF2-40B4-BE49-F238E27FC236}">
                      <a16:creationId xmlns:a16="http://schemas.microsoft.com/office/drawing/2014/main" id="{893AF491-B1DB-479D-B2C1-E273368AA902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90504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Isosceles Triangle 103">
                  <a:extLst>
                    <a:ext uri="{FF2B5EF4-FFF2-40B4-BE49-F238E27FC236}">
                      <a16:creationId xmlns:a16="http://schemas.microsoft.com/office/drawing/2014/main" id="{AF3A6D7E-E07C-4C6B-ADD0-0C3B6C6EC3FD}"/>
                    </a:ext>
                  </a:extLst>
                </p:cNvPr>
                <p:cNvSpPr/>
                <p:nvPr/>
              </p:nvSpPr>
              <p:spPr>
                <a:xfrm>
                  <a:off x="1254766" y="2647477"/>
                  <a:ext cx="9682468" cy="2130918"/>
                </a:xfrm>
                <a:prstGeom prst="triangle">
                  <a:avLst>
                    <a:gd name="adj" fmla="val 100000"/>
                  </a:avLst>
                </a:prstGeom>
                <a:gradFill flip="none" rotWithShape="1">
                  <a:gsLst>
                    <a:gs pos="85000">
                      <a:srgbClr val="4472C4">
                        <a:alpha val="25000"/>
                      </a:srgbClr>
                    </a:gs>
                    <a:gs pos="65000">
                      <a:schemeClr val="accent1">
                        <a:alpha val="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6306B62-4F06-4902-B56A-4692E23CDC1A}"/>
                </a:ext>
              </a:extLst>
            </p:cNvPr>
            <p:cNvSpPr txBox="1"/>
            <p:nvPr/>
          </p:nvSpPr>
          <p:spPr>
            <a:xfrm>
              <a:off x="2537737" y="6166590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the</a:t>
              </a:r>
              <a:endParaRPr lang="en-US" sz="1400" i="1" baseline="-25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8175E8B-F152-484C-A440-12F3D36A4FC1}"/>
                </a:ext>
              </a:extLst>
            </p:cNvPr>
            <p:cNvSpPr txBox="1"/>
            <p:nvPr/>
          </p:nvSpPr>
          <p:spPr>
            <a:xfrm>
              <a:off x="3158152" y="6166590"/>
              <a:ext cx="10038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[unused18]</a:t>
              </a:r>
              <a:endParaRPr lang="en-US" sz="1400" i="1" baseline="-250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93DC2D7-20E1-4E5D-8AE8-38F8C57D48EF}"/>
                </a:ext>
              </a:extLst>
            </p:cNvPr>
            <p:cNvSpPr txBox="1"/>
            <p:nvPr/>
          </p:nvSpPr>
          <p:spPr>
            <a:xfrm>
              <a:off x="4011130" y="6166590"/>
              <a:ext cx="11189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 err="1"/>
                <a:t>Pajottenland</a:t>
              </a:r>
              <a:endParaRPr lang="en-US" sz="1400" i="1" baseline="-250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9969BFC-F5D7-4A19-9D26-52F05174A43F}"/>
                </a:ext>
              </a:extLst>
            </p:cNvPr>
            <p:cNvSpPr txBox="1"/>
            <p:nvPr/>
          </p:nvSpPr>
          <p:spPr>
            <a:xfrm>
              <a:off x="5156397" y="6166590"/>
              <a:ext cx="6495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region</a:t>
              </a:r>
              <a:endParaRPr lang="en-US" sz="1400" i="1" baseline="-250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1308B3C-A1C9-4B62-97C3-E7F6F9019A63}"/>
                </a:ext>
              </a:extLst>
            </p:cNvPr>
            <p:cNvSpPr txBox="1"/>
            <p:nvPr/>
          </p:nvSpPr>
          <p:spPr>
            <a:xfrm>
              <a:off x="5935508" y="6166590"/>
              <a:ext cx="9124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[unused2]</a:t>
              </a:r>
              <a:endParaRPr lang="en-US" sz="1400" i="1" baseline="-250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66649F7-514D-48AD-9CD6-A1B6748FAD65}"/>
                </a:ext>
              </a:extLst>
            </p:cNvPr>
            <p:cNvSpPr txBox="1"/>
            <p:nvPr/>
          </p:nvSpPr>
          <p:spPr>
            <a:xfrm>
              <a:off x="7137009" y="6166590"/>
              <a:ext cx="3305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of</a:t>
              </a:r>
              <a:endParaRPr lang="en-US" sz="1400" i="1" baseline="-250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697CD5B-946E-4DBC-B21A-E6DC29303B75}"/>
                </a:ext>
              </a:extLst>
            </p:cNvPr>
            <p:cNvSpPr txBox="1"/>
            <p:nvPr/>
          </p:nvSpPr>
          <p:spPr>
            <a:xfrm>
              <a:off x="7710938" y="6166590"/>
              <a:ext cx="10038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[unused15]</a:t>
              </a:r>
              <a:endParaRPr lang="en-US" sz="1400" i="1" baseline="-250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E3D5C0B-0E3F-43DA-953B-9B2B0A172587}"/>
                </a:ext>
              </a:extLst>
            </p:cNvPr>
            <p:cNvSpPr txBox="1"/>
            <p:nvPr/>
          </p:nvSpPr>
          <p:spPr>
            <a:xfrm>
              <a:off x="8733705" y="6166590"/>
              <a:ext cx="779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Belgium</a:t>
              </a:r>
              <a:endParaRPr lang="en-US" sz="1400" i="1" baseline="-2500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9A9E592-DBA2-4F86-8A2F-6326776D7C7E}"/>
                </a:ext>
              </a:extLst>
            </p:cNvPr>
            <p:cNvSpPr txBox="1"/>
            <p:nvPr/>
          </p:nvSpPr>
          <p:spPr>
            <a:xfrm>
              <a:off x="9577736" y="6166590"/>
              <a:ext cx="9124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/>
                <a:t>[unused2]</a:t>
              </a:r>
              <a:endParaRPr lang="en-US" sz="1400" i="1" baseline="-25000" dirty="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8494EFB-7C2D-4111-B6A3-FDA1DBC7F657}"/>
                </a:ext>
              </a:extLst>
            </p:cNvPr>
            <p:cNvSpPr/>
            <p:nvPr/>
          </p:nvSpPr>
          <p:spPr>
            <a:xfrm>
              <a:off x="1886021" y="1138558"/>
              <a:ext cx="9188552" cy="52522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E1BCF9D-BD3A-4BFB-8F07-FB402D4A13D2}"/>
                </a:ext>
              </a:extLst>
            </p:cNvPr>
            <p:cNvSpPr txBox="1"/>
            <p:nvPr/>
          </p:nvSpPr>
          <p:spPr>
            <a:xfrm>
              <a:off x="5298140" y="1216503"/>
              <a:ext cx="22124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>
                  <a:solidFill>
                    <a:schemeClr val="accent6">
                      <a:lumMod val="50000"/>
                    </a:schemeClr>
                  </a:solidFill>
                </a:rPr>
                <a:t>Linear Classifier Layer</a:t>
              </a:r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58D1BBE4-7BDE-4186-91C8-DEC6D67FA6CA}"/>
                </a:ext>
              </a:extLst>
            </p:cNvPr>
            <p:cNvGrpSpPr/>
            <p:nvPr/>
          </p:nvGrpSpPr>
          <p:grpSpPr>
            <a:xfrm>
              <a:off x="1997191" y="554164"/>
              <a:ext cx="457200" cy="528818"/>
              <a:chOff x="2520894" y="554164"/>
              <a:chExt cx="457200" cy="528818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6FACE97-1B40-48EB-A1D4-95F301C75EE2}"/>
                  </a:ext>
                </a:extLst>
              </p:cNvPr>
              <p:cNvSpPr txBox="1"/>
              <p:nvPr/>
            </p:nvSpPr>
            <p:spPr>
              <a:xfrm>
                <a:off x="2520894" y="554164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O</a:t>
                </a:r>
              </a:p>
            </p:txBody>
          </p: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C384797A-6403-49AC-958F-B948B1978E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49494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5B86DFA7-0D6E-4524-91DF-E538B71A5985}"/>
                </a:ext>
              </a:extLst>
            </p:cNvPr>
            <p:cNvGrpSpPr/>
            <p:nvPr/>
          </p:nvGrpSpPr>
          <p:grpSpPr>
            <a:xfrm>
              <a:off x="2949313" y="554164"/>
              <a:ext cx="457200" cy="528818"/>
              <a:chOff x="3431451" y="554164"/>
              <a:chExt cx="457200" cy="528818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3F28A1C-1812-43DA-AE8A-5CB6490D62BD}"/>
                  </a:ext>
                </a:extLst>
              </p:cNvPr>
              <p:cNvSpPr txBox="1"/>
              <p:nvPr/>
            </p:nvSpPr>
            <p:spPr>
              <a:xfrm>
                <a:off x="3431451" y="554164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O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1ACE69AC-84A1-449F-A703-8CDC564E2B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60051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B36C77-15F7-4D85-8B5C-2C6560CD9815}"/>
                </a:ext>
              </a:extLst>
            </p:cNvPr>
            <p:cNvGrpSpPr/>
            <p:nvPr/>
          </p:nvGrpSpPr>
          <p:grpSpPr>
            <a:xfrm>
              <a:off x="4094043" y="554164"/>
              <a:ext cx="457200" cy="528818"/>
              <a:chOff x="4351737" y="554164"/>
              <a:chExt cx="457200" cy="528818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58BF91B-30B1-41A9-918A-745BD297AFDB}"/>
                  </a:ext>
                </a:extLst>
              </p:cNvPr>
              <p:cNvSpPr txBox="1"/>
              <p:nvPr/>
            </p:nvSpPr>
            <p:spPr>
              <a:xfrm>
                <a:off x="4351737" y="554164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O</a:t>
                </a:r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7E171B39-F580-4DAD-AC20-B5E2A77E2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570608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8093C6EC-EE73-42ED-8522-0F7E2E6ADE8C}"/>
                </a:ext>
              </a:extLst>
            </p:cNvPr>
            <p:cNvGrpSpPr/>
            <p:nvPr/>
          </p:nvGrpSpPr>
          <p:grpSpPr>
            <a:xfrm>
              <a:off x="5003858" y="554164"/>
              <a:ext cx="1210874" cy="528818"/>
              <a:chOff x="4829291" y="554164"/>
              <a:chExt cx="1210874" cy="528818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A55D6F6-4A26-49AB-8E84-BCE2BA0EFBAD}"/>
                  </a:ext>
                </a:extLst>
              </p:cNvPr>
              <p:cNvSpPr txBox="1"/>
              <p:nvPr/>
            </p:nvSpPr>
            <p:spPr>
              <a:xfrm>
                <a:off x="4829291" y="554164"/>
                <a:ext cx="12108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B-</a:t>
                </a:r>
                <a:r>
                  <a:rPr lang="en-US" sz="1200" b="1" dirty="0" err="1">
                    <a:latin typeface="IBM Plex Sans Condensed ExtraLi" panose="020B0306050203000203" pitchFamily="34" charset="0"/>
                  </a:rPr>
                  <a:t>LOC.Region</a:t>
                </a:r>
                <a:endParaRPr lang="en-US" sz="1200" b="1" dirty="0">
                  <a:latin typeface="IBM Plex Sans Condensed ExtraLi" panose="020B0306050203000203" pitchFamily="34" charset="0"/>
                </a:endParaRP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44A6DE44-9F2F-4627-8607-FD588193FA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1165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E92C1F94-BB44-4066-967C-7A1F22550C73}"/>
                </a:ext>
              </a:extLst>
            </p:cNvPr>
            <p:cNvGrpSpPr/>
            <p:nvPr/>
          </p:nvGrpSpPr>
          <p:grpSpPr>
            <a:xfrm>
              <a:off x="6302738" y="554164"/>
              <a:ext cx="1089594" cy="528818"/>
              <a:chOff x="5903724" y="554164"/>
              <a:chExt cx="1089594" cy="528818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8F6B445-F163-4AD3-B92A-D85BDEABBC22}"/>
                  </a:ext>
                </a:extLst>
              </p:cNvPr>
              <p:cNvSpPr txBox="1"/>
              <p:nvPr/>
            </p:nvSpPr>
            <p:spPr>
              <a:xfrm>
                <a:off x="5903724" y="554164"/>
                <a:ext cx="10895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I-</a:t>
                </a:r>
                <a:r>
                  <a:rPr lang="en-US" sz="1200" b="1" dirty="0" err="1">
                    <a:latin typeface="IBM Plex Sans Condensed ExtraLi" panose="020B0306050203000203" pitchFamily="34" charset="0"/>
                  </a:rPr>
                  <a:t>LOC.Region</a:t>
                </a:r>
                <a:endParaRPr lang="en-US" sz="1200" b="1" dirty="0">
                  <a:latin typeface="IBM Plex Sans Condensed ExtraLi" panose="020B0306050203000203" pitchFamily="34" charset="0"/>
                </a:endParaRPr>
              </a:p>
            </p:txBody>
          </p: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EBB6A310-2E2F-431E-A924-7FC84BBFD6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91722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75392304-8A14-450D-B00C-4FAFBAA13381}"/>
                </a:ext>
              </a:extLst>
            </p:cNvPr>
            <p:cNvGrpSpPr/>
            <p:nvPr/>
          </p:nvGrpSpPr>
          <p:grpSpPr>
            <a:xfrm>
              <a:off x="7505941" y="554164"/>
              <a:ext cx="457200" cy="528818"/>
              <a:chOff x="7073679" y="554164"/>
              <a:chExt cx="457200" cy="528818"/>
            </a:xfrm>
          </p:grpSpPr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055908EE-F050-4E9C-9921-80AFE7AB8AF7}"/>
                  </a:ext>
                </a:extLst>
              </p:cNvPr>
              <p:cNvSpPr txBox="1"/>
              <p:nvPr/>
            </p:nvSpPr>
            <p:spPr>
              <a:xfrm>
                <a:off x="7073679" y="554164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O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C4022563-2E25-4043-881C-4428D628BAD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02279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F8F9220D-9BDC-4E48-9873-CA4CA91BFD1F}"/>
                </a:ext>
              </a:extLst>
            </p:cNvPr>
            <p:cNvGrpSpPr/>
            <p:nvPr/>
          </p:nvGrpSpPr>
          <p:grpSpPr>
            <a:xfrm>
              <a:off x="7908828" y="554164"/>
              <a:ext cx="1498896" cy="528818"/>
              <a:chOff x="7468255" y="554164"/>
              <a:chExt cx="1498896" cy="528818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CCB9B64-4EAC-45FB-B3CD-45438C2E03D7}"/>
                  </a:ext>
                </a:extLst>
              </p:cNvPr>
              <p:cNvSpPr txBox="1"/>
              <p:nvPr/>
            </p:nvSpPr>
            <p:spPr>
              <a:xfrm>
                <a:off x="7468255" y="554164"/>
                <a:ext cx="14988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B-</a:t>
                </a:r>
                <a:r>
                  <a:rPr lang="en-US" sz="1200" b="1" dirty="0" err="1">
                    <a:latin typeface="IBM Plex Sans Condensed ExtraLi" panose="020B0306050203000203" pitchFamily="34" charset="0"/>
                  </a:rPr>
                  <a:t>GPE.Country</a:t>
                </a:r>
                <a:endParaRPr lang="en-US" sz="1200" b="1" dirty="0">
                  <a:latin typeface="IBM Plex Sans Condensed ExtraLi" panose="020B0306050203000203" pitchFamily="34" charset="0"/>
                </a:endParaRPr>
              </a:p>
            </p:txBody>
          </p: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DEFF6B7D-04A0-4645-BCBB-A9A4428B6B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12836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1F1468C3-7D74-4190-BBB1-DB874AD610A5}"/>
                </a:ext>
              </a:extLst>
            </p:cNvPr>
            <p:cNvGrpSpPr/>
            <p:nvPr/>
          </p:nvGrpSpPr>
          <p:grpSpPr>
            <a:xfrm>
              <a:off x="9463890" y="554164"/>
              <a:ext cx="457200" cy="528818"/>
              <a:chOff x="8898626" y="554164"/>
              <a:chExt cx="457200" cy="528818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002BE02-9429-4C74-9F47-D207CFFF422B}"/>
                  </a:ext>
                </a:extLst>
              </p:cNvPr>
              <p:cNvSpPr txBox="1"/>
              <p:nvPr/>
            </p:nvSpPr>
            <p:spPr>
              <a:xfrm>
                <a:off x="8898626" y="554164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O</a:t>
                </a:r>
              </a:p>
            </p:txBody>
          </p: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44D87F16-E633-4C11-AF56-30E76CA2D38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123393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Group 163">
              <a:extLst>
                <a:ext uri="{FF2B5EF4-FFF2-40B4-BE49-F238E27FC236}">
                  <a16:creationId xmlns:a16="http://schemas.microsoft.com/office/drawing/2014/main" id="{951D46E0-BBE8-439D-8E1C-D8D267B46679}"/>
                </a:ext>
              </a:extLst>
            </p:cNvPr>
            <p:cNvGrpSpPr/>
            <p:nvPr/>
          </p:nvGrpSpPr>
          <p:grpSpPr>
            <a:xfrm>
              <a:off x="10511929" y="554164"/>
              <a:ext cx="457200" cy="528818"/>
              <a:chOff x="9805350" y="554164"/>
              <a:chExt cx="457200" cy="528818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0BE7E3E-0312-4CD5-B0C4-4CA365515E87}"/>
                  </a:ext>
                </a:extLst>
              </p:cNvPr>
              <p:cNvSpPr txBox="1"/>
              <p:nvPr/>
            </p:nvSpPr>
            <p:spPr>
              <a:xfrm>
                <a:off x="9805350" y="554164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latin typeface="IBM Plex Sans Condensed ExtraLi" panose="020B0306050203000203" pitchFamily="34" charset="0"/>
                  </a:rPr>
                  <a:t>O</a:t>
                </a:r>
              </a:p>
            </p:txBody>
          </p:sp>
          <p:cxnSp>
            <p:nvCxnSpPr>
              <p:cNvPr id="87" name="Straight Arrow Connector 86">
                <a:extLst>
                  <a:ext uri="{FF2B5EF4-FFF2-40B4-BE49-F238E27FC236}">
                    <a16:creationId xmlns:a16="http://schemas.microsoft.com/office/drawing/2014/main" id="{9641E99B-D99C-4CC8-87D2-7C95EBA78D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033950" y="825465"/>
                <a:ext cx="0" cy="25751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0AB70108-1DE5-493E-BF6D-5B5ED1B6BDFA}"/>
                </a:ext>
              </a:extLst>
            </p:cNvPr>
            <p:cNvSpPr/>
            <p:nvPr/>
          </p:nvSpPr>
          <p:spPr>
            <a:xfrm>
              <a:off x="6025962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14</a:t>
              </a:r>
              <a:endParaRPr lang="en-US" sz="1600" dirty="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E9FB383-1CC0-4E98-A777-B0CC9F2A269D}"/>
                </a:ext>
              </a:extLst>
            </p:cNvPr>
            <p:cNvSpPr/>
            <p:nvPr/>
          </p:nvSpPr>
          <p:spPr>
            <a:xfrm>
              <a:off x="7847076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16</a:t>
              </a:r>
              <a:endParaRPr lang="en-US" sz="1600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12E42BF-3EE2-4C84-85BB-125353B08792}"/>
                </a:ext>
              </a:extLst>
            </p:cNvPr>
            <p:cNvSpPr/>
            <p:nvPr/>
          </p:nvSpPr>
          <p:spPr>
            <a:xfrm>
              <a:off x="3294291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11</a:t>
              </a:r>
              <a:endParaRPr lang="en-US" sz="16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BFFC054-CC0E-4066-BB19-2C1A4497B48E}"/>
                </a:ext>
              </a:extLst>
            </p:cNvPr>
            <p:cNvSpPr/>
            <p:nvPr/>
          </p:nvSpPr>
          <p:spPr>
            <a:xfrm>
              <a:off x="9668190" y="5736071"/>
              <a:ext cx="731520" cy="457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i="1" dirty="0"/>
                <a:t>t</a:t>
              </a:r>
              <a:r>
                <a:rPr lang="en-US" sz="1600" i="1" baseline="-25000" dirty="0"/>
                <a:t>18</a:t>
              </a:r>
              <a:endParaRPr lang="en-US" sz="1600" dirty="0"/>
            </a:p>
          </p:txBody>
        </p:sp>
        <p:sp>
          <p:nvSpPr>
            <p:cNvPr id="18" name="Up Arrow 332">
              <a:extLst>
                <a:ext uri="{FF2B5EF4-FFF2-40B4-BE49-F238E27FC236}">
                  <a16:creationId xmlns:a16="http://schemas.microsoft.com/office/drawing/2014/main" id="{367D81E7-0AA1-473C-88FE-CA880D2E5EDC}"/>
                </a:ext>
              </a:extLst>
            </p:cNvPr>
            <p:cNvSpPr/>
            <p:nvPr/>
          </p:nvSpPr>
          <p:spPr>
            <a:xfrm>
              <a:off x="4148439" y="1831824"/>
              <a:ext cx="322217" cy="315690"/>
            </a:xfrm>
            <a:prstGeom prst="upArrow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ounded Rectangle 14">
              <a:extLst>
                <a:ext uri="{FF2B5EF4-FFF2-40B4-BE49-F238E27FC236}">
                  <a16:creationId xmlns:a16="http://schemas.microsoft.com/office/drawing/2014/main" id="{8AE85495-5800-42F3-B4D4-EFB45F834CE4}"/>
                </a:ext>
              </a:extLst>
            </p:cNvPr>
            <p:cNvSpPr/>
            <p:nvPr/>
          </p:nvSpPr>
          <p:spPr>
            <a:xfrm>
              <a:off x="4175170" y="2267191"/>
              <a:ext cx="690173" cy="274320"/>
            </a:xfrm>
            <a:prstGeom prst="roundRect">
              <a:avLst/>
            </a:prstGeom>
            <a:gradFill>
              <a:gsLst>
                <a:gs pos="0">
                  <a:srgbClr val="C4A5D7"/>
                </a:gs>
                <a:gs pos="50000">
                  <a:srgbClr val="BD9AD2"/>
                </a:gs>
                <a:gs pos="100000">
                  <a:srgbClr val="B58DCD"/>
                </a:gs>
              </a:gsLst>
            </a:gradFill>
            <a:ln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d[t</a:t>
              </a:r>
              <a:r>
                <a:rPr lang="en-US" sz="1200" i="1" baseline="-25000" dirty="0"/>
                <a:t>12</a:t>
              </a:r>
              <a:r>
                <a:rPr lang="en-US" sz="1200" i="1" dirty="0"/>
                <a:t>+t</a:t>
              </a:r>
              <a:r>
                <a:rPr lang="en-US" sz="1200" i="1" baseline="-25000" dirty="0"/>
                <a:t>13 </a:t>
              </a:r>
              <a:r>
                <a:rPr lang="en-US" sz="1200" i="1" dirty="0"/>
                <a:t>]</a:t>
              </a:r>
              <a:endParaRPr lang="en-US" sz="1200" i="1" baseline="-25000" dirty="0"/>
            </a:p>
          </p:txBody>
        </p:sp>
        <p:sp>
          <p:nvSpPr>
            <p:cNvPr id="133" name="Rounded Rectangle 36">
              <a:extLst>
                <a:ext uri="{FF2B5EF4-FFF2-40B4-BE49-F238E27FC236}">
                  <a16:creationId xmlns:a16="http://schemas.microsoft.com/office/drawing/2014/main" id="{8A5C2BF9-3787-405E-BA18-883B39BE7357}"/>
                </a:ext>
              </a:extLst>
            </p:cNvPr>
            <p:cNvSpPr/>
            <p:nvPr/>
          </p:nvSpPr>
          <p:spPr>
            <a:xfrm>
              <a:off x="3753752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12</a:t>
              </a:r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91952949-A880-4ADC-A0DB-AFD99916DD4A}"/>
                </a:ext>
              </a:extLst>
            </p:cNvPr>
            <p:cNvGrpSpPr/>
            <p:nvPr/>
          </p:nvGrpSpPr>
          <p:grpSpPr>
            <a:xfrm>
              <a:off x="2290780" y="2217467"/>
              <a:ext cx="289868" cy="324044"/>
              <a:chOff x="2290780" y="2283966"/>
              <a:chExt cx="289868" cy="324044"/>
            </a:xfrm>
          </p:grpSpPr>
          <p:sp>
            <p:nvSpPr>
              <p:cNvPr id="135" name="Rounded Rectangle 14">
                <a:extLst>
                  <a:ext uri="{FF2B5EF4-FFF2-40B4-BE49-F238E27FC236}">
                    <a16:creationId xmlns:a16="http://schemas.microsoft.com/office/drawing/2014/main" id="{CF149308-820E-4F5F-92C5-877A6611A38C}"/>
                  </a:ext>
                </a:extLst>
              </p:cNvPr>
              <p:cNvSpPr/>
              <p:nvPr/>
            </p:nvSpPr>
            <p:spPr>
              <a:xfrm>
                <a:off x="2290780" y="2333690"/>
                <a:ext cx="285025" cy="274320"/>
              </a:xfrm>
              <a:prstGeom prst="roundRect">
                <a:avLst/>
              </a:prstGeom>
              <a:gradFill>
                <a:gsLst>
                  <a:gs pos="0">
                    <a:srgbClr val="C4A5D7"/>
                  </a:gs>
                  <a:gs pos="50000">
                    <a:srgbClr val="BD9AD2"/>
                  </a:gs>
                  <a:gs pos="100000">
                    <a:srgbClr val="B58DCD"/>
                  </a:gs>
                </a:gsLst>
              </a:gradFill>
              <a:ln>
                <a:solidFill>
                  <a:srgbClr val="7030A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ym typeface="Symbol" panose="05050102010706020507" pitchFamily="18" charset="2"/>
                  </a:rPr>
                  <a:t></a:t>
                </a:r>
                <a:endParaRPr lang="en-US" sz="1200" baseline="-25000" dirty="0"/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5891083A-3C70-4761-8ED2-F76E7926913D}"/>
                  </a:ext>
                </a:extLst>
              </p:cNvPr>
              <p:cNvSpPr txBox="1"/>
              <p:nvPr/>
            </p:nvSpPr>
            <p:spPr>
              <a:xfrm>
                <a:off x="2307816" y="2283966"/>
                <a:ext cx="27283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>
                    <a:sym typeface="Symbol" panose="05050102010706020507" pitchFamily="18" charset="2"/>
                  </a:rPr>
                  <a:t></a:t>
                </a:r>
                <a:endParaRPr lang="en-US" sz="700" b="1" dirty="0"/>
              </a:p>
            </p:txBody>
          </p:sp>
        </p:grpSp>
        <p:sp>
          <p:nvSpPr>
            <p:cNvPr id="137" name="Rounded Rectangle 14">
              <a:extLst>
                <a:ext uri="{FF2B5EF4-FFF2-40B4-BE49-F238E27FC236}">
                  <a16:creationId xmlns:a16="http://schemas.microsoft.com/office/drawing/2014/main" id="{D0B559EB-51FE-4E61-A1C6-8D1541C2D9EA}"/>
                </a:ext>
              </a:extLst>
            </p:cNvPr>
            <p:cNvSpPr/>
            <p:nvPr/>
          </p:nvSpPr>
          <p:spPr>
            <a:xfrm>
              <a:off x="1886020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/>
                <a:t>U</a:t>
              </a:r>
              <a:r>
                <a:rPr lang="en-US" sz="1200" i="1" baseline="-25000"/>
                <a:t>10</a:t>
              </a:r>
              <a:endParaRPr lang="en-US" sz="1200" i="1" baseline="-25000" dirty="0"/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9A7A9F95-5500-444F-9963-35D52E8DEAEE}"/>
                </a:ext>
              </a:extLst>
            </p:cNvPr>
            <p:cNvGrpSpPr/>
            <p:nvPr/>
          </p:nvGrpSpPr>
          <p:grpSpPr>
            <a:xfrm>
              <a:off x="3229979" y="2217411"/>
              <a:ext cx="289868" cy="324044"/>
              <a:chOff x="2290780" y="2283966"/>
              <a:chExt cx="289868" cy="324044"/>
            </a:xfrm>
          </p:grpSpPr>
          <p:sp>
            <p:nvSpPr>
              <p:cNvPr id="117" name="Rounded Rectangle 14">
                <a:extLst>
                  <a:ext uri="{FF2B5EF4-FFF2-40B4-BE49-F238E27FC236}">
                    <a16:creationId xmlns:a16="http://schemas.microsoft.com/office/drawing/2014/main" id="{6937DD67-C8D9-4273-853D-006205A62976}"/>
                  </a:ext>
                </a:extLst>
              </p:cNvPr>
              <p:cNvSpPr/>
              <p:nvPr/>
            </p:nvSpPr>
            <p:spPr>
              <a:xfrm>
                <a:off x="2290780" y="2333690"/>
                <a:ext cx="285025" cy="274320"/>
              </a:xfrm>
              <a:prstGeom prst="roundRect">
                <a:avLst/>
              </a:prstGeom>
              <a:gradFill>
                <a:gsLst>
                  <a:gs pos="0">
                    <a:srgbClr val="C4A5D7"/>
                  </a:gs>
                  <a:gs pos="50000">
                    <a:srgbClr val="BD9AD2"/>
                  </a:gs>
                  <a:gs pos="100000">
                    <a:srgbClr val="B58DCD"/>
                  </a:gs>
                </a:gsLst>
              </a:gradFill>
              <a:ln>
                <a:solidFill>
                  <a:srgbClr val="7030A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ym typeface="Symbol" panose="05050102010706020507" pitchFamily="18" charset="2"/>
                  </a:rPr>
                  <a:t></a:t>
                </a:r>
                <a:endParaRPr lang="en-US" sz="1200" baseline="-25000" dirty="0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BA3B1188-D6D8-4908-89BD-7F6D6B5A5F09}"/>
                  </a:ext>
                </a:extLst>
              </p:cNvPr>
              <p:cNvSpPr txBox="1"/>
              <p:nvPr/>
            </p:nvSpPr>
            <p:spPr>
              <a:xfrm>
                <a:off x="2307816" y="2283966"/>
                <a:ext cx="27283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>
                    <a:sym typeface="Symbol" panose="05050102010706020507" pitchFamily="18" charset="2"/>
                  </a:rPr>
                  <a:t></a:t>
                </a:r>
                <a:endParaRPr lang="en-US" sz="700" b="1" dirty="0"/>
              </a:p>
            </p:txBody>
          </p:sp>
        </p:grpSp>
        <p:sp>
          <p:nvSpPr>
            <p:cNvPr id="138" name="Rounded Rectangle 27">
              <a:extLst>
                <a:ext uri="{FF2B5EF4-FFF2-40B4-BE49-F238E27FC236}">
                  <a16:creationId xmlns:a16="http://schemas.microsoft.com/office/drawing/2014/main" id="{6D4678CD-C2F8-4447-A1A7-654A4C31FC0F}"/>
                </a:ext>
              </a:extLst>
            </p:cNvPr>
            <p:cNvSpPr/>
            <p:nvPr/>
          </p:nvSpPr>
          <p:spPr>
            <a:xfrm>
              <a:off x="2814256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11</a:t>
              </a: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5638C60F-4C52-4D6E-B7F5-BFC7390BBE59}"/>
                </a:ext>
              </a:extLst>
            </p:cNvPr>
            <p:cNvGrpSpPr/>
            <p:nvPr/>
          </p:nvGrpSpPr>
          <p:grpSpPr>
            <a:xfrm>
              <a:off x="8727881" y="2217411"/>
              <a:ext cx="289868" cy="324044"/>
              <a:chOff x="2290780" y="2283966"/>
              <a:chExt cx="289868" cy="324044"/>
            </a:xfrm>
          </p:grpSpPr>
          <p:sp>
            <p:nvSpPr>
              <p:cNvPr id="126" name="Rounded Rectangle 14">
                <a:extLst>
                  <a:ext uri="{FF2B5EF4-FFF2-40B4-BE49-F238E27FC236}">
                    <a16:creationId xmlns:a16="http://schemas.microsoft.com/office/drawing/2014/main" id="{2498A5E6-2B0E-47BC-BA10-ADD55759FF0D}"/>
                  </a:ext>
                </a:extLst>
              </p:cNvPr>
              <p:cNvSpPr/>
              <p:nvPr/>
            </p:nvSpPr>
            <p:spPr>
              <a:xfrm>
                <a:off x="2290780" y="2333690"/>
                <a:ext cx="285025" cy="274320"/>
              </a:xfrm>
              <a:prstGeom prst="roundRect">
                <a:avLst/>
              </a:prstGeom>
              <a:gradFill>
                <a:gsLst>
                  <a:gs pos="0">
                    <a:srgbClr val="C4A5D7"/>
                  </a:gs>
                  <a:gs pos="50000">
                    <a:srgbClr val="BD9AD2"/>
                  </a:gs>
                  <a:gs pos="100000">
                    <a:srgbClr val="B58DCD"/>
                  </a:gs>
                </a:gsLst>
              </a:gradFill>
              <a:ln>
                <a:solidFill>
                  <a:srgbClr val="7030A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ym typeface="Symbol" panose="05050102010706020507" pitchFamily="18" charset="2"/>
                  </a:rPr>
                  <a:t></a:t>
                </a:r>
                <a:endParaRPr lang="en-US" sz="1200" baseline="-25000" dirty="0"/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23C838A6-8C87-4C7B-B7FF-4A605AE57971}"/>
                  </a:ext>
                </a:extLst>
              </p:cNvPr>
              <p:cNvSpPr txBox="1"/>
              <p:nvPr/>
            </p:nvSpPr>
            <p:spPr>
              <a:xfrm>
                <a:off x="2307816" y="2283966"/>
                <a:ext cx="27283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>
                    <a:sym typeface="Symbol" panose="05050102010706020507" pitchFamily="18" charset="2"/>
                  </a:rPr>
                  <a:t></a:t>
                </a:r>
                <a:endParaRPr lang="en-US" sz="700" b="1" dirty="0"/>
              </a:p>
            </p:txBody>
          </p:sp>
        </p:grpSp>
        <p:sp>
          <p:nvSpPr>
            <p:cNvPr id="139" name="Rounded Rectangle 54">
              <a:extLst>
                <a:ext uri="{FF2B5EF4-FFF2-40B4-BE49-F238E27FC236}">
                  <a16:creationId xmlns:a16="http://schemas.microsoft.com/office/drawing/2014/main" id="{69726AE5-F795-4455-B09D-87F51BC7F209}"/>
                </a:ext>
              </a:extLst>
            </p:cNvPr>
            <p:cNvSpPr/>
            <p:nvPr/>
          </p:nvSpPr>
          <p:spPr>
            <a:xfrm>
              <a:off x="8319451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16</a:t>
              </a: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9ABD3BDE-54C7-41DC-A013-551F937DBD3B}"/>
                </a:ext>
              </a:extLst>
            </p:cNvPr>
            <p:cNvGrpSpPr/>
            <p:nvPr/>
          </p:nvGrpSpPr>
          <p:grpSpPr>
            <a:xfrm>
              <a:off x="10789548" y="2217411"/>
              <a:ext cx="289868" cy="324044"/>
              <a:chOff x="2290780" y="2283966"/>
              <a:chExt cx="289868" cy="324044"/>
            </a:xfrm>
          </p:grpSpPr>
          <p:sp>
            <p:nvSpPr>
              <p:cNvPr id="129" name="Rounded Rectangle 14">
                <a:extLst>
                  <a:ext uri="{FF2B5EF4-FFF2-40B4-BE49-F238E27FC236}">
                    <a16:creationId xmlns:a16="http://schemas.microsoft.com/office/drawing/2014/main" id="{2DD16A38-2579-44F6-B89C-45468FDB0C43}"/>
                  </a:ext>
                </a:extLst>
              </p:cNvPr>
              <p:cNvSpPr/>
              <p:nvPr/>
            </p:nvSpPr>
            <p:spPr>
              <a:xfrm>
                <a:off x="2290780" y="2333690"/>
                <a:ext cx="285025" cy="274320"/>
              </a:xfrm>
              <a:prstGeom prst="roundRect">
                <a:avLst/>
              </a:prstGeom>
              <a:gradFill>
                <a:gsLst>
                  <a:gs pos="0">
                    <a:srgbClr val="C4A5D7"/>
                  </a:gs>
                  <a:gs pos="50000">
                    <a:srgbClr val="BD9AD2"/>
                  </a:gs>
                  <a:gs pos="100000">
                    <a:srgbClr val="B58DCD"/>
                  </a:gs>
                </a:gsLst>
              </a:gradFill>
              <a:ln>
                <a:solidFill>
                  <a:srgbClr val="7030A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ym typeface="Symbol" panose="05050102010706020507" pitchFamily="18" charset="2"/>
                  </a:rPr>
                  <a:t></a:t>
                </a:r>
                <a:endParaRPr lang="en-US" sz="1200" baseline="-25000" dirty="0"/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6FAA4D45-F3E5-44BB-9B94-6D7A81F2899F}"/>
                  </a:ext>
                </a:extLst>
              </p:cNvPr>
              <p:cNvSpPr txBox="1"/>
              <p:nvPr/>
            </p:nvSpPr>
            <p:spPr>
              <a:xfrm>
                <a:off x="2307816" y="2283966"/>
                <a:ext cx="27283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>
                    <a:sym typeface="Symbol" panose="05050102010706020507" pitchFamily="18" charset="2"/>
                  </a:rPr>
                  <a:t></a:t>
                </a:r>
                <a:endParaRPr lang="en-US" sz="700" b="1" dirty="0"/>
              </a:p>
            </p:txBody>
          </p:sp>
        </p:grpSp>
        <p:sp>
          <p:nvSpPr>
            <p:cNvPr id="140" name="Rounded Rectangle 81">
              <a:extLst>
                <a:ext uri="{FF2B5EF4-FFF2-40B4-BE49-F238E27FC236}">
                  <a16:creationId xmlns:a16="http://schemas.microsoft.com/office/drawing/2014/main" id="{85311370-83F5-4870-BBDC-42CF65E670FD}"/>
                </a:ext>
              </a:extLst>
            </p:cNvPr>
            <p:cNvSpPr/>
            <p:nvPr/>
          </p:nvSpPr>
          <p:spPr>
            <a:xfrm>
              <a:off x="10380660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18</a:t>
              </a: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B84D8293-6676-4A3E-A221-B7A9929CB19C}"/>
                </a:ext>
              </a:extLst>
            </p:cNvPr>
            <p:cNvGrpSpPr/>
            <p:nvPr/>
          </p:nvGrpSpPr>
          <p:grpSpPr>
            <a:xfrm>
              <a:off x="6860571" y="2217411"/>
              <a:ext cx="289868" cy="324044"/>
              <a:chOff x="2290780" y="2283966"/>
              <a:chExt cx="289868" cy="324044"/>
            </a:xfrm>
          </p:grpSpPr>
          <p:sp>
            <p:nvSpPr>
              <p:cNvPr id="120" name="Rounded Rectangle 14">
                <a:extLst>
                  <a:ext uri="{FF2B5EF4-FFF2-40B4-BE49-F238E27FC236}">
                    <a16:creationId xmlns:a16="http://schemas.microsoft.com/office/drawing/2014/main" id="{EB48177F-662B-41B6-BBFA-8A5B238B5E04}"/>
                  </a:ext>
                </a:extLst>
              </p:cNvPr>
              <p:cNvSpPr/>
              <p:nvPr/>
            </p:nvSpPr>
            <p:spPr>
              <a:xfrm>
                <a:off x="2290780" y="2333690"/>
                <a:ext cx="285025" cy="274320"/>
              </a:xfrm>
              <a:prstGeom prst="roundRect">
                <a:avLst/>
              </a:prstGeom>
              <a:gradFill>
                <a:gsLst>
                  <a:gs pos="0">
                    <a:srgbClr val="C4A5D7"/>
                  </a:gs>
                  <a:gs pos="50000">
                    <a:srgbClr val="BD9AD2"/>
                  </a:gs>
                  <a:gs pos="100000">
                    <a:srgbClr val="B58DCD"/>
                  </a:gs>
                </a:gsLst>
              </a:gradFill>
              <a:ln>
                <a:solidFill>
                  <a:srgbClr val="7030A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ym typeface="Symbol" panose="05050102010706020507" pitchFamily="18" charset="2"/>
                  </a:rPr>
                  <a:t></a:t>
                </a:r>
                <a:endParaRPr lang="en-US" sz="1200" baseline="-25000" dirty="0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88F921DD-D6C5-43CD-AC1D-8000A3A3EA02}"/>
                  </a:ext>
                </a:extLst>
              </p:cNvPr>
              <p:cNvSpPr txBox="1"/>
              <p:nvPr/>
            </p:nvSpPr>
            <p:spPr>
              <a:xfrm>
                <a:off x="2307816" y="2283966"/>
                <a:ext cx="27283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>
                    <a:sym typeface="Symbol" panose="05050102010706020507" pitchFamily="18" charset="2"/>
                  </a:rPr>
                  <a:t></a:t>
                </a:r>
                <a:endParaRPr lang="en-US" sz="700" b="1" dirty="0"/>
              </a:p>
            </p:txBody>
          </p:sp>
        </p:grpSp>
        <p:sp>
          <p:nvSpPr>
            <p:cNvPr id="141" name="Rounded Rectangle 54">
              <a:extLst>
                <a:ext uri="{FF2B5EF4-FFF2-40B4-BE49-F238E27FC236}">
                  <a16:creationId xmlns:a16="http://schemas.microsoft.com/office/drawing/2014/main" id="{0AA7B8C6-4002-4F47-AB1B-D5F518847B5D}"/>
                </a:ext>
              </a:extLst>
            </p:cNvPr>
            <p:cNvSpPr/>
            <p:nvPr/>
          </p:nvSpPr>
          <p:spPr>
            <a:xfrm>
              <a:off x="6450134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14</a:t>
              </a: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99E6C9B3-94F2-4379-BFB2-E153D82ABC9F}"/>
                </a:ext>
              </a:extLst>
            </p:cNvPr>
            <p:cNvGrpSpPr/>
            <p:nvPr/>
          </p:nvGrpSpPr>
          <p:grpSpPr>
            <a:xfrm>
              <a:off x="7794433" y="2217411"/>
              <a:ext cx="289868" cy="324044"/>
              <a:chOff x="2290780" y="2283966"/>
              <a:chExt cx="289868" cy="324044"/>
            </a:xfrm>
          </p:grpSpPr>
          <p:sp>
            <p:nvSpPr>
              <p:cNvPr id="123" name="Rounded Rectangle 14">
                <a:extLst>
                  <a:ext uri="{FF2B5EF4-FFF2-40B4-BE49-F238E27FC236}">
                    <a16:creationId xmlns:a16="http://schemas.microsoft.com/office/drawing/2014/main" id="{C91FA757-B6B2-437A-989B-74FCF59A0AC4}"/>
                  </a:ext>
                </a:extLst>
              </p:cNvPr>
              <p:cNvSpPr/>
              <p:nvPr/>
            </p:nvSpPr>
            <p:spPr>
              <a:xfrm>
                <a:off x="2290780" y="2333690"/>
                <a:ext cx="285025" cy="274320"/>
              </a:xfrm>
              <a:prstGeom prst="roundRect">
                <a:avLst/>
              </a:prstGeom>
              <a:gradFill>
                <a:gsLst>
                  <a:gs pos="0">
                    <a:srgbClr val="C4A5D7"/>
                  </a:gs>
                  <a:gs pos="50000">
                    <a:srgbClr val="BD9AD2"/>
                  </a:gs>
                  <a:gs pos="100000">
                    <a:srgbClr val="B58DCD"/>
                  </a:gs>
                </a:gsLst>
              </a:gradFill>
              <a:ln>
                <a:solidFill>
                  <a:srgbClr val="7030A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200" dirty="0">
                    <a:sym typeface="Symbol" panose="05050102010706020507" pitchFamily="18" charset="2"/>
                  </a:rPr>
                  <a:t></a:t>
                </a:r>
                <a:endParaRPr lang="en-US" sz="1200" baseline="-25000" dirty="0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87419B5B-8739-4824-9EFD-38EE42D57614}"/>
                  </a:ext>
                </a:extLst>
              </p:cNvPr>
              <p:cNvSpPr txBox="1"/>
              <p:nvPr/>
            </p:nvSpPr>
            <p:spPr>
              <a:xfrm>
                <a:off x="2307816" y="2283966"/>
                <a:ext cx="272832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00" b="1" dirty="0">
                    <a:sym typeface="Symbol" panose="05050102010706020507" pitchFamily="18" charset="2"/>
                  </a:rPr>
                  <a:t></a:t>
                </a:r>
                <a:endParaRPr lang="en-US" sz="700" b="1" dirty="0"/>
              </a:p>
            </p:txBody>
          </p:sp>
        </p:grpSp>
        <p:sp>
          <p:nvSpPr>
            <p:cNvPr id="142" name="Rounded Rectangle 54">
              <a:extLst>
                <a:ext uri="{FF2B5EF4-FFF2-40B4-BE49-F238E27FC236}">
                  <a16:creationId xmlns:a16="http://schemas.microsoft.com/office/drawing/2014/main" id="{8626C5F2-AF07-4205-84AD-98E4F22B5806}"/>
                </a:ext>
              </a:extLst>
            </p:cNvPr>
            <p:cNvSpPr/>
            <p:nvPr/>
          </p:nvSpPr>
          <p:spPr>
            <a:xfrm>
              <a:off x="7382871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15</a:t>
              </a:r>
            </a:p>
          </p:txBody>
        </p:sp>
        <p:sp>
          <p:nvSpPr>
            <p:cNvPr id="144" name="Rounded Rectangle 14">
              <a:extLst>
                <a:ext uri="{FF2B5EF4-FFF2-40B4-BE49-F238E27FC236}">
                  <a16:creationId xmlns:a16="http://schemas.microsoft.com/office/drawing/2014/main" id="{00032B7A-00DE-4567-B28B-E69D8FEFBB24}"/>
                </a:ext>
              </a:extLst>
            </p:cNvPr>
            <p:cNvSpPr/>
            <p:nvPr/>
          </p:nvSpPr>
          <p:spPr>
            <a:xfrm>
              <a:off x="5523361" y="2267191"/>
              <a:ext cx="690173" cy="274320"/>
            </a:xfrm>
            <a:prstGeom prst="roundRect">
              <a:avLst/>
            </a:prstGeom>
            <a:gradFill>
              <a:gsLst>
                <a:gs pos="0">
                  <a:srgbClr val="C4A5D7"/>
                </a:gs>
                <a:gs pos="50000">
                  <a:srgbClr val="BD9AD2"/>
                </a:gs>
                <a:gs pos="100000">
                  <a:srgbClr val="B58DCD"/>
                </a:gs>
              </a:gsLst>
            </a:gradFill>
            <a:ln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d[t</a:t>
              </a:r>
              <a:r>
                <a:rPr lang="en-US" sz="1200" i="1" baseline="-25000" dirty="0"/>
                <a:t>12</a:t>
              </a:r>
              <a:r>
                <a:rPr lang="en-US" sz="1200" i="1" dirty="0"/>
                <a:t>+t</a:t>
              </a:r>
              <a:r>
                <a:rPr lang="en-US" sz="1200" i="1" baseline="-25000" dirty="0"/>
                <a:t>13 </a:t>
              </a:r>
              <a:r>
                <a:rPr lang="en-US" sz="1200" i="1" dirty="0"/>
                <a:t>]</a:t>
              </a:r>
              <a:endParaRPr lang="en-US" sz="1200" i="1" baseline="-25000" dirty="0"/>
            </a:p>
          </p:txBody>
        </p:sp>
        <p:sp>
          <p:nvSpPr>
            <p:cNvPr id="145" name="Rounded Rectangle 36">
              <a:extLst>
                <a:ext uri="{FF2B5EF4-FFF2-40B4-BE49-F238E27FC236}">
                  <a16:creationId xmlns:a16="http://schemas.microsoft.com/office/drawing/2014/main" id="{E7B2E801-33B2-4516-8214-53298945BB1F}"/>
                </a:ext>
              </a:extLst>
            </p:cNvPr>
            <p:cNvSpPr/>
            <p:nvPr/>
          </p:nvSpPr>
          <p:spPr>
            <a:xfrm>
              <a:off x="5101943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13</a:t>
              </a:r>
            </a:p>
          </p:txBody>
        </p:sp>
        <p:sp>
          <p:nvSpPr>
            <p:cNvPr id="147" name="Rounded Rectangle 14">
              <a:extLst>
                <a:ext uri="{FF2B5EF4-FFF2-40B4-BE49-F238E27FC236}">
                  <a16:creationId xmlns:a16="http://schemas.microsoft.com/office/drawing/2014/main" id="{E731A272-DCF2-418B-B330-71E26D5F8488}"/>
                </a:ext>
              </a:extLst>
            </p:cNvPr>
            <p:cNvSpPr/>
            <p:nvPr/>
          </p:nvSpPr>
          <p:spPr>
            <a:xfrm>
              <a:off x="9672149" y="2267191"/>
              <a:ext cx="471910" cy="274320"/>
            </a:xfrm>
            <a:prstGeom prst="roundRect">
              <a:avLst/>
            </a:prstGeom>
            <a:gradFill>
              <a:gsLst>
                <a:gs pos="0">
                  <a:srgbClr val="C4A5D7"/>
                </a:gs>
                <a:gs pos="50000">
                  <a:srgbClr val="BD9AD2"/>
                </a:gs>
                <a:gs pos="100000">
                  <a:srgbClr val="B58DCD"/>
                </a:gs>
              </a:gsLst>
            </a:gradFill>
            <a:ln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d[t</a:t>
              </a:r>
              <a:r>
                <a:rPr lang="en-US" sz="1200" i="1" baseline="-25000" dirty="0"/>
                <a:t>17 </a:t>
              </a:r>
              <a:r>
                <a:rPr lang="en-US" sz="1200" i="1" dirty="0"/>
                <a:t>]</a:t>
              </a:r>
              <a:endParaRPr lang="en-US" sz="1200" i="1" baseline="-25000" dirty="0"/>
            </a:p>
          </p:txBody>
        </p:sp>
        <p:sp>
          <p:nvSpPr>
            <p:cNvPr id="148" name="Rounded Rectangle 36">
              <a:extLst>
                <a:ext uri="{FF2B5EF4-FFF2-40B4-BE49-F238E27FC236}">
                  <a16:creationId xmlns:a16="http://schemas.microsoft.com/office/drawing/2014/main" id="{54FE6EDC-97DF-4ADA-BDB2-3F8A44B04A7E}"/>
                </a:ext>
              </a:extLst>
            </p:cNvPr>
            <p:cNvSpPr/>
            <p:nvPr/>
          </p:nvSpPr>
          <p:spPr>
            <a:xfrm>
              <a:off x="9250730" y="2267191"/>
              <a:ext cx="457200" cy="27432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200" i="1" dirty="0"/>
                <a:t>U</a:t>
              </a:r>
              <a:r>
                <a:rPr lang="en-US" sz="1200" i="1" baseline="-25000" dirty="0"/>
                <a:t>17</a:t>
              </a:r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6E6AC376-D806-4A30-A9F8-BC2A83B1D63D}"/>
                </a:ext>
              </a:extLst>
            </p:cNvPr>
            <p:cNvCxnSpPr>
              <a:cxnSpLocks/>
              <a:stCxn id="20" idx="0"/>
              <a:endCxn id="137" idx="2"/>
            </p:cNvCxnSpPr>
            <p:nvPr/>
          </p:nvCxnSpPr>
          <p:spPr>
            <a:xfrm flipH="1" flipV="1">
              <a:off x="2114620" y="2541511"/>
              <a:ext cx="634874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694940A6-E941-4105-B71A-37F094C6C136}"/>
                </a:ext>
              </a:extLst>
            </p:cNvPr>
            <p:cNvCxnSpPr>
              <a:cxnSpLocks/>
              <a:stCxn id="26" idx="0"/>
              <a:endCxn id="138" idx="2"/>
            </p:cNvCxnSpPr>
            <p:nvPr/>
          </p:nvCxnSpPr>
          <p:spPr>
            <a:xfrm flipH="1" flipV="1">
              <a:off x="3042856" y="2541511"/>
              <a:ext cx="617195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51550EC1-AA76-4B4E-BE6D-F10E2AAEF7BD}"/>
                </a:ext>
              </a:extLst>
            </p:cNvPr>
            <p:cNvCxnSpPr>
              <a:cxnSpLocks/>
              <a:stCxn id="14" idx="0"/>
              <a:endCxn id="133" idx="2"/>
            </p:cNvCxnSpPr>
            <p:nvPr/>
          </p:nvCxnSpPr>
          <p:spPr>
            <a:xfrm flipH="1" flipV="1">
              <a:off x="3982352" y="2541511"/>
              <a:ext cx="588256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1C2FC3AD-6F94-47B3-B8D8-BD2C55EE7B18}"/>
                </a:ext>
              </a:extLst>
            </p:cNvPr>
            <p:cNvCxnSpPr>
              <a:cxnSpLocks/>
              <a:stCxn id="52" idx="0"/>
              <a:endCxn id="145" idx="2"/>
            </p:cNvCxnSpPr>
            <p:nvPr/>
          </p:nvCxnSpPr>
          <p:spPr>
            <a:xfrm flipH="1" flipV="1">
              <a:off x="5330543" y="2541511"/>
              <a:ext cx="150622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709C6D32-8521-45BD-83BA-1FDEA186898F}"/>
                </a:ext>
              </a:extLst>
            </p:cNvPr>
            <p:cNvCxnSpPr>
              <a:cxnSpLocks/>
              <a:stCxn id="57" idx="0"/>
              <a:endCxn id="141" idx="2"/>
            </p:cNvCxnSpPr>
            <p:nvPr/>
          </p:nvCxnSpPr>
          <p:spPr>
            <a:xfrm flipV="1">
              <a:off x="6391722" y="2541511"/>
              <a:ext cx="287012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40211CFF-B695-49B5-9ED8-7FA73DA132E9}"/>
                </a:ext>
              </a:extLst>
            </p:cNvPr>
            <p:cNvCxnSpPr>
              <a:cxnSpLocks/>
              <a:stCxn id="60" idx="0"/>
              <a:endCxn id="142" idx="2"/>
            </p:cNvCxnSpPr>
            <p:nvPr/>
          </p:nvCxnSpPr>
          <p:spPr>
            <a:xfrm flipV="1">
              <a:off x="7302279" y="2541511"/>
              <a:ext cx="309192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66E42A44-311A-431A-B3BE-7ADBDB54BE03}"/>
                </a:ext>
              </a:extLst>
            </p:cNvPr>
            <p:cNvCxnSpPr>
              <a:cxnSpLocks/>
              <a:stCxn id="31" idx="0"/>
              <a:endCxn id="139" idx="2"/>
            </p:cNvCxnSpPr>
            <p:nvPr/>
          </p:nvCxnSpPr>
          <p:spPr>
            <a:xfrm flipV="1">
              <a:off x="8212836" y="2541511"/>
              <a:ext cx="335215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A13AE8B0-F725-41ED-A302-6A96483EEE83}"/>
                </a:ext>
              </a:extLst>
            </p:cNvPr>
            <p:cNvCxnSpPr>
              <a:cxnSpLocks/>
              <a:stCxn id="36" idx="0"/>
              <a:endCxn id="148" idx="2"/>
            </p:cNvCxnSpPr>
            <p:nvPr/>
          </p:nvCxnSpPr>
          <p:spPr>
            <a:xfrm flipV="1">
              <a:off x="9123393" y="2541511"/>
              <a:ext cx="355937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6D236F26-3A97-40A7-9136-7885A9B32750}"/>
                </a:ext>
              </a:extLst>
            </p:cNvPr>
            <p:cNvCxnSpPr>
              <a:cxnSpLocks/>
              <a:stCxn id="43" idx="0"/>
              <a:endCxn id="140" idx="2"/>
            </p:cNvCxnSpPr>
            <p:nvPr/>
          </p:nvCxnSpPr>
          <p:spPr>
            <a:xfrm flipV="1">
              <a:off x="10033950" y="2541511"/>
              <a:ext cx="575310" cy="427392"/>
            </a:xfrm>
            <a:prstGeom prst="straightConnector1">
              <a:avLst/>
            </a:prstGeom>
            <a:ln w="9525">
              <a:solidFill>
                <a:schemeClr val="accent6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Slide Number Placeholder 193">
            <a:extLst>
              <a:ext uri="{FF2B5EF4-FFF2-40B4-BE49-F238E27FC236}">
                <a16:creationId xmlns:a16="http://schemas.microsoft.com/office/drawing/2014/main" id="{5D85E5F1-F93D-4F7B-96F3-8D1B2FDF5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35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8088-53E9-4029-BA36-F99357E4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Data Augmentation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4538-30C3-4AD7-B157-E34CBFD55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KNN model and a supervised model trained on a small, labeled corpus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55737-E4E1-4DE9-BE60-BE239808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22</a:t>
            </a:fld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DE44CE0-4E61-4846-B978-258A07F6BAC0}"/>
              </a:ext>
            </a:extLst>
          </p:cNvPr>
          <p:cNvGrpSpPr/>
          <p:nvPr/>
        </p:nvGrpSpPr>
        <p:grpSpPr>
          <a:xfrm>
            <a:off x="3959980" y="2655221"/>
            <a:ext cx="4272041" cy="2917703"/>
            <a:chOff x="3397666" y="2846139"/>
            <a:chExt cx="4272041" cy="291770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1FF9DB-E465-4D27-9E7B-DF5F87C8DEE2}"/>
                </a:ext>
              </a:extLst>
            </p:cNvPr>
            <p:cNvSpPr/>
            <p:nvPr/>
          </p:nvSpPr>
          <p:spPr>
            <a:xfrm>
              <a:off x="3397666" y="4725681"/>
              <a:ext cx="1511615" cy="10381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Supervised</a:t>
              </a:r>
            </a:p>
            <a:p>
              <a:pPr algn="ctr"/>
              <a:r>
                <a:rPr lang="en-US" sz="2000" dirty="0"/>
                <a:t>Model</a:t>
              </a:r>
            </a:p>
          </p:txBody>
        </p:sp>
        <p:sp>
          <p:nvSpPr>
            <p:cNvPr id="7" name="Rounded Rectangle 40">
              <a:extLst>
                <a:ext uri="{FF2B5EF4-FFF2-40B4-BE49-F238E27FC236}">
                  <a16:creationId xmlns:a16="http://schemas.microsoft.com/office/drawing/2014/main" id="{99BE0756-F16B-478C-82CF-5B76CF2021D2}"/>
                </a:ext>
              </a:extLst>
            </p:cNvPr>
            <p:cNvSpPr/>
            <p:nvPr/>
          </p:nvSpPr>
          <p:spPr>
            <a:xfrm>
              <a:off x="6384492" y="2879219"/>
              <a:ext cx="1285215" cy="109955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/>
                <a:t>kNNG</a:t>
              </a:r>
              <a:endParaRPr lang="en-US" sz="2000" dirty="0"/>
            </a:p>
          </p:txBody>
        </p:sp>
        <p:sp>
          <p:nvSpPr>
            <p:cNvPr id="8" name="Multidocument 51">
              <a:extLst>
                <a:ext uri="{FF2B5EF4-FFF2-40B4-BE49-F238E27FC236}">
                  <a16:creationId xmlns:a16="http://schemas.microsoft.com/office/drawing/2014/main" id="{FA8BB751-7596-495C-A50C-B6D33CAEB08C}"/>
                </a:ext>
              </a:extLst>
            </p:cNvPr>
            <p:cNvSpPr/>
            <p:nvPr/>
          </p:nvSpPr>
          <p:spPr>
            <a:xfrm>
              <a:off x="3509705" y="2846139"/>
              <a:ext cx="1488498" cy="1165722"/>
            </a:xfrm>
            <a:prstGeom prst="flowChartMulti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Small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labeled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corpus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3299A9B-D060-4289-8749-7F30B83E334C}"/>
                </a:ext>
              </a:extLst>
            </p:cNvPr>
            <p:cNvCxnSpPr>
              <a:cxnSpLocks/>
              <a:stCxn id="8" idx="2"/>
              <a:endCxn id="5" idx="0"/>
            </p:cNvCxnSpPr>
            <p:nvPr/>
          </p:nvCxnSpPr>
          <p:spPr>
            <a:xfrm>
              <a:off x="4150448" y="3967715"/>
              <a:ext cx="3026" cy="757966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489CF15-4301-4A56-8B10-A172CC38C867}"/>
                </a:ext>
              </a:extLst>
            </p:cNvPr>
            <p:cNvCxnSpPr>
              <a:cxnSpLocks/>
              <a:stCxn id="8" idx="3"/>
              <a:endCxn id="7" idx="1"/>
            </p:cNvCxnSpPr>
            <p:nvPr/>
          </p:nvCxnSpPr>
          <p:spPr>
            <a:xfrm flipV="1">
              <a:off x="4998203" y="3428999"/>
              <a:ext cx="1386289" cy="1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4227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09A3-73F0-4608-B5AD-0720FB82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Data Augmentation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C2AB-D1CD-4329-AA09-38CDACDE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new large unlabeled corpus, create labeled corpus as follows</a:t>
            </a:r>
          </a:p>
          <a:p>
            <a:pPr lvl="1"/>
            <a:r>
              <a:rPr lang="en-US" dirty="0"/>
              <a:t>Decode with supervised model: l</a:t>
            </a:r>
            <a:r>
              <a:rPr lang="en-US" baseline="30000" dirty="0"/>
              <a:t>1</a:t>
            </a:r>
          </a:p>
          <a:p>
            <a:pPr lvl="1"/>
            <a:r>
              <a:rPr lang="en-US" dirty="0"/>
              <a:t>Decode mention spans with k-NNG: {l</a:t>
            </a:r>
            <a:r>
              <a:rPr lang="en-US" baseline="30000" dirty="0"/>
              <a:t>2</a:t>
            </a:r>
            <a:r>
              <a:rPr lang="en-US" dirty="0"/>
              <a:t>}</a:t>
            </a:r>
            <a:endParaRPr lang="en-US" baseline="30000" dirty="0"/>
          </a:p>
          <a:p>
            <a:pPr lvl="1"/>
            <a:r>
              <a:rPr lang="en-US" dirty="0"/>
              <a:t>Choose one based on a threshold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C5E85-8F21-438F-8A44-3415C857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23</a:t>
            </a:fld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6F0DD41-0795-4392-BECB-DD902A8A2696}"/>
              </a:ext>
            </a:extLst>
          </p:cNvPr>
          <p:cNvGrpSpPr/>
          <p:nvPr/>
        </p:nvGrpSpPr>
        <p:grpSpPr>
          <a:xfrm>
            <a:off x="848121" y="3058436"/>
            <a:ext cx="8383082" cy="3132606"/>
            <a:chOff x="848121" y="3058436"/>
            <a:chExt cx="8383082" cy="3132606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4C5498B-18D9-4F48-8011-50D7D860770B}"/>
                </a:ext>
              </a:extLst>
            </p:cNvPr>
            <p:cNvSpPr/>
            <p:nvPr/>
          </p:nvSpPr>
          <p:spPr>
            <a:xfrm>
              <a:off x="2843600" y="4820840"/>
              <a:ext cx="1511615" cy="10381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Supervised</a:t>
              </a:r>
            </a:p>
            <a:p>
              <a:pPr algn="ctr"/>
              <a:r>
                <a:rPr lang="en-US" dirty="0"/>
                <a:t>Model</a:t>
              </a:r>
            </a:p>
          </p:txBody>
        </p:sp>
        <p:cxnSp>
          <p:nvCxnSpPr>
            <p:cNvPr id="78" name="Elbow Connector 8">
              <a:extLst>
                <a:ext uri="{FF2B5EF4-FFF2-40B4-BE49-F238E27FC236}">
                  <a16:creationId xmlns:a16="http://schemas.microsoft.com/office/drawing/2014/main" id="{0070D598-EF93-4F5F-AA13-66B2755815A3}"/>
                </a:ext>
              </a:extLst>
            </p:cNvPr>
            <p:cNvCxnSpPr>
              <a:cxnSpLocks/>
              <a:stCxn id="77" idx="3"/>
              <a:endCxn id="82" idx="1"/>
            </p:cNvCxnSpPr>
            <p:nvPr/>
          </p:nvCxnSpPr>
          <p:spPr>
            <a:xfrm flipV="1">
              <a:off x="4355215" y="3608216"/>
              <a:ext cx="1197462" cy="1731705"/>
            </a:xfrm>
            <a:prstGeom prst="bentConnector3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Multidocument 28">
              <a:extLst>
                <a:ext uri="{FF2B5EF4-FFF2-40B4-BE49-F238E27FC236}">
                  <a16:creationId xmlns:a16="http://schemas.microsoft.com/office/drawing/2014/main" id="{3FE29143-26CC-458F-8279-F32B7196D21F}"/>
                </a:ext>
              </a:extLst>
            </p:cNvPr>
            <p:cNvSpPr/>
            <p:nvPr/>
          </p:nvSpPr>
          <p:spPr>
            <a:xfrm>
              <a:off x="7859603" y="4752929"/>
              <a:ext cx="1371600" cy="1188720"/>
            </a:xfrm>
            <a:prstGeom prst="flowChartMultidocumen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Large</a:t>
              </a:r>
            </a:p>
            <a:p>
              <a:pPr algn="ctr"/>
              <a:r>
                <a:rPr lang="en-US" sz="1600" i="1" dirty="0"/>
                <a:t>labeled</a:t>
              </a:r>
            </a:p>
            <a:p>
              <a:pPr algn="ctr"/>
              <a:r>
                <a:rPr lang="en-US" sz="1600" dirty="0"/>
                <a:t>corpus</a:t>
              </a:r>
            </a:p>
          </p:txBody>
        </p:sp>
        <p:sp>
          <p:nvSpPr>
            <p:cNvPr id="80" name="Multidocument 29">
              <a:extLst>
                <a:ext uri="{FF2B5EF4-FFF2-40B4-BE49-F238E27FC236}">
                  <a16:creationId xmlns:a16="http://schemas.microsoft.com/office/drawing/2014/main" id="{4411AAEC-B3C6-4465-9011-7C9FDC6969CC}"/>
                </a:ext>
              </a:extLst>
            </p:cNvPr>
            <p:cNvSpPr/>
            <p:nvPr/>
          </p:nvSpPr>
          <p:spPr>
            <a:xfrm>
              <a:off x="848121" y="4746138"/>
              <a:ext cx="1371600" cy="1188720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Large</a:t>
              </a:r>
            </a:p>
            <a:p>
              <a:pPr algn="ctr"/>
              <a:r>
                <a:rPr lang="en-US" sz="1600" i="1" dirty="0"/>
                <a:t>unlabeled</a:t>
              </a:r>
            </a:p>
            <a:p>
              <a:pPr algn="ctr"/>
              <a:r>
                <a:rPr lang="en-US" sz="1600" dirty="0"/>
                <a:t>corpus</a:t>
              </a:r>
            </a:p>
          </p:txBody>
        </p:sp>
        <p:sp>
          <p:nvSpPr>
            <p:cNvPr id="82" name="Rounded Rectangle 40">
              <a:extLst>
                <a:ext uri="{FF2B5EF4-FFF2-40B4-BE49-F238E27FC236}">
                  <a16:creationId xmlns:a16="http://schemas.microsoft.com/office/drawing/2014/main" id="{F7ADB30A-7C3D-408C-9E4B-73041DE281BA}"/>
                </a:ext>
              </a:extLst>
            </p:cNvPr>
            <p:cNvSpPr/>
            <p:nvPr/>
          </p:nvSpPr>
          <p:spPr>
            <a:xfrm>
              <a:off x="5552677" y="3058436"/>
              <a:ext cx="1035706" cy="109955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k-NNG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15007B2-5532-40FF-B7CA-9DE7729FF02F}"/>
                </a:ext>
              </a:extLst>
            </p:cNvPr>
            <p:cNvSpPr txBox="1"/>
            <p:nvPr/>
          </p:nvSpPr>
          <p:spPr>
            <a:xfrm>
              <a:off x="4540718" y="5030877"/>
              <a:ext cx="394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l</a:t>
              </a:r>
              <a:r>
                <a:rPr lang="en-US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1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CFB86EC-D8ED-4540-9A5B-DA3EF1114F51}"/>
                </a:ext>
              </a:extLst>
            </p:cNvPr>
            <p:cNvSpPr txBox="1"/>
            <p:nvPr/>
          </p:nvSpPr>
          <p:spPr>
            <a:xfrm>
              <a:off x="6054952" y="4322419"/>
              <a:ext cx="496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{l</a:t>
              </a:r>
              <a:r>
                <a:rPr lang="en-US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2</a:t>
              </a:r>
              <a:r>
                <a:rPr lang="en-US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}</a:t>
              </a:r>
              <a:endParaRPr lang="en-US" b="1" i="1" baseline="30000" dirty="0">
                <a:latin typeface="Book Antiqua" panose="02040602050305030304" pitchFamily="18" charset="0"/>
                <a:cs typeface="BIG CASLON MEDIUM" panose="02000603090000020003" pitchFamily="2" charset="-79"/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217CB6A-24DB-42A6-A522-EF5E5F2F0E69}"/>
                </a:ext>
              </a:extLst>
            </p:cNvPr>
            <p:cNvGrpSpPr/>
            <p:nvPr/>
          </p:nvGrpSpPr>
          <p:grpSpPr>
            <a:xfrm>
              <a:off x="5219892" y="4793121"/>
              <a:ext cx="1701275" cy="1099559"/>
              <a:chOff x="5390581" y="3591989"/>
              <a:chExt cx="1701275" cy="1099559"/>
            </a:xfrm>
          </p:grpSpPr>
          <p:sp>
            <p:nvSpPr>
              <p:cNvPr id="94" name="Decision 13">
                <a:extLst>
                  <a:ext uri="{FF2B5EF4-FFF2-40B4-BE49-F238E27FC236}">
                    <a16:creationId xmlns:a16="http://schemas.microsoft.com/office/drawing/2014/main" id="{A9DA759A-6C3E-4FD1-BB71-2CB503F52BBD}"/>
                  </a:ext>
                </a:extLst>
              </p:cNvPr>
              <p:cNvSpPr/>
              <p:nvPr/>
            </p:nvSpPr>
            <p:spPr>
              <a:xfrm>
                <a:off x="5390581" y="3591989"/>
                <a:ext cx="1701275" cy="1099559"/>
              </a:xfrm>
              <a:prstGeom prst="flowChartDecision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C09078D-4F43-459E-90DA-EA9CA227B7BA}"/>
                  </a:ext>
                </a:extLst>
              </p:cNvPr>
              <p:cNvSpPr txBox="1"/>
              <p:nvPr/>
            </p:nvSpPr>
            <p:spPr>
              <a:xfrm>
                <a:off x="5390581" y="3998318"/>
                <a:ext cx="17012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i="1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max(count(l</a:t>
                </a:r>
                <a:r>
                  <a:rPr lang="en-US" sz="1400" b="1" i="1" baseline="30000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2</a:t>
                </a:r>
                <a:r>
                  <a:rPr lang="en-US" sz="1400" b="1" i="1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)) &lt; t</a:t>
                </a:r>
                <a:r>
                  <a:rPr lang="en-US" sz="1400" b="1" i="1" baseline="30000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              </a:t>
                </a:r>
              </a:p>
            </p:txBody>
          </p:sp>
        </p:grpSp>
        <p:cxnSp>
          <p:nvCxnSpPr>
            <p:cNvPr id="86" name="Elbow Connector 85">
              <a:extLst>
                <a:ext uri="{FF2B5EF4-FFF2-40B4-BE49-F238E27FC236}">
                  <a16:creationId xmlns:a16="http://schemas.microsoft.com/office/drawing/2014/main" id="{3E5C07E5-F066-467F-9265-92FEDFBCE7DA}"/>
                </a:ext>
              </a:extLst>
            </p:cNvPr>
            <p:cNvCxnSpPr>
              <a:cxnSpLocks/>
              <a:stCxn id="94" idx="2"/>
              <a:endCxn id="79" idx="2"/>
            </p:cNvCxnSpPr>
            <p:nvPr/>
          </p:nvCxnSpPr>
          <p:spPr>
            <a:xfrm rot="16200000" flipH="1">
              <a:off x="7258302" y="4704908"/>
              <a:ext cx="3952" cy="2379496"/>
            </a:xfrm>
            <a:prstGeom prst="bentConnector3">
              <a:avLst>
                <a:gd name="adj1" fmla="val 9057616"/>
              </a:avLst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4FC66DF-1085-4903-8208-7F277463FF37}"/>
                </a:ext>
              </a:extLst>
            </p:cNvPr>
            <p:cNvSpPr txBox="1"/>
            <p:nvPr/>
          </p:nvSpPr>
          <p:spPr>
            <a:xfrm>
              <a:off x="5576265" y="5852488"/>
              <a:ext cx="23794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No:   argmax(count(l</a:t>
              </a:r>
              <a:r>
                <a:rPr lang="en-US" sz="1600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2</a:t>
              </a:r>
              <a:r>
                <a:rPr lang="en-US" sz="1600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))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3101B41-C4A1-46CA-A789-832F7412852F}"/>
                </a:ext>
              </a:extLst>
            </p:cNvPr>
            <p:cNvSpPr txBox="1"/>
            <p:nvPr/>
          </p:nvSpPr>
          <p:spPr>
            <a:xfrm>
              <a:off x="6864290" y="5053488"/>
              <a:ext cx="10320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Yes: l</a:t>
              </a:r>
              <a:r>
                <a:rPr lang="en-US" sz="1600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1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6099D41-6AA0-4ACA-9662-95C697F7F726}"/>
                </a:ext>
              </a:extLst>
            </p:cNvPr>
            <p:cNvCxnSpPr>
              <a:cxnSpLocks/>
              <a:stCxn id="80" idx="3"/>
              <a:endCxn id="77" idx="1"/>
            </p:cNvCxnSpPr>
            <p:nvPr/>
          </p:nvCxnSpPr>
          <p:spPr>
            <a:xfrm flipV="1">
              <a:off x="2219721" y="5339921"/>
              <a:ext cx="623879" cy="577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392C6CBD-F4ED-40D1-8969-04AF71BD012F}"/>
                </a:ext>
              </a:extLst>
            </p:cNvPr>
            <p:cNvCxnSpPr>
              <a:cxnSpLocks/>
              <a:stCxn id="77" idx="3"/>
              <a:endCxn id="94" idx="1"/>
            </p:cNvCxnSpPr>
            <p:nvPr/>
          </p:nvCxnSpPr>
          <p:spPr>
            <a:xfrm>
              <a:off x="4355215" y="5339921"/>
              <a:ext cx="864677" cy="2980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B936FFA7-B9FE-44F3-95A3-C280FB61474A}"/>
                </a:ext>
              </a:extLst>
            </p:cNvPr>
            <p:cNvCxnSpPr>
              <a:cxnSpLocks/>
              <a:stCxn id="82" idx="2"/>
              <a:endCxn id="94" idx="0"/>
            </p:cNvCxnSpPr>
            <p:nvPr/>
          </p:nvCxnSpPr>
          <p:spPr>
            <a:xfrm>
              <a:off x="6070530" y="4157995"/>
              <a:ext cx="0" cy="635126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374B79A9-1395-4EF7-AB52-BF3390F7EB66}"/>
                </a:ext>
              </a:extLst>
            </p:cNvPr>
            <p:cNvCxnSpPr>
              <a:cxnSpLocks/>
              <a:stCxn id="94" idx="3"/>
              <a:endCxn id="79" idx="1"/>
            </p:cNvCxnSpPr>
            <p:nvPr/>
          </p:nvCxnSpPr>
          <p:spPr>
            <a:xfrm>
              <a:off x="6921167" y="5342901"/>
              <a:ext cx="938436" cy="43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83199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09A3-73F0-4608-B5AD-0720FB82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Data Augmentation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C2AB-D1CD-4329-AA09-38CDACDEE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 a supervised model on the large, newly created corpus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C5E85-8F21-438F-8A44-3415C857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24</a:t>
            </a:fld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9AF5AEF-91F0-4CC0-A30D-F6D63632E8EF}"/>
              </a:ext>
            </a:extLst>
          </p:cNvPr>
          <p:cNvGrpSpPr/>
          <p:nvPr/>
        </p:nvGrpSpPr>
        <p:grpSpPr>
          <a:xfrm>
            <a:off x="848121" y="3058436"/>
            <a:ext cx="10495758" cy="3132606"/>
            <a:chOff x="1018810" y="1857304"/>
            <a:chExt cx="10495758" cy="313260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C2CDF4D-5A16-484C-929A-216AF9BD26FA}"/>
                </a:ext>
              </a:extLst>
            </p:cNvPr>
            <p:cNvSpPr/>
            <p:nvPr/>
          </p:nvSpPr>
          <p:spPr>
            <a:xfrm>
              <a:off x="3014289" y="3619708"/>
              <a:ext cx="1511615" cy="10381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Supervised</a:t>
              </a:r>
            </a:p>
            <a:p>
              <a:pPr algn="ctr"/>
              <a:r>
                <a:rPr lang="en-US" dirty="0"/>
                <a:t>Model</a:t>
              </a:r>
            </a:p>
          </p:txBody>
        </p:sp>
        <p:cxnSp>
          <p:nvCxnSpPr>
            <p:cNvPr id="27" name="Elbow Connector 8">
              <a:extLst>
                <a:ext uri="{FF2B5EF4-FFF2-40B4-BE49-F238E27FC236}">
                  <a16:creationId xmlns:a16="http://schemas.microsoft.com/office/drawing/2014/main" id="{784FE227-C1A1-486F-B153-3BCA8D300AB1}"/>
                </a:ext>
              </a:extLst>
            </p:cNvPr>
            <p:cNvCxnSpPr>
              <a:cxnSpLocks/>
              <a:stCxn id="26" idx="3"/>
              <a:endCxn id="31" idx="1"/>
            </p:cNvCxnSpPr>
            <p:nvPr/>
          </p:nvCxnSpPr>
          <p:spPr>
            <a:xfrm flipV="1">
              <a:off x="4525904" y="2407084"/>
              <a:ext cx="1197462" cy="1731705"/>
            </a:xfrm>
            <a:prstGeom prst="bentConnector3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Multidocument 28">
              <a:extLst>
                <a:ext uri="{FF2B5EF4-FFF2-40B4-BE49-F238E27FC236}">
                  <a16:creationId xmlns:a16="http://schemas.microsoft.com/office/drawing/2014/main" id="{866A3D53-DFA1-44F0-9A56-9EA117BC0FE9}"/>
                </a:ext>
              </a:extLst>
            </p:cNvPr>
            <p:cNvSpPr/>
            <p:nvPr/>
          </p:nvSpPr>
          <p:spPr>
            <a:xfrm>
              <a:off x="8030292" y="3551797"/>
              <a:ext cx="1371600" cy="1188720"/>
            </a:xfrm>
            <a:prstGeom prst="flowChartMultidocumen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Large</a:t>
              </a:r>
            </a:p>
            <a:p>
              <a:pPr algn="ctr"/>
              <a:r>
                <a:rPr lang="en-US" sz="1600" i="1" dirty="0"/>
                <a:t>labeled</a:t>
              </a:r>
            </a:p>
            <a:p>
              <a:pPr algn="ctr"/>
              <a:r>
                <a:rPr lang="en-US" sz="1600" dirty="0"/>
                <a:t>corpus</a:t>
              </a:r>
            </a:p>
          </p:txBody>
        </p:sp>
        <p:sp>
          <p:nvSpPr>
            <p:cNvPr id="29" name="Multidocument 29">
              <a:extLst>
                <a:ext uri="{FF2B5EF4-FFF2-40B4-BE49-F238E27FC236}">
                  <a16:creationId xmlns:a16="http://schemas.microsoft.com/office/drawing/2014/main" id="{C0700B6A-8B85-4C1A-90E5-1AAADC8DF1FB}"/>
                </a:ext>
              </a:extLst>
            </p:cNvPr>
            <p:cNvSpPr/>
            <p:nvPr/>
          </p:nvSpPr>
          <p:spPr>
            <a:xfrm>
              <a:off x="1018810" y="3545006"/>
              <a:ext cx="1371600" cy="1188720"/>
            </a:xfrm>
            <a:prstGeom prst="flowChartMultidocumen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600" dirty="0"/>
                <a:t>Large</a:t>
              </a:r>
            </a:p>
            <a:p>
              <a:pPr algn="ctr"/>
              <a:r>
                <a:rPr lang="en-US" sz="1600" i="1" dirty="0"/>
                <a:t>unlabeled</a:t>
              </a:r>
            </a:p>
            <a:p>
              <a:pPr algn="ctr"/>
              <a:r>
                <a:rPr lang="en-US" sz="1600" dirty="0"/>
                <a:t>corpus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088BA91-521F-4F98-A8FC-2C25FBB1CEEF}"/>
                </a:ext>
              </a:extLst>
            </p:cNvPr>
            <p:cNvSpPr/>
            <p:nvPr/>
          </p:nvSpPr>
          <p:spPr>
            <a:xfrm>
              <a:off x="10091211" y="3629756"/>
              <a:ext cx="1423357" cy="103816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Supervised</a:t>
              </a:r>
            </a:p>
            <a:p>
              <a:pPr algn="ctr"/>
              <a:r>
                <a:rPr lang="en-US" dirty="0"/>
                <a:t>Model</a:t>
              </a:r>
            </a:p>
          </p:txBody>
        </p:sp>
        <p:sp>
          <p:nvSpPr>
            <p:cNvPr id="31" name="Rounded Rectangle 40">
              <a:extLst>
                <a:ext uri="{FF2B5EF4-FFF2-40B4-BE49-F238E27FC236}">
                  <a16:creationId xmlns:a16="http://schemas.microsoft.com/office/drawing/2014/main" id="{40A7502D-3F93-41CB-AC7F-FE3F056AEF36}"/>
                </a:ext>
              </a:extLst>
            </p:cNvPr>
            <p:cNvSpPr/>
            <p:nvPr/>
          </p:nvSpPr>
          <p:spPr>
            <a:xfrm>
              <a:off x="5723366" y="1857304"/>
              <a:ext cx="1035706" cy="109955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k-NNG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6BF4F62-6EBD-4ECF-9B35-1CDB0566D959}"/>
                </a:ext>
              </a:extLst>
            </p:cNvPr>
            <p:cNvSpPr txBox="1"/>
            <p:nvPr/>
          </p:nvSpPr>
          <p:spPr>
            <a:xfrm>
              <a:off x="4711407" y="3829745"/>
              <a:ext cx="394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l</a:t>
              </a:r>
              <a:r>
                <a:rPr lang="en-US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587198-A3BE-410A-B73B-29D8F03D1182}"/>
                </a:ext>
              </a:extLst>
            </p:cNvPr>
            <p:cNvSpPr txBox="1"/>
            <p:nvPr/>
          </p:nvSpPr>
          <p:spPr>
            <a:xfrm>
              <a:off x="6225641" y="3121287"/>
              <a:ext cx="496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{l</a:t>
              </a:r>
              <a:r>
                <a:rPr lang="en-US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2</a:t>
              </a:r>
              <a:r>
                <a:rPr lang="en-US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}</a:t>
              </a:r>
              <a:endParaRPr lang="en-US" b="1" i="1" baseline="30000" dirty="0">
                <a:latin typeface="Book Antiqua" panose="02040602050305030304" pitchFamily="18" charset="0"/>
                <a:cs typeface="BIG CASLON MEDIUM" panose="02000603090000020003" pitchFamily="2" charset="-79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300E796-7F56-4E70-BEBF-53229C4086E4}"/>
                </a:ext>
              </a:extLst>
            </p:cNvPr>
            <p:cNvGrpSpPr/>
            <p:nvPr/>
          </p:nvGrpSpPr>
          <p:grpSpPr>
            <a:xfrm>
              <a:off x="5390581" y="3591989"/>
              <a:ext cx="1701275" cy="1099559"/>
              <a:chOff x="5390581" y="3591989"/>
              <a:chExt cx="1701275" cy="1099559"/>
            </a:xfrm>
          </p:grpSpPr>
          <p:sp>
            <p:nvSpPr>
              <p:cNvPr id="43" name="Decision 13">
                <a:extLst>
                  <a:ext uri="{FF2B5EF4-FFF2-40B4-BE49-F238E27FC236}">
                    <a16:creationId xmlns:a16="http://schemas.microsoft.com/office/drawing/2014/main" id="{0E153F86-3FCF-465B-BD47-484851D7A881}"/>
                  </a:ext>
                </a:extLst>
              </p:cNvPr>
              <p:cNvSpPr/>
              <p:nvPr/>
            </p:nvSpPr>
            <p:spPr>
              <a:xfrm>
                <a:off x="5390581" y="3591989"/>
                <a:ext cx="1701275" cy="1099559"/>
              </a:xfrm>
              <a:prstGeom prst="flowChartDecision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200" dirty="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3C8A143-87F3-4F96-BD28-2A92A31E13C0}"/>
                  </a:ext>
                </a:extLst>
              </p:cNvPr>
              <p:cNvSpPr txBox="1"/>
              <p:nvPr/>
            </p:nvSpPr>
            <p:spPr>
              <a:xfrm>
                <a:off x="5390581" y="3998318"/>
                <a:ext cx="170127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i="1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max(count(l</a:t>
                </a:r>
                <a:r>
                  <a:rPr lang="en-US" sz="1400" b="1" i="1" baseline="30000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2</a:t>
                </a:r>
                <a:r>
                  <a:rPr lang="en-US" sz="1400" b="1" i="1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)) &lt; t</a:t>
                </a:r>
                <a:r>
                  <a:rPr lang="en-US" sz="1400" b="1" i="1" baseline="30000" dirty="0">
                    <a:latin typeface="Book Antiqua" panose="02040602050305030304" pitchFamily="18" charset="0"/>
                    <a:cs typeface="BIG CASLON MEDIUM" panose="02000603090000020003" pitchFamily="2" charset="-79"/>
                  </a:rPr>
                  <a:t>              </a:t>
                </a:r>
              </a:p>
            </p:txBody>
          </p:sp>
        </p:grpSp>
        <p:cxnSp>
          <p:nvCxnSpPr>
            <p:cNvPr id="35" name="Elbow Connector 85">
              <a:extLst>
                <a:ext uri="{FF2B5EF4-FFF2-40B4-BE49-F238E27FC236}">
                  <a16:creationId xmlns:a16="http://schemas.microsoft.com/office/drawing/2014/main" id="{F6353848-FFB2-4B55-9A60-B92902FFCF1D}"/>
                </a:ext>
              </a:extLst>
            </p:cNvPr>
            <p:cNvCxnSpPr>
              <a:cxnSpLocks/>
              <a:stCxn id="43" idx="2"/>
              <a:endCxn id="28" idx="2"/>
            </p:cNvCxnSpPr>
            <p:nvPr/>
          </p:nvCxnSpPr>
          <p:spPr>
            <a:xfrm rot="16200000" flipH="1">
              <a:off x="7428991" y="3503776"/>
              <a:ext cx="3952" cy="2379496"/>
            </a:xfrm>
            <a:prstGeom prst="bentConnector3">
              <a:avLst>
                <a:gd name="adj1" fmla="val 9057616"/>
              </a:avLst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690A0E-5BE4-492D-BAC0-5C9476195C95}"/>
                </a:ext>
              </a:extLst>
            </p:cNvPr>
            <p:cNvSpPr txBox="1"/>
            <p:nvPr/>
          </p:nvSpPr>
          <p:spPr>
            <a:xfrm>
              <a:off x="5746954" y="4651356"/>
              <a:ext cx="23794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No:   argmax(count(l</a:t>
              </a:r>
              <a:r>
                <a:rPr lang="en-US" sz="1600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2</a:t>
              </a:r>
              <a:r>
                <a:rPr lang="en-US" sz="1600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))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0A3D8E-216E-44F0-A38B-C527DD2FB676}"/>
                </a:ext>
              </a:extLst>
            </p:cNvPr>
            <p:cNvSpPr txBox="1"/>
            <p:nvPr/>
          </p:nvSpPr>
          <p:spPr>
            <a:xfrm>
              <a:off x="7034979" y="3852356"/>
              <a:ext cx="10320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Yes: l</a:t>
              </a:r>
              <a:r>
                <a:rPr lang="en-US" sz="1600" b="1" i="1" baseline="30000" dirty="0">
                  <a:latin typeface="Book Antiqua" panose="02040602050305030304" pitchFamily="18" charset="0"/>
                  <a:cs typeface="BIG CASLON MEDIUM" panose="02000603090000020003" pitchFamily="2" charset="-79"/>
                </a:rPr>
                <a:t>1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0197600-43F7-432F-9708-17339B40BA44}"/>
                </a:ext>
              </a:extLst>
            </p:cNvPr>
            <p:cNvCxnSpPr>
              <a:cxnSpLocks/>
              <a:stCxn id="29" idx="3"/>
              <a:endCxn id="26" idx="1"/>
            </p:cNvCxnSpPr>
            <p:nvPr/>
          </p:nvCxnSpPr>
          <p:spPr>
            <a:xfrm flipV="1">
              <a:off x="2390410" y="4138789"/>
              <a:ext cx="623879" cy="577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71D43E3D-C78B-440D-98CF-2B6AB2BEE64C}"/>
                </a:ext>
              </a:extLst>
            </p:cNvPr>
            <p:cNvCxnSpPr>
              <a:cxnSpLocks/>
              <a:stCxn id="26" idx="3"/>
              <a:endCxn id="43" idx="1"/>
            </p:cNvCxnSpPr>
            <p:nvPr/>
          </p:nvCxnSpPr>
          <p:spPr>
            <a:xfrm>
              <a:off x="4525904" y="4138789"/>
              <a:ext cx="864677" cy="2980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809D636-4191-4083-A987-91C3D7C635CC}"/>
                </a:ext>
              </a:extLst>
            </p:cNvPr>
            <p:cNvCxnSpPr>
              <a:cxnSpLocks/>
              <a:stCxn id="31" idx="2"/>
              <a:endCxn id="43" idx="0"/>
            </p:cNvCxnSpPr>
            <p:nvPr/>
          </p:nvCxnSpPr>
          <p:spPr>
            <a:xfrm>
              <a:off x="6241219" y="2956863"/>
              <a:ext cx="0" cy="635126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F6D15A0-6C01-49C8-8118-A5465FAF9B25}"/>
                </a:ext>
              </a:extLst>
            </p:cNvPr>
            <p:cNvCxnSpPr>
              <a:cxnSpLocks/>
              <a:stCxn id="43" idx="3"/>
              <a:endCxn id="28" idx="1"/>
            </p:cNvCxnSpPr>
            <p:nvPr/>
          </p:nvCxnSpPr>
          <p:spPr>
            <a:xfrm>
              <a:off x="7091856" y="4141769"/>
              <a:ext cx="938436" cy="4388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7ED95B56-B9C6-46F6-933E-3E7182F2845A}"/>
                </a:ext>
              </a:extLst>
            </p:cNvPr>
            <p:cNvCxnSpPr>
              <a:cxnSpLocks/>
              <a:stCxn id="28" idx="3"/>
              <a:endCxn id="30" idx="1"/>
            </p:cNvCxnSpPr>
            <p:nvPr/>
          </p:nvCxnSpPr>
          <p:spPr>
            <a:xfrm>
              <a:off x="9401892" y="4146157"/>
              <a:ext cx="689319" cy="2680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0805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3565-50AE-A743-99A8-BC4E4D6E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2763-3784-5B4A-8BCB-D34DDD460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RUFES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KLUE</a:t>
            </a:r>
          </a:p>
          <a:p>
            <a:pPr lvl="1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DBpedia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Abstract Corpus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Fine Grained Typing Methods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Supervised System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Weakly Supervised System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Synthetic Data System</a:t>
            </a:r>
          </a:p>
          <a:p>
            <a:r>
              <a:rPr lang="en-US" dirty="0">
                <a:solidFill>
                  <a:srgbClr val="2E75B6"/>
                </a:solidFill>
              </a:rPr>
              <a:t>Coreference Resolution</a:t>
            </a:r>
          </a:p>
          <a:p>
            <a:r>
              <a:rPr lang="en-US" dirty="0"/>
              <a:t>Results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BFF46-3298-4EB2-9A12-E5BED474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0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1513-D4DC-43CB-AEF5-7DA691DC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Coreference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7918D-767F-44C6-B1C1-23956EF9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Bell-Tree mention synchronous coreference algorithm (</a:t>
            </a:r>
            <a:r>
              <a:rPr lang="en-US" dirty="0">
                <a:solidFill>
                  <a:srgbClr val="2E75B6"/>
                </a:solidFill>
              </a:rPr>
              <a:t>Luo et al., 2004</a:t>
            </a:r>
            <a:r>
              <a:rPr lang="en-US" dirty="0"/>
              <a:t>)</a:t>
            </a:r>
          </a:p>
          <a:p>
            <a:pPr lvl="1"/>
            <a:r>
              <a:rPr lang="en-US" sz="2000" dirty="0"/>
              <a:t>Trained on in-house KLUE data</a:t>
            </a:r>
          </a:p>
          <a:p>
            <a:pPr lvl="1"/>
            <a:r>
              <a:rPr lang="en-US" sz="2000" dirty="0"/>
              <a:t>Generalizes to unseen types</a:t>
            </a:r>
          </a:p>
          <a:p>
            <a:r>
              <a:rPr lang="en-US" dirty="0"/>
              <a:t>Post-processing to improve performance</a:t>
            </a:r>
          </a:p>
          <a:p>
            <a:pPr lvl="1"/>
            <a:r>
              <a:rPr lang="en-US" dirty="0"/>
              <a:t>Use canonical entity text instead of entity ids</a:t>
            </a:r>
          </a:p>
          <a:p>
            <a:pPr lvl="1"/>
            <a:r>
              <a:rPr lang="en-US" dirty="0"/>
              <a:t>Link each PRO mention to the closest antecedent on PER or non-PER type depending on pronoun</a:t>
            </a:r>
          </a:p>
          <a:p>
            <a:pPr lvl="2"/>
            <a:r>
              <a:rPr lang="en-US" dirty="0"/>
              <a:t>Copy antecedent’s entity text and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F0C58-97BB-4D7C-9F98-50D26941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CF3C15-38C8-7C4D-AD16-2AAB21A1FAB8}"/>
              </a:ext>
            </a:extLst>
          </p:cNvPr>
          <p:cNvSpPr/>
          <p:nvPr/>
        </p:nvSpPr>
        <p:spPr>
          <a:xfrm>
            <a:off x="1253322" y="4921006"/>
            <a:ext cx="10012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John DeGioia </a:t>
            </a:r>
            <a:r>
              <a:rPr lang="en-US" i="1" dirty="0"/>
              <a:t>said that </a:t>
            </a:r>
            <a:r>
              <a:rPr lang="en-US" i="1" dirty="0">
                <a:solidFill>
                  <a:srgbClr val="005AFF"/>
                </a:solidFill>
              </a:rPr>
              <a:t>Georgetown</a:t>
            </a:r>
            <a:r>
              <a:rPr lang="en-US" i="1" dirty="0"/>
              <a:t> has realized … impact </a:t>
            </a:r>
            <a:r>
              <a:rPr lang="en-US" i="1" dirty="0">
                <a:solidFill>
                  <a:srgbClr val="00B050"/>
                </a:solidFill>
              </a:rPr>
              <a:t>it</a:t>
            </a:r>
            <a:r>
              <a:rPr lang="en-US" i="1" dirty="0"/>
              <a:t> has had …. The new agreement, </a:t>
            </a:r>
            <a:r>
              <a:rPr lang="en-US" i="1" dirty="0">
                <a:solidFill>
                  <a:schemeClr val="accent2"/>
                </a:solidFill>
              </a:rPr>
              <a:t>he</a:t>
            </a:r>
            <a:r>
              <a:rPr lang="en-US" i="1" dirty="0"/>
              <a:t> said, …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6C04E7-7A81-5E45-B453-918AF1F300F2}"/>
              </a:ext>
            </a:extLst>
          </p:cNvPr>
          <p:cNvSpPr/>
          <p:nvPr/>
        </p:nvSpPr>
        <p:spPr>
          <a:xfrm>
            <a:off x="750630" y="5282972"/>
            <a:ext cx="3741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PER.Executive.AcademicAdministrator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70FF3F-ED7D-C142-9C20-295A03322DBD}"/>
              </a:ext>
            </a:extLst>
          </p:cNvPr>
          <p:cNvSpPr/>
          <p:nvPr/>
        </p:nvSpPr>
        <p:spPr>
          <a:xfrm>
            <a:off x="2688612" y="5637571"/>
            <a:ext cx="3571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5AFF"/>
                </a:solidFill>
              </a:rPr>
              <a:t>ORG.EducationalInstitution.College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FA3D0F-329A-404D-B48A-20EC40190BB9}"/>
              </a:ext>
            </a:extLst>
          </p:cNvPr>
          <p:cNvSpPr/>
          <p:nvPr/>
        </p:nvSpPr>
        <p:spPr>
          <a:xfrm>
            <a:off x="6028332" y="5275605"/>
            <a:ext cx="19766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LOC.Neighborhood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3A495B-5BF3-6D46-9A56-B001A1E40DAD}"/>
              </a:ext>
            </a:extLst>
          </p:cNvPr>
          <p:cNvSpPr/>
          <p:nvPr/>
        </p:nvSpPr>
        <p:spPr>
          <a:xfrm>
            <a:off x="9927612" y="5290338"/>
            <a:ext cx="553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PER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4158CDA-04B7-C144-AD6B-E988D0C93CA2}"/>
              </a:ext>
            </a:extLst>
          </p:cNvPr>
          <p:cNvCxnSpPr>
            <a:cxnSpLocks/>
          </p:cNvCxnSpPr>
          <p:nvPr/>
        </p:nvCxnSpPr>
        <p:spPr>
          <a:xfrm>
            <a:off x="1924337" y="5172502"/>
            <a:ext cx="0" cy="259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E657CD-E874-6044-AE43-C087D267A5EB}"/>
              </a:ext>
            </a:extLst>
          </p:cNvPr>
          <p:cNvCxnSpPr>
            <a:cxnSpLocks/>
          </p:cNvCxnSpPr>
          <p:nvPr/>
        </p:nvCxnSpPr>
        <p:spPr>
          <a:xfrm>
            <a:off x="10074323" y="5160684"/>
            <a:ext cx="0" cy="259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466A0-62B4-3146-ABE4-6322D2C2E532}"/>
              </a:ext>
            </a:extLst>
          </p:cNvPr>
          <p:cNvCxnSpPr>
            <a:cxnSpLocks/>
          </p:cNvCxnSpPr>
          <p:nvPr/>
        </p:nvCxnSpPr>
        <p:spPr>
          <a:xfrm>
            <a:off x="6812521" y="5172502"/>
            <a:ext cx="0" cy="259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6F26908-563F-F041-A3FC-A0DAC40F2288}"/>
              </a:ext>
            </a:extLst>
          </p:cNvPr>
          <p:cNvCxnSpPr>
            <a:cxnSpLocks/>
          </p:cNvCxnSpPr>
          <p:nvPr/>
        </p:nvCxnSpPr>
        <p:spPr>
          <a:xfrm>
            <a:off x="4492391" y="5172502"/>
            <a:ext cx="0" cy="5868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467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1513-D4DC-43CB-AEF5-7DA691DC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Coreference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7918D-767F-44C6-B1C1-23956EF9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of Bell-Tree mention synchronous coreference algorithm (</a:t>
            </a:r>
            <a:r>
              <a:rPr lang="en-US" dirty="0">
                <a:solidFill>
                  <a:srgbClr val="2E75B6"/>
                </a:solidFill>
              </a:rPr>
              <a:t>Luo et al., 2004</a:t>
            </a:r>
            <a:r>
              <a:rPr lang="en-US" dirty="0"/>
              <a:t>)</a:t>
            </a:r>
          </a:p>
          <a:p>
            <a:pPr lvl="1"/>
            <a:r>
              <a:rPr lang="en-US" sz="2000" dirty="0"/>
              <a:t>Trained on in-house KLUE data</a:t>
            </a:r>
          </a:p>
          <a:p>
            <a:pPr lvl="1"/>
            <a:r>
              <a:rPr lang="en-US" sz="2000" dirty="0"/>
              <a:t>Generalizes to unseen types</a:t>
            </a:r>
          </a:p>
          <a:p>
            <a:r>
              <a:rPr lang="en-US" dirty="0"/>
              <a:t>Post-processing to improve performance</a:t>
            </a:r>
          </a:p>
          <a:p>
            <a:pPr lvl="1"/>
            <a:r>
              <a:rPr lang="en-US" dirty="0"/>
              <a:t>Use canonical entity text instead of entity ids</a:t>
            </a:r>
          </a:p>
          <a:p>
            <a:pPr lvl="1"/>
            <a:r>
              <a:rPr lang="en-US" dirty="0"/>
              <a:t>Link each PRO mention to the closest antecedent on PER or non-PER type depending on pronoun</a:t>
            </a:r>
          </a:p>
          <a:p>
            <a:pPr lvl="2"/>
            <a:r>
              <a:rPr lang="en-US" dirty="0"/>
              <a:t>Copy antecedent’s entity text and 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F0C58-97BB-4D7C-9F98-50D26941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CF3C15-38C8-7C4D-AD16-2AAB21A1FAB8}"/>
              </a:ext>
            </a:extLst>
          </p:cNvPr>
          <p:cNvSpPr/>
          <p:nvPr/>
        </p:nvSpPr>
        <p:spPr>
          <a:xfrm>
            <a:off x="1253322" y="4921006"/>
            <a:ext cx="10012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John DeGioia </a:t>
            </a:r>
            <a:r>
              <a:rPr lang="en-US" i="1" dirty="0"/>
              <a:t>said that </a:t>
            </a:r>
            <a:r>
              <a:rPr lang="en-US" i="1" dirty="0">
                <a:solidFill>
                  <a:srgbClr val="005AFF"/>
                </a:solidFill>
              </a:rPr>
              <a:t>Georgetown</a:t>
            </a:r>
            <a:r>
              <a:rPr lang="en-US" i="1" dirty="0"/>
              <a:t> has realized … impact </a:t>
            </a:r>
            <a:r>
              <a:rPr lang="en-US" i="1" dirty="0">
                <a:solidFill>
                  <a:srgbClr val="005AFF"/>
                </a:solidFill>
              </a:rPr>
              <a:t>it</a:t>
            </a:r>
            <a:r>
              <a:rPr lang="en-US" i="1" dirty="0"/>
              <a:t> has had …. The new agreement, </a:t>
            </a:r>
            <a:r>
              <a:rPr lang="en-US" i="1" dirty="0">
                <a:solidFill>
                  <a:schemeClr val="accent2"/>
                </a:solidFill>
              </a:rPr>
              <a:t>he</a:t>
            </a:r>
            <a:r>
              <a:rPr lang="en-US" i="1" dirty="0"/>
              <a:t> said, …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6C04E7-7A81-5E45-B453-918AF1F300F2}"/>
              </a:ext>
            </a:extLst>
          </p:cNvPr>
          <p:cNvSpPr/>
          <p:nvPr/>
        </p:nvSpPr>
        <p:spPr>
          <a:xfrm>
            <a:off x="750630" y="5282972"/>
            <a:ext cx="3741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PER.Executive.AcademicAdministrator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70FF3F-ED7D-C142-9C20-295A03322DBD}"/>
              </a:ext>
            </a:extLst>
          </p:cNvPr>
          <p:cNvSpPr/>
          <p:nvPr/>
        </p:nvSpPr>
        <p:spPr>
          <a:xfrm>
            <a:off x="2688612" y="5637571"/>
            <a:ext cx="3571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5AFF"/>
                </a:solidFill>
              </a:rPr>
              <a:t>ORG.EducationalInstitution.College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FA3D0F-329A-404D-B48A-20EC40190BB9}"/>
              </a:ext>
            </a:extLst>
          </p:cNvPr>
          <p:cNvSpPr/>
          <p:nvPr/>
        </p:nvSpPr>
        <p:spPr>
          <a:xfrm>
            <a:off x="5158843" y="5275605"/>
            <a:ext cx="3668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5AFF"/>
                </a:solidFill>
              </a:rPr>
              <a:t>ORG.EducationalInstitution.College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4158CDA-04B7-C144-AD6B-E988D0C93CA2}"/>
              </a:ext>
            </a:extLst>
          </p:cNvPr>
          <p:cNvCxnSpPr>
            <a:cxnSpLocks/>
          </p:cNvCxnSpPr>
          <p:nvPr/>
        </p:nvCxnSpPr>
        <p:spPr>
          <a:xfrm>
            <a:off x="1924337" y="5172502"/>
            <a:ext cx="0" cy="259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E657CD-E874-6044-AE43-C087D267A5EB}"/>
              </a:ext>
            </a:extLst>
          </p:cNvPr>
          <p:cNvCxnSpPr>
            <a:cxnSpLocks/>
          </p:cNvCxnSpPr>
          <p:nvPr/>
        </p:nvCxnSpPr>
        <p:spPr>
          <a:xfrm>
            <a:off x="10087971" y="5160684"/>
            <a:ext cx="0" cy="598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466A0-62B4-3146-ABE4-6322D2C2E532}"/>
              </a:ext>
            </a:extLst>
          </p:cNvPr>
          <p:cNvCxnSpPr>
            <a:cxnSpLocks/>
          </p:cNvCxnSpPr>
          <p:nvPr/>
        </p:nvCxnSpPr>
        <p:spPr>
          <a:xfrm>
            <a:off x="6812521" y="5158854"/>
            <a:ext cx="0" cy="2593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6F26908-563F-F041-A3FC-A0DAC40F2288}"/>
              </a:ext>
            </a:extLst>
          </p:cNvPr>
          <p:cNvCxnSpPr>
            <a:cxnSpLocks/>
          </p:cNvCxnSpPr>
          <p:nvPr/>
        </p:nvCxnSpPr>
        <p:spPr>
          <a:xfrm>
            <a:off x="4492391" y="5172502"/>
            <a:ext cx="0" cy="5868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D8BD377-2759-1B4E-8FB4-685D352BACCC}"/>
              </a:ext>
            </a:extLst>
          </p:cNvPr>
          <p:cNvSpPr/>
          <p:nvPr/>
        </p:nvSpPr>
        <p:spPr>
          <a:xfrm>
            <a:off x="7612039" y="5687792"/>
            <a:ext cx="3741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</a:rPr>
              <a:t>PER.Executive.AcademicAdministrator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45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3565-50AE-A743-99A8-BC4E4D6E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2763-3784-5B4A-8BCB-D34DDD460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RUFES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KLUE</a:t>
            </a:r>
          </a:p>
          <a:p>
            <a:pPr lvl="1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DBpedia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Abstract Corpus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Fine Grained Typing Methods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Supervised System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Weakly Supervised System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Synthetic Data System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Coreference Resolution</a:t>
            </a:r>
          </a:p>
          <a:p>
            <a:r>
              <a:rPr lang="en-US" dirty="0">
                <a:solidFill>
                  <a:srgbClr val="2E75B6"/>
                </a:solidFill>
              </a:rPr>
              <a:t>Results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BFF46-3298-4EB2-9A12-E5BED474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80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D9E7D-731D-46C0-8BE9-6DF6F45CE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4B0249-FC29-44E6-9A24-54F6715BEF5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46264478"/>
              </p:ext>
            </p:extLst>
          </p:nvPr>
        </p:nvGraphicFramePr>
        <p:xfrm>
          <a:off x="7601528" y="1349298"/>
          <a:ext cx="41148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8610383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59453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System</a:t>
                      </a:r>
                    </a:p>
                  </a:txBody>
                  <a:tcPr marL="104723" marR="104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Fine-Grain F1</a:t>
                      </a:r>
                    </a:p>
                  </a:txBody>
                  <a:tcPr marL="104723" marR="104723"/>
                </a:tc>
                <a:extLst>
                  <a:ext uri="{0D108BD9-81ED-4DB2-BD59-A6C34878D82A}">
                    <a16:rowId xmlns:a16="http://schemas.microsoft.com/office/drawing/2014/main" val="1719248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Supervised</a:t>
                      </a:r>
                    </a:p>
                  </a:txBody>
                  <a:tcPr marL="104723" marR="104723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0.4453</a:t>
                      </a:r>
                    </a:p>
                  </a:txBody>
                  <a:tcPr marL="104723" marR="104723"/>
                </a:tc>
                <a:extLst>
                  <a:ext uri="{0D108BD9-81ED-4DB2-BD59-A6C34878D82A}">
                    <a16:rowId xmlns:a16="http://schemas.microsoft.com/office/drawing/2014/main" val="375836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Weakly Supervised</a:t>
                      </a:r>
                    </a:p>
                  </a:txBody>
                  <a:tcPr marL="104723" marR="104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0.4144</a:t>
                      </a:r>
                    </a:p>
                  </a:txBody>
                  <a:tcPr marL="104723" marR="104723"/>
                </a:tc>
                <a:extLst>
                  <a:ext uri="{0D108BD9-81ED-4DB2-BD59-A6C34878D82A}">
                    <a16:rowId xmlns:a16="http://schemas.microsoft.com/office/drawing/2014/main" val="3257341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Synthetic Data</a:t>
                      </a:r>
                    </a:p>
                  </a:txBody>
                  <a:tcPr marL="104723" marR="104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0.4189</a:t>
                      </a:r>
                    </a:p>
                  </a:txBody>
                  <a:tcPr marL="104723" marR="104723"/>
                </a:tc>
                <a:extLst>
                  <a:ext uri="{0D108BD9-81ED-4DB2-BD59-A6C34878D82A}">
                    <a16:rowId xmlns:a16="http://schemas.microsoft.com/office/drawing/2014/main" val="3231111033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38047-B35C-4E06-9581-4AEAD54A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FD4A2C5-61C0-47F3-9E05-5779A349F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88451"/>
              </p:ext>
            </p:extLst>
          </p:nvPr>
        </p:nvGraphicFramePr>
        <p:xfrm>
          <a:off x="3943928" y="3431309"/>
          <a:ext cx="77724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7029415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5902925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893758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75583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StrongMention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CEAF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Fine-Grain 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407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Supervised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0.839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0.591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0.4162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76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Weakly Supervised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0.792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0.570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0.3553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2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Synthetic Data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0.825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0.580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0.3937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71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0.805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0.578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0.2313</a:t>
                      </a:r>
                    </a:p>
                  </a:txBody>
                  <a:tcPr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43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Max</a:t>
                      </a:r>
                    </a:p>
                  </a:txBody>
                  <a:tcP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0.868</a:t>
                      </a:r>
                    </a:p>
                  </a:txBody>
                  <a:tcP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0.689</a:t>
                      </a:r>
                    </a:p>
                  </a:txBody>
                  <a:tcPr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0.4162</a:t>
                      </a:r>
                    </a:p>
                  </a:txBody>
                  <a:tcPr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8956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C686455-CDE6-42E1-9853-05FC753ABB32}"/>
              </a:ext>
            </a:extLst>
          </p:cNvPr>
          <p:cNvSpPr txBox="1">
            <a:spLocks/>
          </p:cNvSpPr>
          <p:nvPr/>
        </p:nvSpPr>
        <p:spPr>
          <a:xfrm>
            <a:off x="838201" y="1349298"/>
            <a:ext cx="4537363" cy="1781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10 Feedback Documents as Held-out Test Set</a:t>
            </a:r>
          </a:p>
          <a:p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676844-83B6-4FF7-AEEA-C2A0131E7EF7}"/>
              </a:ext>
            </a:extLst>
          </p:cNvPr>
          <p:cNvSpPr txBox="1">
            <a:spLocks/>
          </p:cNvSpPr>
          <p:nvPr/>
        </p:nvSpPr>
        <p:spPr>
          <a:xfrm>
            <a:off x="838201" y="3426691"/>
            <a:ext cx="4537363" cy="1781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Phase 2 Scores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13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2900-8248-40BC-98BB-53DB84C2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46F3-49E7-4718-B422-82899147F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RUFES: Recognize Ultra Fine-grained </a:t>
            </a:r>
            <a:r>
              <a:rPr lang="en-US" dirty="0" err="1"/>
              <a:t>EntitieS</a:t>
            </a:r>
            <a:endParaRPr lang="en-US" dirty="0"/>
          </a:p>
          <a:p>
            <a:r>
              <a:rPr lang="en-US" dirty="0"/>
              <a:t>Fine-Grained Entity Extraction and Coreference Detection</a:t>
            </a:r>
          </a:p>
          <a:p>
            <a:r>
              <a:rPr lang="en-US" dirty="0"/>
              <a:t>Type decided based on paragraph context</a:t>
            </a:r>
          </a:p>
          <a:p>
            <a:r>
              <a:rPr lang="en-US" dirty="0"/>
              <a:t>265 Hierarchical Types</a:t>
            </a:r>
          </a:p>
          <a:p>
            <a:r>
              <a:rPr lang="en-US" dirty="0"/>
              <a:t>14 main Types</a:t>
            </a:r>
          </a:p>
          <a:p>
            <a:r>
              <a:rPr lang="en-US" dirty="0"/>
              <a:t>NAM, NOM, PRO types of mentions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5656B-7349-4582-BEA8-464CA9DB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3</a:t>
            </a:fld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C04BBF-BE3E-4D9A-899B-0C574916FDF2}"/>
              </a:ext>
            </a:extLst>
          </p:cNvPr>
          <p:cNvGrpSpPr/>
          <p:nvPr/>
        </p:nvGrpSpPr>
        <p:grpSpPr>
          <a:xfrm>
            <a:off x="633048" y="4753934"/>
            <a:ext cx="9778460" cy="1701805"/>
            <a:chOff x="1155561" y="4753934"/>
            <a:chExt cx="9778460" cy="170180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C2961E9-D464-4B73-90B2-63B6FEB33594}"/>
                </a:ext>
              </a:extLst>
            </p:cNvPr>
            <p:cNvSpPr/>
            <p:nvPr/>
          </p:nvSpPr>
          <p:spPr>
            <a:xfrm>
              <a:off x="1155561" y="4753934"/>
              <a:ext cx="884255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Monaco" pitchFamily="2" charset="77"/>
                </a:rPr>
                <a:t>  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Book Antiqua" panose="02040602050305030304" pitchFamily="18" charset="0"/>
                </a:rPr>
                <a:t>Josue </a:t>
              </a:r>
              <a:r>
                <a:rPr lang="en-US" sz="2400" b="1" dirty="0">
                  <a:solidFill>
                    <a:srgbClr val="548235"/>
                  </a:solidFill>
                  <a:latin typeface="Book Antiqua" panose="02040602050305030304" pitchFamily="18" charset="0"/>
                </a:rPr>
                <a:t>Aguiluz</a:t>
              </a:r>
              <a:r>
                <a:rPr lang="en-US" sz="2400" dirty="0">
                  <a:latin typeface="Book Antiqua" panose="02040602050305030304" pitchFamily="18" charset="0"/>
                </a:rPr>
                <a:t>, 21, a 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Book Antiqua" panose="02040602050305030304" pitchFamily="18" charset="0"/>
                </a:rPr>
                <a:t>Honduran</a:t>
              </a:r>
              <a:r>
                <a:rPr lang="en-US" sz="2400" dirty="0">
                  <a:latin typeface="Book Antiqua" panose="02040602050305030304" pitchFamily="18" charset="0"/>
                </a:rPr>
                <a:t> </a:t>
              </a:r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  <a:latin typeface="Book Antiqua" panose="02040602050305030304" pitchFamily="18" charset="0"/>
                </a:rPr>
                <a:t>student</a:t>
              </a:r>
              <a:r>
                <a:rPr lang="en-US" sz="2400" dirty="0">
                  <a:latin typeface="Book Antiqua" panose="02040602050305030304" pitchFamily="18" charset="0"/>
                </a:rPr>
                <a:t> from </a:t>
              </a:r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rPr>
                <a:t>Colesville</a:t>
              </a:r>
              <a:r>
                <a:rPr lang="en-US" sz="2400" dirty="0">
                  <a:latin typeface="Book Antiqua" panose="02040602050305030304" pitchFamily="18" charset="0"/>
                </a:rPr>
                <a:t>, 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  <a:latin typeface="Book Antiqua" panose="02040602050305030304" pitchFamily="18" charset="0"/>
                </a:rPr>
                <a:t>MD</a:t>
              </a:r>
              <a:r>
                <a:rPr lang="en-US" sz="2400" dirty="0">
                  <a:latin typeface="Book Antiqua" panose="02040602050305030304" pitchFamily="18" charset="0"/>
                </a:rPr>
                <a:t>.</a:t>
              </a:r>
              <a:endParaRPr lang="en-US" sz="2000" i="1" dirty="0">
                <a:effectLst/>
                <a:latin typeface="Book Antiqua" panose="02040602050305030304" pitchFamily="18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B38095C-B88D-4BD2-A746-0F734A371CDB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2448917" y="5156363"/>
              <a:ext cx="0" cy="397983"/>
            </a:xfrm>
            <a:prstGeom prst="straightConnector1">
              <a:avLst/>
            </a:prstGeom>
            <a:ln w="19050">
              <a:solidFill>
                <a:srgbClr val="548235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A971531-BE8A-4814-B63D-B6D767857E59}"/>
                </a:ext>
              </a:extLst>
            </p:cNvPr>
            <p:cNvSpPr txBox="1"/>
            <p:nvPr/>
          </p:nvSpPr>
          <p:spPr>
            <a:xfrm>
              <a:off x="1404400" y="5554346"/>
              <a:ext cx="2089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>
                  <a:solidFill>
                    <a:schemeClr val="accent6">
                      <a:lumMod val="75000"/>
                    </a:schemeClr>
                  </a:solidFill>
                  <a:latin typeface="Book Antiqua" panose="02040602050305030304" pitchFamily="18" charset="0"/>
                </a:rPr>
                <a:t>PER</a:t>
              </a:r>
              <a:r>
                <a:rPr lang="en-US" i="1" dirty="0" err="1">
                  <a:latin typeface="Book Antiqua" panose="02040602050305030304" pitchFamily="18" charset="0"/>
                </a:rPr>
                <a:t>.Student</a:t>
              </a:r>
              <a:r>
                <a:rPr lang="en-US" i="1" dirty="0">
                  <a:latin typeface="Book Antiqua" panose="02040602050305030304" pitchFamily="18" charset="0"/>
                </a:rPr>
                <a:t>-NAM</a:t>
              </a:r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68FD353-208A-4B4E-AE2F-997134113031}"/>
                </a:ext>
              </a:extLst>
            </p:cNvPr>
            <p:cNvSpPr txBox="1"/>
            <p:nvPr/>
          </p:nvSpPr>
          <p:spPr>
            <a:xfrm>
              <a:off x="5287117" y="5554346"/>
              <a:ext cx="2101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>
                  <a:solidFill>
                    <a:schemeClr val="accent6">
                      <a:lumMod val="75000"/>
                    </a:schemeClr>
                  </a:solidFill>
                  <a:latin typeface="Book Antiqua" panose="02040602050305030304" pitchFamily="18" charset="0"/>
                </a:rPr>
                <a:t>PER</a:t>
              </a:r>
              <a:r>
                <a:rPr lang="en-US" i="1" dirty="0" err="1">
                  <a:latin typeface="Book Antiqua" panose="02040602050305030304" pitchFamily="18" charset="0"/>
                </a:rPr>
                <a:t>.Student</a:t>
              </a:r>
              <a:r>
                <a:rPr lang="en-US" i="1" dirty="0">
                  <a:latin typeface="Book Antiqua" panose="02040602050305030304" pitchFamily="18" charset="0"/>
                </a:rPr>
                <a:t>-NOM</a:t>
              </a:r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C462C77-EF14-49E8-BE66-5E0E8786C372}"/>
                </a:ext>
              </a:extLst>
            </p:cNvPr>
            <p:cNvSpPr txBox="1"/>
            <p:nvPr/>
          </p:nvSpPr>
          <p:spPr>
            <a:xfrm>
              <a:off x="8275921" y="5554346"/>
              <a:ext cx="26581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>
                  <a:solidFill>
                    <a:schemeClr val="accent2">
                      <a:lumMod val="75000"/>
                    </a:schemeClr>
                  </a:solidFill>
                  <a:latin typeface="Book Antiqua" panose="02040602050305030304" pitchFamily="18" charset="0"/>
                </a:rPr>
                <a:t>GPE</a:t>
              </a:r>
              <a:r>
                <a:rPr lang="en-US" i="1" dirty="0" err="1">
                  <a:latin typeface="Book Antiqua" panose="02040602050305030304" pitchFamily="18" charset="0"/>
                </a:rPr>
                <a:t>.ProvinceState</a:t>
              </a:r>
              <a:r>
                <a:rPr lang="en-US" i="1" dirty="0">
                  <a:latin typeface="Book Antiqua" panose="02040602050305030304" pitchFamily="18" charset="0"/>
                </a:rPr>
                <a:t>-NAM</a:t>
              </a:r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AD3B096-DFCB-4DC5-9F29-9E86417EEEAD}"/>
                </a:ext>
              </a:extLst>
            </p:cNvPr>
            <p:cNvSpPr txBox="1"/>
            <p:nvPr/>
          </p:nvSpPr>
          <p:spPr>
            <a:xfrm>
              <a:off x="3873189" y="6086407"/>
              <a:ext cx="21531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>
                  <a:solidFill>
                    <a:schemeClr val="accent2">
                      <a:lumMod val="75000"/>
                    </a:schemeClr>
                  </a:solidFill>
                  <a:latin typeface="Book Antiqua" panose="02040602050305030304" pitchFamily="18" charset="0"/>
                </a:rPr>
                <a:t>GPE</a:t>
              </a:r>
              <a:r>
                <a:rPr lang="en-US" i="1" dirty="0" err="1">
                  <a:latin typeface="Book Antiqua" panose="02040602050305030304" pitchFamily="18" charset="0"/>
                </a:rPr>
                <a:t>.Country</a:t>
              </a:r>
              <a:r>
                <a:rPr lang="en-US" i="1" dirty="0">
                  <a:latin typeface="Book Antiqua" panose="02040602050305030304" pitchFamily="18" charset="0"/>
                </a:rPr>
                <a:t>-NAM</a:t>
              </a:r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D2E8E12-EEB2-4330-812B-BFCB459582FE}"/>
                </a:ext>
              </a:extLst>
            </p:cNvPr>
            <p:cNvSpPr txBox="1"/>
            <p:nvPr/>
          </p:nvSpPr>
          <p:spPr>
            <a:xfrm>
              <a:off x="7123446" y="6086407"/>
              <a:ext cx="2029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err="1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rPr>
                <a:t>LOC</a:t>
              </a:r>
              <a:r>
                <a:rPr lang="en-US" i="1" dirty="0" err="1">
                  <a:latin typeface="Book Antiqua" panose="02040602050305030304" pitchFamily="18" charset="0"/>
                </a:rPr>
                <a:t>.Region</a:t>
              </a:r>
              <a:r>
                <a:rPr lang="en-US" i="1" dirty="0">
                  <a:latin typeface="Book Antiqua" panose="02040602050305030304" pitchFamily="18" charset="0"/>
                </a:rPr>
                <a:t>-NAM</a:t>
              </a:r>
              <a:endParaRPr lang="en-US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8D637E03-2ACC-4CB3-9455-8203300DFF9F}"/>
                </a:ext>
              </a:extLst>
            </p:cNvPr>
            <p:cNvCxnSpPr>
              <a:cxnSpLocks/>
              <a:endCxn id="22" idx="0"/>
            </p:cNvCxnSpPr>
            <p:nvPr/>
          </p:nvCxnSpPr>
          <p:spPr>
            <a:xfrm>
              <a:off x="4949766" y="5156363"/>
              <a:ext cx="0" cy="930044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0E5C749-5EDC-4BA6-93DF-1D94A913A6BC}"/>
                </a:ext>
              </a:extLst>
            </p:cNvPr>
            <p:cNvCxnSpPr>
              <a:cxnSpLocks/>
              <a:endCxn id="23" idx="0"/>
            </p:cNvCxnSpPr>
            <p:nvPr/>
          </p:nvCxnSpPr>
          <p:spPr>
            <a:xfrm>
              <a:off x="8138307" y="5154782"/>
              <a:ext cx="1" cy="931625"/>
            </a:xfrm>
            <a:prstGeom prst="straightConnector1">
              <a:avLst/>
            </a:prstGeom>
            <a:ln w="190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E727E47-5098-4FE7-8491-C9EC8EC8390B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>
              <a:off x="6338046" y="5156363"/>
              <a:ext cx="0" cy="397983"/>
            </a:xfrm>
            <a:prstGeom prst="straightConnector1">
              <a:avLst/>
            </a:prstGeom>
            <a:ln w="19050">
              <a:solidFill>
                <a:srgbClr val="548235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8F264CF-6596-4F06-B472-94589EC85740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9604971" y="5156363"/>
              <a:ext cx="0" cy="397983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A0FCF756-205C-445B-AF66-DD115DD6D6CE}"/>
              </a:ext>
            </a:extLst>
          </p:cNvPr>
          <p:cNvGraphicFramePr>
            <a:graphicFrameLocks noGrp="1"/>
          </p:cNvGraphicFramePr>
          <p:nvPr/>
        </p:nvGraphicFramePr>
        <p:xfrm>
          <a:off x="10203061" y="1128965"/>
          <a:ext cx="1666756" cy="3800475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666756">
                  <a:extLst>
                    <a:ext uri="{9D8B030D-6E8A-4147-A177-3AD203B41FA5}">
                      <a16:colId xmlns:a16="http://schemas.microsoft.com/office/drawing/2014/main" val="4001307528"/>
                    </a:ext>
                  </a:extLst>
                </a:gridCol>
              </a:tblGrid>
              <a:tr h="50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LEVEL 1 Type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023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APP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1578645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ConsumerGoods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28440546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Document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300855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3964287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4086979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IllHealth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3750334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1938210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3788557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2105501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Pathogen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3067367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1396944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Publication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1390686117"/>
                  </a:ext>
                </a:extLst>
              </a:tr>
              <a:tr h="191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2877985372"/>
                  </a:ext>
                </a:extLst>
              </a:tr>
              <a:tr h="18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/>
                </a:tc>
                <a:extLst>
                  <a:ext uri="{0D108BD9-81ED-4DB2-BD59-A6C34878D82A}">
                    <a16:rowId xmlns:a16="http://schemas.microsoft.com/office/drawing/2014/main" val="205487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7836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D658C5-9415-4C21-A49D-FCE5C5CE3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3565-50AE-A743-99A8-BC4E4D6E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02763-3784-5B4A-8BCB-D34DDD460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rgbClr val="2E75B6"/>
                </a:solidFill>
              </a:rPr>
              <a:t>Data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RUFES</a:t>
            </a:r>
          </a:p>
          <a:p>
            <a:pPr lvl="1"/>
            <a:r>
              <a:rPr lang="en-US" dirty="0"/>
              <a:t>KLUE</a:t>
            </a:r>
          </a:p>
          <a:p>
            <a:pPr lvl="1"/>
            <a:r>
              <a:rPr lang="en-US" dirty="0" err="1"/>
              <a:t>DBpedia</a:t>
            </a:r>
            <a:r>
              <a:rPr lang="en-US" dirty="0"/>
              <a:t> Abstract Corpus</a:t>
            </a:r>
          </a:p>
          <a:p>
            <a:r>
              <a:rPr lang="en-US" dirty="0"/>
              <a:t>Fine Grained Typing Methods</a:t>
            </a:r>
          </a:p>
          <a:p>
            <a:pPr lvl="1"/>
            <a:r>
              <a:rPr lang="en-US" dirty="0"/>
              <a:t>Supervised System</a:t>
            </a:r>
          </a:p>
          <a:p>
            <a:pPr lvl="1"/>
            <a:r>
              <a:rPr lang="en-US" dirty="0"/>
              <a:t>Weakly Supervised System</a:t>
            </a:r>
          </a:p>
          <a:p>
            <a:pPr lvl="1"/>
            <a:r>
              <a:rPr lang="en-US" dirty="0"/>
              <a:t>Synthetic Data System</a:t>
            </a:r>
          </a:p>
          <a:p>
            <a:r>
              <a:rPr lang="en-US" dirty="0"/>
              <a:t>Coreference Resolution</a:t>
            </a:r>
          </a:p>
          <a:p>
            <a:r>
              <a:rPr lang="en-US" dirty="0"/>
              <a:t>Results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BBFF46-3298-4EB2-9A12-E5BED474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A99D-50F9-4641-996E-FB746628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F7423-3CBC-4197-A479-7BE3E1E37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Approaches for low-data tasks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Figure out how to do it without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Transfer a model from another task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your own data</a:t>
            </a:r>
          </a:p>
          <a:p>
            <a:pPr lvl="2"/>
            <a:r>
              <a:rPr lang="en-US" dirty="0"/>
              <a:t>KLUE dataset: within-genre, within-domain, similar (top-level) type system</a:t>
            </a:r>
          </a:p>
          <a:p>
            <a:pPr lvl="2"/>
            <a:r>
              <a:rPr lang="en-US" dirty="0" err="1"/>
              <a:t>DBpedia</a:t>
            </a:r>
            <a:r>
              <a:rPr lang="en-US" dirty="0"/>
              <a:t> Abstract dataset: different genre, encompassing domain, different type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60A29-080F-48F8-8893-73C3382C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32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A99D-50F9-4641-996E-FB746628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RUFES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F7423-3CBC-4197-A479-7BE3E1E37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100,000 unannotated documents corpus</a:t>
            </a:r>
          </a:p>
          <a:p>
            <a:r>
              <a:rPr lang="en-US" dirty="0"/>
              <a:t>50 annotated sample documents</a:t>
            </a:r>
          </a:p>
          <a:p>
            <a:r>
              <a:rPr lang="en-US" dirty="0"/>
              <a:t>After phase 1 submission</a:t>
            </a:r>
          </a:p>
          <a:p>
            <a:pPr lvl="1"/>
            <a:r>
              <a:rPr lang="en-US" dirty="0"/>
              <a:t>10 partially annotated feedback documents</a:t>
            </a:r>
          </a:p>
          <a:p>
            <a:r>
              <a:rPr lang="en-US" dirty="0"/>
              <a:t>Tested on 106 annotated evaluation documents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60A29-080F-48F8-8893-73C3382C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9A99D-50F9-4641-996E-FB7466284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KLUE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F7423-3CBC-4197-A479-7BE3E1E3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250"/>
            <a:ext cx="10515600" cy="4827665"/>
          </a:xfrm>
        </p:spPr>
        <p:txBody>
          <a:bodyPr/>
          <a:lstStyle/>
          <a:p>
            <a:r>
              <a:rPr lang="en-US" dirty="0"/>
              <a:t>In-house annotated data with mention and coreference annotations</a:t>
            </a:r>
          </a:p>
          <a:p>
            <a:r>
              <a:rPr lang="en-US" dirty="0"/>
              <a:t>12 out of 14 types overlap with RUFES coarse types</a:t>
            </a:r>
          </a:p>
          <a:p>
            <a:r>
              <a:rPr lang="en-US" dirty="0"/>
              <a:t>1130 train documents, 280 dev/test documents</a:t>
            </a:r>
          </a:p>
          <a:p>
            <a:r>
              <a:rPr lang="en-US" dirty="0"/>
              <a:t>Used for Coreference and some cascaded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60A29-080F-48F8-8893-73C3382C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647ADB-7846-4CDF-821F-F5874A962A73}"/>
              </a:ext>
            </a:extLst>
          </p:cNvPr>
          <p:cNvGraphicFramePr>
            <a:graphicFrameLocks noGrp="1"/>
          </p:cNvGraphicFramePr>
          <p:nvPr/>
        </p:nvGraphicFramePr>
        <p:xfrm>
          <a:off x="8345827" y="2372029"/>
          <a:ext cx="3576030" cy="3800475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788015">
                  <a:extLst>
                    <a:ext uri="{9D8B030D-6E8A-4147-A177-3AD203B41FA5}">
                      <a16:colId xmlns:a16="http://schemas.microsoft.com/office/drawing/2014/main" val="4001307528"/>
                    </a:ext>
                  </a:extLst>
                </a:gridCol>
                <a:gridCol w="1788015">
                  <a:extLst>
                    <a:ext uri="{9D8B030D-6E8A-4147-A177-3AD203B41FA5}">
                      <a16:colId xmlns:a16="http://schemas.microsoft.com/office/drawing/2014/main" val="2232133198"/>
                    </a:ext>
                  </a:extLst>
                </a:gridCol>
              </a:tblGrid>
              <a:tr h="503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LEVEL 1 Type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KLUE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0237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APP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PRODUCT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78645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ConsumerGoods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SUBSTANCE, FOOD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40546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Document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85568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FAC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FAC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642870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GPE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GPE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6979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IllHealth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DISEASE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50334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LAW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38210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LOC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LOCATION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88557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ORGANIZATION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05501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Pathogen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67367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PERSON, PEOPLE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6944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Publication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TITLEWORK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90686117"/>
                  </a:ext>
                </a:extLst>
              </a:tr>
              <a:tr h="191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VEH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VEHICLE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7985372"/>
                  </a:ext>
                </a:extLst>
              </a:tr>
              <a:tr h="188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525" marT="9525" marB="0" anchor="b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WEAPON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b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487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18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344A8-ED21-4634-9155-2C7F5268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</a:t>
            </a:r>
            <a:r>
              <a:rPr lang="en-US" dirty="0" err="1"/>
              <a:t>DBpedia</a:t>
            </a:r>
            <a:r>
              <a:rPr lang="en-US" dirty="0"/>
              <a:t> Abstract Corpus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11D8C-C9F5-4D89-A1B3-576DF4392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Wikipedia abstracts (introductory section of Wikipedia articles)</a:t>
            </a:r>
          </a:p>
          <a:p>
            <a:r>
              <a:rPr lang="en-US" dirty="0"/>
              <a:t>Hyperlinks replaced with </a:t>
            </a:r>
            <a:r>
              <a:rPr lang="en-US" dirty="0" err="1"/>
              <a:t>DBpedia</a:t>
            </a:r>
            <a:r>
              <a:rPr lang="en-US" dirty="0"/>
              <a:t> resources (URIs)</a:t>
            </a:r>
          </a:p>
          <a:p>
            <a:r>
              <a:rPr lang="en-US" dirty="0"/>
              <a:t>Seven languages</a:t>
            </a:r>
          </a:p>
          <a:p>
            <a:pPr lvl="1"/>
            <a:r>
              <a:rPr lang="en-US" dirty="0"/>
              <a:t>English</a:t>
            </a:r>
          </a:p>
          <a:p>
            <a:pPr lvl="2"/>
            <a:r>
              <a:rPr lang="en-US" dirty="0"/>
              <a:t>4,415,993 abstracts</a:t>
            </a:r>
          </a:p>
          <a:p>
            <a:pPr lvl="2"/>
            <a:r>
              <a:rPr lang="en-US" dirty="0"/>
              <a:t>39,650,948 entity mentions linked to </a:t>
            </a:r>
            <a:r>
              <a:rPr lang="en-US" dirty="0" err="1"/>
              <a:t>DBpedia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DEF9C-7622-4357-B8C2-473A766A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0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CABC73-5D61-45F1-9A39-6CF550F57FBA}"/>
              </a:ext>
            </a:extLst>
          </p:cNvPr>
          <p:cNvSpPr/>
          <p:nvPr/>
        </p:nvSpPr>
        <p:spPr>
          <a:xfrm>
            <a:off x="0" y="0"/>
            <a:ext cx="12192000" cy="6736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&lt;http://dbpedia.org/resource/Lambic/abstract#offset_0_790&gt;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nif:OffsetBasedString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457200" indent="-457200"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nif:isString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"""Lambic is a type of 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traditionally brewed in the 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Pajottenland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region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of Belgium (southwest of Brussels) and in Brussels itself at the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Cantillon Brewery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and museum. Lambic is now mainly consumed after refermentation, resulting in derived beers such as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Gueuze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Kriek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 Unlike conventional beers, which are fermented by carefully cultivated strains of brewer's yeasts,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lambic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is produced by spontaneous fermentation: it is exposed to the wild yeasts and bacteria that are said to be native to the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Zenne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valley, in which Brussels lies. It is this unusual process which gives the beer its distinctive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flavour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 dry, vinous, and cidery, usually with a sour aftertaste."""^^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"0"^^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"790"^^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nif:sourceUrl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&lt;http://en.wikipedia.org/wiki/Lambic&gt; 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&lt;http://dbpedia.org/resource/Lambic/abstract#offset_20_24&gt;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nif:OffsetBasedString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nif:referenceContext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&lt;http://dbpedia.org/resource/Lambic/abstract#offset_0_790&gt;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nif:anchorOf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prov:wasAttributedTo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&lt;http://wikipedia.org&gt;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nif:Word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itsrdf:taIdentRef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3355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&lt;http://dbpedia.org/resource/Beer&gt;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&lt;http://dbpedia.org/resource/Lambic/abstract#offset_53_72&gt;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nif:referenceContext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&lt;http://dbpedia.org/resource/Lambic/abstract#offset_0_790&gt;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nif:anchorOf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Pajottenland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region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72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prov:wasAttributedTo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&lt;http://wikipedia.org&gt;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nif:Phrase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itsrdf:taIdentRef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&lt;http://dbpedia.org/resource/Pajottenland&gt;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&lt;http://dbpedia.org/resource/Lambic/abstract#offset_138_155&gt;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nif:referenceContext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&lt;http://dbpedia.org/resource/Lambic/abstract#offset_0_790&gt;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nif:anchorOf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"""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Cantillon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Brewery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"""^^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138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</a:t>
            </a:r>
            <a:r>
              <a:rPr lang="en-US" sz="1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endIndex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155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"^^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xsd:int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prov:wasAttributedTo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&lt;http://wikipedia.org&gt;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a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nif:Phrase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itsrdf:taIdentRef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&lt;http://dbpedia.org/resource/Cantillon_Brewery&gt;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ts val="1400"/>
              </a:lnSpc>
              <a:tabLst>
                <a:tab pos="457200" algn="l"/>
              </a:tabLst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34FC99-1776-4760-A0C4-829FF6F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20726-F4C7-7F44-A6EC-B53D3DDC6B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4075</TotalTime>
  <Words>3878</Words>
  <Application>Microsoft Office PowerPoint</Application>
  <PresentationFormat>Widescreen</PresentationFormat>
  <Paragraphs>766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Book Antiqua</vt:lpstr>
      <vt:lpstr>Calibri</vt:lpstr>
      <vt:lpstr>Calibri Light</vt:lpstr>
      <vt:lpstr>Courier New</vt:lpstr>
      <vt:lpstr>Helvetica Neue Light</vt:lpstr>
      <vt:lpstr>Helvetica Neue Medium</vt:lpstr>
      <vt:lpstr>IBM Plex Sans Condensed ExtraLi</vt:lpstr>
      <vt:lpstr>Monaco</vt:lpstr>
      <vt:lpstr>Office Theme</vt:lpstr>
      <vt:lpstr>IBM Research AI Systems for TAC 2020 KBP: RUFES Track</vt:lpstr>
      <vt:lpstr>Outline</vt:lpstr>
      <vt:lpstr>Task Overview</vt:lpstr>
      <vt:lpstr>Outline</vt:lpstr>
      <vt:lpstr>Data</vt:lpstr>
      <vt:lpstr>Data: RUFES</vt:lpstr>
      <vt:lpstr>Data: KLUE</vt:lpstr>
      <vt:lpstr>Data: DBpedia Abstract Corpus</vt:lpstr>
      <vt:lpstr>PowerPoint Presentation</vt:lpstr>
      <vt:lpstr>PowerPoint Presentation</vt:lpstr>
      <vt:lpstr>Map RUFES Types to DBpedia Ontology Classes</vt:lpstr>
      <vt:lpstr>Map RUFES Types to Wikipedia Categories</vt:lpstr>
      <vt:lpstr>Map RUFES Types to WordNet</vt:lpstr>
      <vt:lpstr>Populate RUFES Types from Lists</vt:lpstr>
      <vt:lpstr>Final DBpedia Abstract Dataset</vt:lpstr>
      <vt:lpstr>Outline</vt:lpstr>
      <vt:lpstr>Methods for Fine-Grained Entity Typing</vt:lpstr>
      <vt:lpstr>Supervised System</vt:lpstr>
      <vt:lpstr>Weakly Supervised System</vt:lpstr>
      <vt:lpstr>Weakly Supervised System</vt:lpstr>
      <vt:lpstr>Weakly Supervised System</vt:lpstr>
      <vt:lpstr>Synthetic Data Augmentation</vt:lpstr>
      <vt:lpstr>Synthetic Data Augmentation</vt:lpstr>
      <vt:lpstr>Synthetic Data Augmentation</vt:lpstr>
      <vt:lpstr>Outline</vt:lpstr>
      <vt:lpstr>Coreference Resolution</vt:lpstr>
      <vt:lpstr>Coreference Resolution</vt:lpstr>
      <vt:lpstr>Outline</vt:lpstr>
      <vt:lpstr>Results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presentation</dc:title>
  <dc:creator>Parul Awasthy</dc:creator>
  <cp:lastModifiedBy>Ken Barker</cp:lastModifiedBy>
  <cp:revision>112</cp:revision>
  <dcterms:created xsi:type="dcterms:W3CDTF">2021-02-15T19:03:00Z</dcterms:created>
  <dcterms:modified xsi:type="dcterms:W3CDTF">2021-02-22T18:37:17Z</dcterms:modified>
</cp:coreProperties>
</file>