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snapToGrid="0">
      <p:cViewPr varScale="1">
        <p:scale>
          <a:sx n="178" d="100"/>
          <a:sy n="178" d="100"/>
        </p:scale>
        <p:origin x="26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00dd9d14a5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g200dd9d14a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00dd9d14a5_2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g200dd9d14a5_2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00dd9d14a5_2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g200dd9d14a5_2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00dd9d14a5_2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g200dd9d14a5_2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00dd9d14a5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g200dd9d14a5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00dd9d14a5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200dd9d14a5_2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00dd9d14a5_2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g200dd9d14a5_2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00dd9d14a5_2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g200dd9d14a5_2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04f52a0084_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04f52a0084_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6" name="Google Shape;56;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7" name="Google Shape;57;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8" name="Google Shape;58;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dreads.com/book/show/78816542-chatgpt-acts-as-though-it-has-strong-ethical-intuitions-even-though-it"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40"/>
          <p:cNvSpPr txBox="1">
            <a:spLocks noGrp="1"/>
          </p:cNvSpPr>
          <p:nvPr>
            <p:ph type="ctrTitle"/>
          </p:nvPr>
        </p:nvSpPr>
        <p:spPr>
          <a:xfrm>
            <a:off x="485875" y="264475"/>
            <a:ext cx="8183700" cy="14736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Calibri"/>
              <a:buNone/>
            </a:pPr>
            <a:r>
              <a:rPr lang="en"/>
              <a:t>What LLMs Cannot Do </a:t>
            </a:r>
            <a:endParaRPr/>
          </a:p>
        </p:txBody>
      </p:sp>
      <p:sp>
        <p:nvSpPr>
          <p:cNvPr id="197" name="Google Shape;197;p40"/>
          <p:cNvSpPr txBox="1">
            <a:spLocks noGrp="1"/>
          </p:cNvSpPr>
          <p:nvPr>
            <p:ph type="subTitle" idx="1"/>
          </p:nvPr>
        </p:nvSpPr>
        <p:spPr>
          <a:xfrm>
            <a:off x="485875" y="1738075"/>
            <a:ext cx="8183700" cy="8610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1800"/>
              <a:buNone/>
            </a:pPr>
            <a:endParaRPr/>
          </a:p>
        </p:txBody>
      </p:sp>
      <p:sp>
        <p:nvSpPr>
          <p:cNvPr id="198" name="Google Shape;198;p40"/>
          <p:cNvSpPr txBox="1"/>
          <p:nvPr/>
        </p:nvSpPr>
        <p:spPr>
          <a:xfrm>
            <a:off x="1935800" y="2763950"/>
            <a:ext cx="6642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lt1"/>
                </a:solidFill>
              </a:rPr>
              <a:t>Eduard Hovy (CMU and Melbourne Connect, University of Melbourne)</a:t>
            </a:r>
            <a:endParaRPr>
              <a:solidFill>
                <a:schemeClr val="lt1"/>
              </a:solidFill>
            </a:endParaRPr>
          </a:p>
          <a:p>
            <a:pPr marL="0" lvl="0" indent="0" algn="l" rtl="0">
              <a:spcBef>
                <a:spcPts val="0"/>
              </a:spcBef>
              <a:spcAft>
                <a:spcPts val="0"/>
              </a:spcAft>
              <a:buNone/>
            </a:pP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ChatGPT looks like magic! </a:t>
            </a:r>
            <a:endParaRPr/>
          </a:p>
        </p:txBody>
      </p:sp>
      <p:sp>
        <p:nvSpPr>
          <p:cNvPr id="204" name="Google Shape;204;p41"/>
          <p:cNvSpPr txBox="1">
            <a:spLocks noGrp="1"/>
          </p:cNvSpPr>
          <p:nvPr>
            <p:ph type="body" idx="1"/>
          </p:nvPr>
        </p:nvSpPr>
        <p:spPr>
          <a:xfrm>
            <a:off x="791525" y="1353700"/>
            <a:ext cx="7886700" cy="3705900"/>
          </a:xfrm>
          <a:prstGeom prst="rect">
            <a:avLst/>
          </a:prstGeom>
          <a:noFill/>
          <a:ln>
            <a:noFill/>
          </a:ln>
        </p:spPr>
        <p:txBody>
          <a:bodyPr spcFirstLastPara="1" wrap="square" lIns="68575" tIns="34275" rIns="68575" bIns="34275" anchor="t" anchorCtr="0">
            <a:normAutofit/>
          </a:bodyPr>
          <a:lstStyle/>
          <a:p>
            <a:pPr marL="177800" lvl="0" indent="-38100" algn="l" rtl="0">
              <a:lnSpc>
                <a:spcPct val="90000"/>
              </a:lnSpc>
              <a:spcBef>
                <a:spcPts val="0"/>
              </a:spcBef>
              <a:spcAft>
                <a:spcPts val="0"/>
              </a:spcAft>
              <a:buClr>
                <a:schemeClr val="dk1"/>
              </a:buClr>
              <a:buSzPts val="2100"/>
              <a:buNone/>
            </a:pPr>
            <a:r>
              <a:rPr lang="en"/>
              <a:t>We all have experienced this: it can parse and translate and answer questions </a:t>
            </a:r>
            <a:endParaRPr/>
          </a:p>
          <a:p>
            <a:pPr marL="177800" lvl="0" indent="-38100" algn="l" rtl="0">
              <a:lnSpc>
                <a:spcPct val="90000"/>
              </a:lnSpc>
              <a:spcBef>
                <a:spcPts val="1200"/>
              </a:spcBef>
              <a:spcAft>
                <a:spcPts val="0"/>
              </a:spcAft>
              <a:buClr>
                <a:schemeClr val="dk1"/>
              </a:buClr>
              <a:buSzPts val="2100"/>
              <a:buNone/>
            </a:pPr>
            <a:r>
              <a:rPr lang="en" b="1"/>
              <a:t>BOOM goes a lot of past NLP work </a:t>
            </a:r>
            <a:r>
              <a:rPr lang="en"/>
              <a:t>(no more grammars/parsing/NLU, or even MT and QA? No more discourse and dialogue NL) and many current PhD theses </a:t>
            </a:r>
            <a:endParaRPr/>
          </a:p>
          <a:p>
            <a:pPr marL="177800" lvl="0" indent="-38100" algn="l" rtl="0">
              <a:lnSpc>
                <a:spcPct val="90000"/>
              </a:lnSpc>
              <a:spcBef>
                <a:spcPts val="1200"/>
              </a:spcBef>
              <a:spcAft>
                <a:spcPts val="0"/>
              </a:spcAft>
              <a:buClr>
                <a:schemeClr val="dk1"/>
              </a:buClr>
              <a:buSzPts val="2100"/>
              <a:buNone/>
            </a:pPr>
            <a:endParaRPr/>
          </a:p>
          <a:p>
            <a:pPr marL="177800" lvl="0" indent="-38100" algn="l" rtl="0">
              <a:lnSpc>
                <a:spcPct val="90000"/>
              </a:lnSpc>
              <a:spcBef>
                <a:spcPts val="1200"/>
              </a:spcBef>
              <a:spcAft>
                <a:spcPts val="0"/>
              </a:spcAft>
              <a:buClr>
                <a:schemeClr val="dk1"/>
              </a:buClr>
              <a:buSzPts val="2100"/>
              <a:buNone/>
            </a:pPr>
            <a:r>
              <a:rPr lang="en"/>
              <a:t>GPT-3 had lots of problems </a:t>
            </a:r>
            <a:endParaRPr/>
          </a:p>
          <a:p>
            <a:pPr marL="457200" lvl="0" indent="-317500" algn="l" rtl="0">
              <a:lnSpc>
                <a:spcPct val="90000"/>
              </a:lnSpc>
              <a:spcBef>
                <a:spcPts val="0"/>
              </a:spcBef>
              <a:spcAft>
                <a:spcPts val="0"/>
              </a:spcAft>
              <a:buSzPts val="1400"/>
              <a:buChar char="●"/>
            </a:pPr>
            <a:r>
              <a:rPr lang="en"/>
              <a:t>It was quite clearly an ngram-continuation ‘generator’  </a:t>
            </a:r>
            <a:endParaRPr/>
          </a:p>
          <a:p>
            <a:pPr marL="457200" lvl="0" indent="-317500" algn="l" rtl="0">
              <a:lnSpc>
                <a:spcPct val="90000"/>
              </a:lnSpc>
              <a:spcBef>
                <a:spcPts val="0"/>
              </a:spcBef>
              <a:spcAft>
                <a:spcPts val="0"/>
              </a:spcAft>
              <a:buSzPts val="1400"/>
              <a:buChar char="●"/>
            </a:pPr>
            <a:r>
              <a:rPr lang="en"/>
              <a:t>All it did was generate fabulous stories </a:t>
            </a:r>
            <a:endParaRPr/>
          </a:p>
          <a:p>
            <a:pPr marL="457200" lvl="0" indent="-317500" algn="l" rtl="0">
              <a:lnSpc>
                <a:spcPct val="90000"/>
              </a:lnSpc>
              <a:spcBef>
                <a:spcPts val="0"/>
              </a:spcBef>
              <a:spcAft>
                <a:spcPts val="0"/>
              </a:spcAft>
              <a:buSzPts val="1400"/>
              <a:buChar char="●"/>
            </a:pPr>
            <a:r>
              <a:rPr lang="en"/>
              <a:t>It meandered off topic, contradicted itself, didn’t know when to stop [1] </a:t>
            </a:r>
            <a:endParaRPr/>
          </a:p>
          <a:p>
            <a:pPr marL="177800" lvl="0" indent="-38100" algn="l" rtl="0">
              <a:lnSpc>
                <a:spcPct val="90000"/>
              </a:lnSpc>
              <a:spcBef>
                <a:spcPts val="1200"/>
              </a:spcBef>
              <a:spcAft>
                <a:spcPts val="0"/>
              </a:spcAft>
              <a:buClr>
                <a:schemeClr val="dk1"/>
              </a:buClr>
              <a:buSzPts val="2100"/>
              <a:buNone/>
            </a:pPr>
            <a:r>
              <a:rPr lang="en"/>
              <a:t>BUT there was a behavioral leap from GPT-3 to ChatGPT </a:t>
            </a:r>
            <a:endParaRPr/>
          </a:p>
          <a:p>
            <a:pPr marL="457200" lvl="0" indent="-317500" algn="l" rtl="0">
              <a:lnSpc>
                <a:spcPct val="90000"/>
              </a:lnSpc>
              <a:spcBef>
                <a:spcPts val="0"/>
              </a:spcBef>
              <a:spcAft>
                <a:spcPts val="0"/>
              </a:spcAft>
              <a:buSzPts val="1400"/>
              <a:buChar char="●"/>
            </a:pPr>
            <a:r>
              <a:rPr lang="en"/>
              <a:t>It generates arguments, poetry, plots, etc., and holds discussions [2]</a:t>
            </a:r>
            <a:endParaRPr/>
          </a:p>
          <a:p>
            <a:pPr marL="457200" lvl="0" indent="-317500" algn="l" rtl="0">
              <a:lnSpc>
                <a:spcPct val="90000"/>
              </a:lnSpc>
              <a:spcBef>
                <a:spcPts val="0"/>
              </a:spcBef>
              <a:spcAft>
                <a:spcPts val="0"/>
              </a:spcAft>
              <a:buSzPts val="1400"/>
              <a:buChar char="●"/>
            </a:pPr>
            <a:r>
              <a:rPr lang="en"/>
              <a:t>It stays on topic </a:t>
            </a:r>
            <a:endParaRPr/>
          </a:p>
          <a:p>
            <a:pPr marL="457200" lvl="0" indent="-317500" algn="l" rtl="0">
              <a:lnSpc>
                <a:spcPct val="90000"/>
              </a:lnSpc>
              <a:spcBef>
                <a:spcPts val="0"/>
              </a:spcBef>
              <a:spcAft>
                <a:spcPts val="0"/>
              </a:spcAft>
              <a:buSzPts val="1400"/>
              <a:buChar char="●"/>
            </a:pPr>
            <a:r>
              <a:rPr lang="en"/>
              <a:t>It stops at a ‘sensible’ point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42"/>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Not magic: ChatGPT is a supervised learning machine </a:t>
            </a:r>
            <a:endParaRPr/>
          </a:p>
        </p:txBody>
      </p:sp>
      <p:sp>
        <p:nvSpPr>
          <p:cNvPr id="210" name="Google Shape;210;p42"/>
          <p:cNvSpPr txBox="1">
            <a:spLocks noGrp="1"/>
          </p:cNvSpPr>
          <p:nvPr>
            <p:ph type="body" idx="1"/>
          </p:nvPr>
        </p:nvSpPr>
        <p:spPr>
          <a:xfrm>
            <a:off x="628650" y="1598875"/>
            <a:ext cx="7886700" cy="33519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a:t>How did it get here? </a:t>
            </a:r>
            <a:endParaRPr/>
          </a:p>
          <a:p>
            <a:pPr marL="0" lvl="0" indent="0" algn="l" rtl="0">
              <a:lnSpc>
                <a:spcPct val="90000"/>
              </a:lnSpc>
              <a:spcBef>
                <a:spcPts val="0"/>
              </a:spcBef>
              <a:spcAft>
                <a:spcPts val="0"/>
              </a:spcAft>
              <a:buNone/>
            </a:pPr>
            <a:r>
              <a:rPr lang="en"/>
              <a:t>OpenAI gives only part of the story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
              <a:t>Observations: </a:t>
            </a:r>
            <a:endParaRPr/>
          </a:p>
          <a:p>
            <a:pPr marL="457200" lvl="0" indent="-317500" algn="l" rtl="0">
              <a:lnSpc>
                <a:spcPct val="90000"/>
              </a:lnSpc>
              <a:spcBef>
                <a:spcPts val="0"/>
              </a:spcBef>
              <a:spcAft>
                <a:spcPts val="0"/>
              </a:spcAft>
              <a:buSzPts val="1400"/>
              <a:buChar char="●"/>
            </a:pPr>
            <a:r>
              <a:rPr lang="en"/>
              <a:t>It is </a:t>
            </a:r>
            <a:r>
              <a:rPr lang="en" b="1"/>
              <a:t>not magical ‘emergence’</a:t>
            </a:r>
            <a:r>
              <a:rPr lang="en"/>
              <a:t> of consciousness or something </a:t>
            </a:r>
            <a:endParaRPr/>
          </a:p>
          <a:p>
            <a:pPr marL="457200" lvl="0" indent="-317500" algn="l" rtl="0">
              <a:lnSpc>
                <a:spcPct val="90000"/>
              </a:lnSpc>
              <a:spcBef>
                <a:spcPts val="0"/>
              </a:spcBef>
              <a:spcAft>
                <a:spcPts val="0"/>
              </a:spcAft>
              <a:buSzPts val="1400"/>
              <a:buChar char="●"/>
            </a:pPr>
            <a:r>
              <a:rPr lang="en"/>
              <a:t>It start with GPT-3 and took a lot of additional training using good argumentation text (see </a:t>
            </a:r>
            <a:r>
              <a:rPr lang="en" i="1"/>
              <a:t>InstructGPT</a:t>
            </a:r>
            <a:r>
              <a:rPr lang="en"/>
              <a:t> on OpenAI website) [3]</a:t>
            </a:r>
            <a:endParaRPr/>
          </a:p>
          <a:p>
            <a:pPr marL="457200" lvl="0" indent="-317500" algn="l" rtl="0">
              <a:lnSpc>
                <a:spcPct val="90000"/>
              </a:lnSpc>
              <a:spcBef>
                <a:spcPts val="0"/>
              </a:spcBef>
              <a:spcAft>
                <a:spcPts val="0"/>
              </a:spcAft>
              <a:buSzPts val="1400"/>
              <a:buChar char="●"/>
            </a:pPr>
            <a:r>
              <a:rPr lang="en" b="1"/>
              <a:t>plus</a:t>
            </a:r>
            <a:r>
              <a:rPr lang="en"/>
              <a:t> a lot of human annotation to compare good and bad discussions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
              <a:t>Questions: </a:t>
            </a:r>
            <a:endParaRPr/>
          </a:p>
          <a:p>
            <a:pPr marL="457200" lvl="0" indent="-317500" algn="l" rtl="0">
              <a:lnSpc>
                <a:spcPct val="90000"/>
              </a:lnSpc>
              <a:spcBef>
                <a:spcPts val="0"/>
              </a:spcBef>
              <a:spcAft>
                <a:spcPts val="0"/>
              </a:spcAft>
              <a:buSzPts val="1400"/>
              <a:buChar char="●"/>
            </a:pPr>
            <a:r>
              <a:rPr lang="en"/>
              <a:t>Really? Is that all it took to get the ‘magic’? Any other secret sauce? </a:t>
            </a:r>
            <a:endParaRPr/>
          </a:p>
          <a:p>
            <a:pPr marL="457200" lvl="0" indent="-317500" algn="l" rtl="0">
              <a:lnSpc>
                <a:spcPct val="90000"/>
              </a:lnSpc>
              <a:spcBef>
                <a:spcPts val="0"/>
              </a:spcBef>
              <a:spcAft>
                <a:spcPts val="0"/>
              </a:spcAft>
              <a:buSzPts val="1400"/>
              <a:buChar char="●"/>
            </a:pPr>
            <a:r>
              <a:rPr lang="en"/>
              <a:t>How many hours and how much money did it take to train? ($4.6M – $100M?)</a:t>
            </a:r>
            <a:endParaRPr/>
          </a:p>
          <a:p>
            <a:pPr marL="457200" lvl="0" indent="-317500" algn="l" rtl="0">
              <a:lnSpc>
                <a:spcPct val="90000"/>
              </a:lnSpc>
              <a:spcBef>
                <a:spcPts val="0"/>
              </a:spcBef>
              <a:spcAft>
                <a:spcPts val="0"/>
              </a:spcAft>
              <a:buSzPts val="1400"/>
              <a:buChar char="●"/>
            </a:pPr>
            <a:r>
              <a:rPr lang="en"/>
              <a:t>How can we build our own versions, say starting with GPT-3? (Only Baidu?)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What it can do today (often with errors)</a:t>
            </a:r>
            <a:endParaRPr/>
          </a:p>
        </p:txBody>
      </p:sp>
      <p:sp>
        <p:nvSpPr>
          <p:cNvPr id="216" name="Google Shape;216;p4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177800" lvl="0" indent="-38100" algn="l" rtl="0">
              <a:lnSpc>
                <a:spcPct val="90000"/>
              </a:lnSpc>
              <a:spcBef>
                <a:spcPts val="0"/>
              </a:spcBef>
              <a:spcAft>
                <a:spcPts val="0"/>
              </a:spcAft>
              <a:buClr>
                <a:schemeClr val="dk1"/>
              </a:buClr>
              <a:buSzPts val="2100"/>
              <a:buNone/>
            </a:pPr>
            <a:r>
              <a:rPr lang="en"/>
              <a:t>Interesting QA on facts (in English, Chinese, Swedish, Dutch, Latin…) </a:t>
            </a:r>
            <a:endParaRPr/>
          </a:p>
          <a:p>
            <a:pPr marL="177800" lvl="0" indent="-38100" algn="l" rtl="0">
              <a:lnSpc>
                <a:spcPct val="90000"/>
              </a:lnSpc>
              <a:spcBef>
                <a:spcPts val="1200"/>
              </a:spcBef>
              <a:spcAft>
                <a:spcPts val="0"/>
              </a:spcAft>
              <a:buClr>
                <a:schemeClr val="dk1"/>
              </a:buClr>
              <a:buSzPts val="2100"/>
              <a:buNone/>
            </a:pPr>
            <a:r>
              <a:rPr lang="en"/>
              <a:t>Scientific articles, funny poems and storylines for movies or novels </a:t>
            </a:r>
            <a:endParaRPr/>
          </a:p>
          <a:p>
            <a:pPr marL="177800" lvl="0" indent="-38100" algn="l" rtl="0">
              <a:lnSpc>
                <a:spcPct val="90000"/>
              </a:lnSpc>
              <a:spcBef>
                <a:spcPts val="1200"/>
              </a:spcBef>
              <a:spcAft>
                <a:spcPts val="0"/>
              </a:spcAft>
              <a:buClr>
                <a:schemeClr val="dk1"/>
              </a:buClr>
              <a:buSzPts val="2100"/>
              <a:buNone/>
            </a:pPr>
            <a:r>
              <a:rPr lang="en"/>
              <a:t>Ethical arguments about right and wrong </a:t>
            </a:r>
            <a:endParaRPr/>
          </a:p>
          <a:p>
            <a:pPr marL="177800" lvl="0" indent="-38100" algn="l" rtl="0">
              <a:lnSpc>
                <a:spcPct val="90000"/>
              </a:lnSpc>
              <a:spcBef>
                <a:spcPts val="1200"/>
              </a:spcBef>
              <a:spcAft>
                <a:spcPts val="0"/>
              </a:spcAft>
              <a:buClr>
                <a:schemeClr val="dk1"/>
              </a:buClr>
              <a:buSzPts val="2100"/>
              <a:buNone/>
            </a:pPr>
            <a:r>
              <a:rPr lang="en"/>
              <a:t>Software </a:t>
            </a:r>
            <a:endParaRPr/>
          </a:p>
          <a:p>
            <a:pPr marL="177800" lvl="0" indent="-38100" algn="l" rtl="0">
              <a:lnSpc>
                <a:spcPct val="90000"/>
              </a:lnSpc>
              <a:spcBef>
                <a:spcPts val="1200"/>
              </a:spcBef>
              <a:spcAft>
                <a:spcPts val="0"/>
              </a:spcAft>
              <a:buClr>
                <a:schemeClr val="dk1"/>
              </a:buClr>
              <a:buSzPts val="2100"/>
              <a:buNone/>
            </a:pPr>
            <a:r>
              <a:rPr lang="en"/>
              <a:t>Hysterical mashups</a:t>
            </a:r>
            <a:endParaRPr/>
          </a:p>
          <a:p>
            <a:pPr marL="177800" lvl="0" indent="-38100" algn="l" rtl="0">
              <a:lnSpc>
                <a:spcPct val="90000"/>
              </a:lnSpc>
              <a:spcBef>
                <a:spcPts val="1200"/>
              </a:spcBef>
              <a:spcAft>
                <a:spcPts val="0"/>
              </a:spcAft>
              <a:buClr>
                <a:schemeClr val="dk1"/>
              </a:buClr>
              <a:buSzPts val="2100"/>
              <a:buNone/>
            </a:pPr>
            <a:r>
              <a:rPr lang="en"/>
              <a:t>Explanations </a:t>
            </a:r>
            <a:endParaRPr/>
          </a:p>
          <a:p>
            <a:pPr marL="177800" lvl="0" indent="-38100" algn="l" rtl="0">
              <a:lnSpc>
                <a:spcPct val="90000"/>
              </a:lnSpc>
              <a:spcBef>
                <a:spcPts val="1200"/>
              </a:spcBef>
              <a:spcAft>
                <a:spcPts val="0"/>
              </a:spcAft>
              <a:buClr>
                <a:schemeClr val="dk1"/>
              </a:buClr>
              <a:buSzPts val="2100"/>
              <a:buNone/>
            </a:pPr>
            <a:r>
              <a:rPr lang="en"/>
              <a:t>etc. </a:t>
            </a:r>
            <a:endParaRPr/>
          </a:p>
          <a:p>
            <a:pPr marL="177800" lvl="0" indent="-38100" algn="l" rtl="0">
              <a:lnSpc>
                <a:spcPct val="90000"/>
              </a:lnSpc>
              <a:spcBef>
                <a:spcPts val="1200"/>
              </a:spcBef>
              <a:spcAft>
                <a:spcPts val="1200"/>
              </a:spcAft>
              <a:buClr>
                <a:schemeClr val="dk1"/>
              </a:buClr>
              <a:buSzPts val="2100"/>
              <a:buNone/>
            </a:pPr>
            <a:endParaRPr/>
          </a:p>
        </p:txBody>
      </p:sp>
      <p:sp>
        <p:nvSpPr>
          <p:cNvPr id="217" name="Google Shape;217;p43"/>
          <p:cNvSpPr txBox="1"/>
          <p:nvPr/>
        </p:nvSpPr>
        <p:spPr>
          <a:xfrm>
            <a:off x="2994525" y="2925125"/>
            <a:ext cx="6010800" cy="1877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2"/>
              </a:buClr>
              <a:buSzPts val="1100"/>
              <a:buFont typeface="Arial"/>
              <a:buNone/>
            </a:pPr>
            <a:r>
              <a:rPr lang="en" sz="1100">
                <a:latin typeface="Source Sans Pro"/>
                <a:ea typeface="Source Sans Pro"/>
                <a:cs typeface="Source Sans Pro"/>
                <a:sym typeface="Source Sans Pro"/>
              </a:rPr>
              <a:t>Verily, I say unto thee, there was a woman named Stormy Daniels, who was in the business of performing for the pleasure of many. And it came to pass that she had a brief encounter with a man named Donald, who was mighty in the land and known to all as the President of the United States.</a:t>
            </a:r>
            <a:endParaRPr sz="1100">
              <a:latin typeface="Source Sans Pro"/>
              <a:ea typeface="Source Sans Pro"/>
              <a:cs typeface="Source Sans Pro"/>
              <a:sym typeface="Source Sans Pro"/>
            </a:endParaRPr>
          </a:p>
          <a:p>
            <a:pPr marL="0" lvl="0" indent="0" algn="l" rtl="0">
              <a:spcBef>
                <a:spcPts val="0"/>
              </a:spcBef>
              <a:spcAft>
                <a:spcPts val="0"/>
              </a:spcAft>
              <a:buClr>
                <a:schemeClr val="dk2"/>
              </a:buClr>
              <a:buSzPts val="1100"/>
              <a:buFont typeface="Arial"/>
              <a:buNone/>
            </a:pPr>
            <a:endParaRPr sz="1100">
              <a:latin typeface="Source Sans Pro"/>
              <a:ea typeface="Source Sans Pro"/>
              <a:cs typeface="Source Sans Pro"/>
              <a:sym typeface="Source Sans Pro"/>
            </a:endParaRPr>
          </a:p>
          <a:p>
            <a:pPr marL="0" lvl="0" indent="0" algn="l" rtl="0">
              <a:spcBef>
                <a:spcPts val="0"/>
              </a:spcBef>
              <a:spcAft>
                <a:spcPts val="0"/>
              </a:spcAft>
              <a:buClr>
                <a:schemeClr val="dk2"/>
              </a:buClr>
              <a:buSzPts val="1100"/>
              <a:buFont typeface="Arial"/>
              <a:buNone/>
            </a:pPr>
            <a:r>
              <a:rPr lang="en" sz="1100">
                <a:latin typeface="Source Sans Pro"/>
                <a:ea typeface="Source Sans Pro"/>
                <a:cs typeface="Source Sans Pro"/>
                <a:sym typeface="Source Sans Pro"/>
              </a:rPr>
              <a:t>But lo, the deeds of the President and the woman were made known unto the people, and there was much uproar and much scandal in the land. For the President had sought to silence the woman, and had paid her a great sum of money, that she might not speak of their liaison.</a:t>
            </a:r>
            <a:endParaRPr sz="1100">
              <a:latin typeface="Source Sans Pro"/>
              <a:ea typeface="Source Sans Pro"/>
              <a:cs typeface="Source Sans Pro"/>
              <a:sym typeface="Source Sans Pro"/>
            </a:endParaRPr>
          </a:p>
          <a:p>
            <a:pPr marL="0" lvl="0" indent="0" algn="l" rtl="0">
              <a:spcBef>
                <a:spcPts val="0"/>
              </a:spcBef>
              <a:spcAft>
                <a:spcPts val="0"/>
              </a:spcAft>
              <a:buClr>
                <a:schemeClr val="dk2"/>
              </a:buClr>
              <a:buSzPts val="1100"/>
              <a:buFont typeface="Arial"/>
              <a:buNone/>
            </a:pPr>
            <a:endParaRPr sz="1100">
              <a:latin typeface="Source Sans Pro"/>
              <a:ea typeface="Source Sans Pro"/>
              <a:cs typeface="Source Sans Pro"/>
              <a:sym typeface="Source Sans Pro"/>
            </a:endParaRPr>
          </a:p>
          <a:p>
            <a:pPr marL="0" lvl="0" indent="0" algn="l" rtl="0">
              <a:spcBef>
                <a:spcPts val="0"/>
              </a:spcBef>
              <a:spcAft>
                <a:spcPts val="0"/>
              </a:spcAft>
              <a:buNone/>
            </a:pPr>
            <a:r>
              <a:rPr lang="en" sz="1100">
                <a:latin typeface="Source Sans Pro"/>
                <a:ea typeface="Source Sans Pro"/>
                <a:cs typeface="Source Sans Pro"/>
                <a:sym typeface="Source Sans Pro"/>
              </a:rPr>
              <a:t>And the woman, being strong and steadfast, did not keep silent, but spoke unto the people, saying "I will not be silenced, for what has transpired between the President and I is of great import." … [5]</a:t>
            </a:r>
            <a:endParaRPr sz="1100">
              <a:latin typeface="Source Sans Pro"/>
              <a:ea typeface="Source Sans Pro"/>
              <a:cs typeface="Source Sans Pro"/>
              <a:sym typeface="Source Sans Pro"/>
            </a:endParaRPr>
          </a:p>
        </p:txBody>
      </p:sp>
      <p:sp>
        <p:nvSpPr>
          <p:cNvPr id="218" name="Google Shape;218;p43"/>
          <p:cNvSpPr txBox="1"/>
          <p:nvPr/>
        </p:nvSpPr>
        <p:spPr>
          <a:xfrm>
            <a:off x="4804275" y="2133000"/>
            <a:ext cx="4110600" cy="725100"/>
          </a:xfrm>
          <a:prstGeom prst="rect">
            <a:avLst/>
          </a:prstGeom>
          <a:noFill/>
          <a:ln>
            <a:noFill/>
          </a:ln>
        </p:spPr>
        <p:txBody>
          <a:bodyPr spcFirstLastPara="1" wrap="square" lIns="91425" tIns="91425" rIns="91425" bIns="91425" anchor="t" anchorCtr="0">
            <a:spAutoFit/>
          </a:bodyPr>
          <a:lstStyle/>
          <a:p>
            <a:pPr marL="177800" lvl="0" indent="-38100" algn="l" rtl="0">
              <a:lnSpc>
                <a:spcPct val="90000"/>
              </a:lnSpc>
              <a:spcBef>
                <a:spcPts val="0"/>
              </a:spcBef>
              <a:spcAft>
                <a:spcPts val="1200"/>
              </a:spcAft>
              <a:buClr>
                <a:schemeClr val="dk1"/>
              </a:buClr>
              <a:buSzPts val="2100"/>
              <a:buFont typeface="Arial"/>
              <a:buNone/>
            </a:pPr>
            <a:r>
              <a:rPr lang="en" sz="1300">
                <a:solidFill>
                  <a:schemeClr val="lt2"/>
                </a:solidFill>
                <a:latin typeface="Source Sans Pro"/>
                <a:ea typeface="Source Sans Pro"/>
                <a:cs typeface="Source Sans Pro"/>
                <a:sym typeface="Source Sans Pro"/>
              </a:rPr>
              <a:t>(</a:t>
            </a:r>
            <a:r>
              <a:rPr lang="en" sz="1300" u="sng">
                <a:solidFill>
                  <a:schemeClr val="accent5"/>
                </a:solidFill>
                <a:latin typeface="Source Sans Pro"/>
                <a:ea typeface="Source Sans Pro"/>
                <a:cs typeface="Source Sans Pro"/>
                <a:sym typeface="Source Sans Pro"/>
                <a:hlinkClick r:id="rId3">
                  <a:extLst>
                    <a:ext uri="{A12FA001-AC4F-418D-AE19-62706E023703}">
                      <ahyp:hlinkClr xmlns:ahyp="http://schemas.microsoft.com/office/drawing/2018/hyperlinkcolor" val="tx"/>
                    </a:ext>
                  </a:extLst>
                </a:hlinkClick>
              </a:rPr>
              <a:t>https://www.goodreads.com/book/show/78816542-chatgpt-acts-as-though-it-has-strong-ethical-intuitions-even-though-it</a:t>
            </a:r>
            <a:r>
              <a:rPr lang="en" sz="1300">
                <a:solidFill>
                  <a:schemeClr val="lt2"/>
                </a:solidFill>
                <a:latin typeface="Source Sans Pro"/>
                <a:ea typeface="Source Sans Pro"/>
                <a:cs typeface="Source Sans Pro"/>
                <a:sym typeface="Source Sans Pro"/>
              </a:rPr>
              <a:t>) [4]</a:t>
            </a:r>
            <a:endParaRPr sz="1200">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What it </a:t>
            </a:r>
            <a:r>
              <a:rPr lang="en" i="1"/>
              <a:t>may</a:t>
            </a:r>
            <a:r>
              <a:rPr lang="en"/>
              <a:t> be able to do, with more work  </a:t>
            </a:r>
            <a:endParaRPr/>
          </a:p>
        </p:txBody>
      </p:sp>
      <p:sp>
        <p:nvSpPr>
          <p:cNvPr id="224" name="Google Shape;224;p44"/>
          <p:cNvSpPr txBox="1">
            <a:spLocks noGrp="1"/>
          </p:cNvSpPr>
          <p:nvPr>
            <p:ph type="body" idx="1"/>
          </p:nvPr>
        </p:nvSpPr>
        <p:spPr>
          <a:xfrm>
            <a:off x="628650" y="1369226"/>
            <a:ext cx="7886700" cy="35460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a:t>Multimodality in I/O (connected to DALL-E and other engines)  </a:t>
            </a:r>
            <a:endParaRPr/>
          </a:p>
          <a:p>
            <a:pPr marL="457200" lvl="0" indent="-317500" algn="l" rtl="0">
              <a:lnSpc>
                <a:spcPct val="90000"/>
              </a:lnSpc>
              <a:spcBef>
                <a:spcPts val="0"/>
              </a:spcBef>
              <a:spcAft>
                <a:spcPts val="0"/>
              </a:spcAft>
              <a:buSzPts val="1400"/>
              <a:buChar char="●"/>
            </a:pPr>
            <a:r>
              <a:rPr lang="en"/>
              <a:t>Ask about pictorial etc. input, get multimodal output </a:t>
            </a:r>
            <a:endParaRPr/>
          </a:p>
          <a:p>
            <a:pPr marL="0" lvl="0" indent="0" algn="l" rtl="0">
              <a:lnSpc>
                <a:spcPct val="90000"/>
              </a:lnSpc>
              <a:spcBef>
                <a:spcPts val="1000"/>
              </a:spcBef>
              <a:spcAft>
                <a:spcPts val="0"/>
              </a:spcAft>
              <a:buNone/>
            </a:pPr>
            <a:r>
              <a:rPr lang="en"/>
              <a:t>Properly de-biased behavior </a:t>
            </a:r>
            <a:endParaRPr/>
          </a:p>
          <a:p>
            <a:pPr marL="457200" lvl="0" indent="-317500" algn="l" rtl="0">
              <a:lnSpc>
                <a:spcPct val="90000"/>
              </a:lnSpc>
              <a:spcBef>
                <a:spcPts val="0"/>
              </a:spcBef>
              <a:spcAft>
                <a:spcPts val="0"/>
              </a:spcAft>
              <a:buSzPts val="1400"/>
              <a:buChar char="●"/>
            </a:pPr>
            <a:r>
              <a:rPr lang="en"/>
              <a:t>Easy to get biased output ‘on behalf of’ a hypothetical biased person [6]</a:t>
            </a:r>
            <a:endParaRPr/>
          </a:p>
          <a:p>
            <a:pPr marL="0" lvl="0" indent="0" algn="l" rtl="0">
              <a:lnSpc>
                <a:spcPct val="90000"/>
              </a:lnSpc>
              <a:spcBef>
                <a:spcPts val="1000"/>
              </a:spcBef>
              <a:spcAft>
                <a:spcPts val="0"/>
              </a:spcAft>
              <a:buNone/>
            </a:pPr>
            <a:r>
              <a:rPr lang="en"/>
              <a:t>(Limited) scientific discovery through suggestion</a:t>
            </a:r>
            <a:endParaRPr/>
          </a:p>
          <a:p>
            <a:pPr marL="457200" lvl="0" indent="-317500" algn="l" rtl="0">
              <a:lnSpc>
                <a:spcPct val="90000"/>
              </a:lnSpc>
              <a:spcBef>
                <a:spcPts val="0"/>
              </a:spcBef>
              <a:spcAft>
                <a:spcPts val="0"/>
              </a:spcAft>
              <a:buSzPts val="1400"/>
              <a:buChar char="●"/>
            </a:pPr>
            <a:r>
              <a:rPr lang="en"/>
              <a:t>Follow existing long history of ‘discovery’ in biomed by adjoining abstracts and results from related technical papers [7]</a:t>
            </a:r>
            <a:endParaRPr/>
          </a:p>
          <a:p>
            <a:pPr marL="0" lvl="0" indent="0" algn="l" rtl="0">
              <a:lnSpc>
                <a:spcPct val="90000"/>
              </a:lnSpc>
              <a:spcBef>
                <a:spcPts val="800"/>
              </a:spcBef>
              <a:spcAft>
                <a:spcPts val="0"/>
              </a:spcAft>
              <a:buNone/>
            </a:pPr>
            <a:r>
              <a:rPr lang="en"/>
              <a:t>‘Truer’ emotional reasoning and response </a:t>
            </a:r>
            <a:endParaRPr/>
          </a:p>
          <a:p>
            <a:pPr marL="457200" lvl="0" indent="-317500" algn="l" rtl="0">
              <a:lnSpc>
                <a:spcPct val="90000"/>
              </a:lnSpc>
              <a:spcBef>
                <a:spcPts val="0"/>
              </a:spcBef>
              <a:spcAft>
                <a:spcPts val="0"/>
              </a:spcAft>
              <a:buSzPts val="1400"/>
              <a:buChar char="●"/>
            </a:pPr>
            <a:r>
              <a:rPr lang="en"/>
              <a:t>Currently says “I am an AI and cannot feel” and next sentence happily says “I am sad/worried/disturbed/impressed…” — probably just ngram generation [8]</a:t>
            </a:r>
            <a:endParaRPr/>
          </a:p>
          <a:p>
            <a:pPr marL="0" lvl="0" indent="0" algn="l" rtl="0">
              <a:lnSpc>
                <a:spcPct val="90000"/>
              </a:lnSpc>
              <a:spcBef>
                <a:spcPts val="800"/>
              </a:spcBef>
              <a:spcAft>
                <a:spcPts val="1200"/>
              </a:spcAft>
              <a:buNone/>
            </a:pPr>
            <a:r>
              <a:rPr lang="en"/>
              <a:t>etc.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What </a:t>
            </a:r>
            <a:r>
              <a:rPr lang="en" i="1"/>
              <a:t>in principle (?) </a:t>
            </a:r>
            <a:r>
              <a:rPr lang="en"/>
              <a:t>it cannot do </a:t>
            </a:r>
            <a:endParaRPr/>
          </a:p>
        </p:txBody>
      </p:sp>
      <p:sp>
        <p:nvSpPr>
          <p:cNvPr id="230" name="Google Shape;230;p45"/>
          <p:cNvSpPr txBox="1">
            <a:spLocks noGrp="1"/>
          </p:cNvSpPr>
          <p:nvPr>
            <p:ph type="body" idx="1"/>
          </p:nvPr>
        </p:nvSpPr>
        <p:spPr>
          <a:xfrm>
            <a:off x="628650" y="1369226"/>
            <a:ext cx="7886700" cy="3558300"/>
          </a:xfrm>
          <a:prstGeom prst="rect">
            <a:avLst/>
          </a:prstGeom>
          <a:noFill/>
          <a:ln>
            <a:noFill/>
          </a:ln>
        </p:spPr>
        <p:txBody>
          <a:bodyPr spcFirstLastPara="1" wrap="square" lIns="68575" tIns="34275" rIns="68575" bIns="34275" anchor="t" anchorCtr="0">
            <a:normAutofit/>
          </a:bodyPr>
          <a:lstStyle/>
          <a:p>
            <a:pPr marL="0" lvl="0" indent="0" algn="l" rtl="0">
              <a:lnSpc>
                <a:spcPct val="100000"/>
              </a:lnSpc>
              <a:spcBef>
                <a:spcPts val="0"/>
              </a:spcBef>
              <a:spcAft>
                <a:spcPts val="0"/>
              </a:spcAft>
              <a:buNone/>
            </a:pPr>
            <a:r>
              <a:rPr lang="en"/>
              <a:t>Handle nonstandard (nonce) definitions and challenge problems [9]</a:t>
            </a:r>
            <a:endParaRPr/>
          </a:p>
          <a:p>
            <a:pPr marL="0" lvl="0" indent="0" algn="l" rtl="0">
              <a:lnSpc>
                <a:spcPct val="100000"/>
              </a:lnSpc>
              <a:spcBef>
                <a:spcPts val="1000"/>
              </a:spcBef>
              <a:spcAft>
                <a:spcPts val="0"/>
              </a:spcAft>
              <a:buNone/>
            </a:pPr>
            <a:r>
              <a:rPr lang="en"/>
              <a:t>Perform non-language modes of reasoning: </a:t>
            </a:r>
            <a:endParaRPr/>
          </a:p>
          <a:p>
            <a:pPr marL="457200" lvl="0" indent="-317500" algn="l" rtl="0">
              <a:lnSpc>
                <a:spcPct val="100000"/>
              </a:lnSpc>
              <a:spcBef>
                <a:spcPts val="0"/>
              </a:spcBef>
              <a:spcAft>
                <a:spcPts val="0"/>
              </a:spcAft>
              <a:buSzPts val="1400"/>
              <a:buChar char="●"/>
            </a:pPr>
            <a:r>
              <a:rPr lang="en"/>
              <a:t>Arithmetic, logical deduction — very poor and recently removed [10]</a:t>
            </a:r>
            <a:endParaRPr/>
          </a:p>
          <a:p>
            <a:pPr marL="0" lvl="0" indent="0" algn="l" rtl="0">
              <a:lnSpc>
                <a:spcPct val="100000"/>
              </a:lnSpc>
              <a:spcBef>
                <a:spcPts val="1000"/>
              </a:spcBef>
              <a:spcAft>
                <a:spcPts val="0"/>
              </a:spcAft>
              <a:buNone/>
            </a:pPr>
            <a:r>
              <a:rPr lang="en"/>
              <a:t>Reason with spatial grounding: </a:t>
            </a:r>
            <a:endParaRPr/>
          </a:p>
          <a:p>
            <a:pPr marL="457200" lvl="0" indent="-317500" algn="l" rtl="0">
              <a:lnSpc>
                <a:spcPct val="100000"/>
              </a:lnSpc>
              <a:spcBef>
                <a:spcPts val="0"/>
              </a:spcBef>
              <a:spcAft>
                <a:spcPts val="0"/>
              </a:spcAft>
              <a:buSzPts val="1400"/>
              <a:buChar char="●"/>
            </a:pPr>
            <a:r>
              <a:rPr lang="en"/>
              <a:t>Need a body: stomach, emotions, hands </a:t>
            </a:r>
            <a:endParaRPr/>
          </a:p>
          <a:p>
            <a:pPr marL="457200" lvl="0" indent="-317500" algn="l" rtl="0">
              <a:lnSpc>
                <a:spcPct val="100000"/>
              </a:lnSpc>
              <a:spcBef>
                <a:spcPts val="0"/>
              </a:spcBef>
              <a:spcAft>
                <a:spcPts val="0"/>
              </a:spcAft>
              <a:buSzPts val="1400"/>
              <a:buChar char="●"/>
            </a:pPr>
            <a:r>
              <a:rPr lang="en"/>
              <a:t>Need 3D movement/simulation in space </a:t>
            </a:r>
            <a:endParaRPr sz="1600"/>
          </a:p>
          <a:p>
            <a:pPr marL="0" lvl="0" indent="0" algn="l" rtl="0">
              <a:lnSpc>
                <a:spcPct val="100000"/>
              </a:lnSpc>
              <a:spcBef>
                <a:spcPts val="1000"/>
              </a:spcBef>
              <a:spcAft>
                <a:spcPts val="0"/>
              </a:spcAft>
              <a:buNone/>
            </a:pPr>
            <a:r>
              <a:rPr lang="en"/>
              <a:t>Read very long input: </a:t>
            </a:r>
            <a:endParaRPr/>
          </a:p>
          <a:p>
            <a:pPr marL="457200" lvl="0" indent="-317500" algn="l" rtl="0">
              <a:lnSpc>
                <a:spcPct val="100000"/>
              </a:lnSpc>
              <a:spcBef>
                <a:spcPts val="0"/>
              </a:spcBef>
              <a:spcAft>
                <a:spcPts val="0"/>
              </a:spcAft>
              <a:buSzPts val="1400"/>
              <a:buChar char="●"/>
            </a:pPr>
            <a:r>
              <a:rPr lang="en"/>
              <a:t>E.g., summarization of reports or novels or scripts </a:t>
            </a:r>
            <a:endParaRPr/>
          </a:p>
          <a:p>
            <a:pPr marL="0" lvl="0" indent="0" algn="l" rtl="0">
              <a:lnSpc>
                <a:spcPct val="100000"/>
              </a:lnSpc>
              <a:spcBef>
                <a:spcPts val="1000"/>
              </a:spcBef>
              <a:spcAft>
                <a:spcPts val="0"/>
              </a:spcAft>
              <a:buNone/>
            </a:pPr>
            <a:r>
              <a:rPr lang="en"/>
              <a:t>Have knowledge of </a:t>
            </a:r>
            <a:r>
              <a:rPr lang="en" i="1"/>
              <a:t>truth</a:t>
            </a:r>
            <a:r>
              <a:rPr lang="en"/>
              <a:t>: not just what is popular on the web </a:t>
            </a:r>
            <a:endParaRPr/>
          </a:p>
          <a:p>
            <a:pPr marL="0" lvl="0" indent="0" algn="l" rtl="0">
              <a:lnSpc>
                <a:spcPct val="100000"/>
              </a:lnSpc>
              <a:spcBef>
                <a:spcPts val="1000"/>
              </a:spcBef>
              <a:spcAft>
                <a:spcPts val="0"/>
              </a:spcAft>
              <a:buNone/>
            </a:pPr>
            <a:r>
              <a:rPr lang="en"/>
              <a:t>Work with small-data languages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6"/>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What needs to be done </a:t>
            </a:r>
            <a:endParaRPr/>
          </a:p>
        </p:txBody>
      </p:sp>
      <p:sp>
        <p:nvSpPr>
          <p:cNvPr id="236" name="Google Shape;236;p46"/>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b="1"/>
              <a:t>Research</a:t>
            </a:r>
            <a:r>
              <a:rPr lang="en"/>
              <a:t>, esp. on the </a:t>
            </a:r>
            <a:r>
              <a:rPr lang="en" i="1"/>
              <a:t>maybe</a:t>
            </a:r>
            <a:r>
              <a:rPr lang="en"/>
              <a:t> and </a:t>
            </a:r>
            <a:r>
              <a:rPr lang="en" i="1"/>
              <a:t>never</a:t>
            </a:r>
            <a:r>
              <a:rPr lang="en"/>
              <a:t> capabilities </a:t>
            </a:r>
            <a:endParaRPr/>
          </a:p>
          <a:p>
            <a:pPr marL="457200" lvl="0" indent="-317500" algn="l" rtl="0">
              <a:lnSpc>
                <a:spcPct val="90000"/>
              </a:lnSpc>
              <a:spcBef>
                <a:spcPts val="1000"/>
              </a:spcBef>
              <a:spcAft>
                <a:spcPts val="0"/>
              </a:spcAft>
              <a:buSzPts val="1400"/>
              <a:buChar char="●"/>
            </a:pPr>
            <a:r>
              <a:rPr lang="en"/>
              <a:t>Establish its principled boundaries and reasons </a:t>
            </a:r>
            <a:endParaRPr/>
          </a:p>
          <a:p>
            <a:pPr marL="457200" lvl="0" indent="-317500" algn="l" rtl="0">
              <a:lnSpc>
                <a:spcPct val="90000"/>
              </a:lnSpc>
              <a:spcBef>
                <a:spcPts val="0"/>
              </a:spcBef>
              <a:spcAft>
                <a:spcPts val="0"/>
              </a:spcAft>
              <a:buSzPts val="1400"/>
              <a:buChar char="●"/>
            </a:pPr>
            <a:r>
              <a:rPr lang="en"/>
              <a:t>Establish paradigms to ensure/check systematic and correct results in the things it can do  </a:t>
            </a:r>
            <a:endParaRPr/>
          </a:p>
          <a:p>
            <a:pPr marL="0" lvl="0" indent="0" algn="l" rtl="0">
              <a:lnSpc>
                <a:spcPct val="90000"/>
              </a:lnSpc>
              <a:spcBef>
                <a:spcPts val="800"/>
              </a:spcBef>
              <a:spcAft>
                <a:spcPts val="0"/>
              </a:spcAft>
              <a:buClr>
                <a:schemeClr val="dk1"/>
              </a:buClr>
              <a:buSzPts val="2100"/>
              <a:buNone/>
            </a:pPr>
            <a:endParaRPr/>
          </a:p>
          <a:p>
            <a:pPr marL="0" lvl="0" indent="0" algn="l" rtl="0">
              <a:lnSpc>
                <a:spcPct val="90000"/>
              </a:lnSpc>
              <a:spcBef>
                <a:spcPts val="800"/>
              </a:spcBef>
              <a:spcAft>
                <a:spcPts val="0"/>
              </a:spcAft>
              <a:buClr>
                <a:schemeClr val="dk1"/>
              </a:buClr>
              <a:buSzPts val="2100"/>
              <a:buNone/>
            </a:pPr>
            <a:r>
              <a:rPr lang="en" b="1"/>
              <a:t>Logistics</a:t>
            </a:r>
            <a:r>
              <a:rPr lang="en"/>
              <a:t>: </a:t>
            </a:r>
            <a:endParaRPr/>
          </a:p>
          <a:p>
            <a:pPr marL="457200" lvl="0" indent="-317500" algn="l" rtl="0">
              <a:lnSpc>
                <a:spcPct val="90000"/>
              </a:lnSpc>
              <a:spcBef>
                <a:spcPts val="800"/>
              </a:spcBef>
              <a:spcAft>
                <a:spcPts val="0"/>
              </a:spcAft>
              <a:buSzPts val="1400"/>
              <a:buChar char="●"/>
            </a:pPr>
            <a:r>
              <a:rPr lang="en"/>
              <a:t>Coordinated programs and efforts targeting challenge topics (DARPA challenges) </a:t>
            </a:r>
            <a:endParaRPr/>
          </a:p>
          <a:p>
            <a:pPr marL="457200" lvl="0" indent="-317500" algn="l" rtl="0">
              <a:lnSpc>
                <a:spcPct val="90000"/>
              </a:lnSpc>
              <a:spcBef>
                <a:spcPts val="0"/>
              </a:spcBef>
              <a:spcAft>
                <a:spcPts val="0"/>
              </a:spcAft>
              <a:buSzPts val="1400"/>
              <a:buChar char="●"/>
            </a:pPr>
            <a:r>
              <a:rPr lang="en"/>
              <a:t>Money for hardware and data </a:t>
            </a:r>
            <a:endParaRPr/>
          </a:p>
          <a:p>
            <a:pPr marL="457200" lvl="0" indent="-317500" algn="l" rtl="0">
              <a:lnSpc>
                <a:spcPct val="90000"/>
              </a:lnSpc>
              <a:spcBef>
                <a:spcPts val="0"/>
              </a:spcBef>
              <a:spcAft>
                <a:spcPts val="0"/>
              </a:spcAft>
              <a:buSzPts val="1400"/>
              <a:buChar char="●"/>
            </a:pPr>
            <a:r>
              <a:rPr lang="en"/>
              <a:t>Evaluations (metrics and data)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Why it needs to be done: </a:t>
            </a:r>
            <a:br>
              <a:rPr lang="en"/>
            </a:br>
            <a:r>
              <a:rPr lang="en"/>
              <a:t>The DARPA and society arguments</a:t>
            </a:r>
            <a:endParaRPr/>
          </a:p>
        </p:txBody>
      </p:sp>
      <p:sp>
        <p:nvSpPr>
          <p:cNvPr id="242" name="Google Shape;242;p47"/>
          <p:cNvSpPr txBox="1">
            <a:spLocks noGrp="1"/>
          </p:cNvSpPr>
          <p:nvPr>
            <p:ph type="body" idx="1"/>
          </p:nvPr>
        </p:nvSpPr>
        <p:spPr>
          <a:xfrm>
            <a:off x="628650" y="1369226"/>
            <a:ext cx="7886700" cy="3690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None/>
            </a:pPr>
            <a:r>
              <a:rPr lang="en"/>
              <a:t>Good science requires </a:t>
            </a:r>
            <a:endParaRPr/>
          </a:p>
          <a:p>
            <a:pPr marL="457200" lvl="0" indent="-317500" algn="l" rtl="0">
              <a:lnSpc>
                <a:spcPct val="90000"/>
              </a:lnSpc>
              <a:spcBef>
                <a:spcPts val="0"/>
              </a:spcBef>
              <a:spcAft>
                <a:spcPts val="0"/>
              </a:spcAft>
              <a:buSzPts val="1400"/>
              <a:buChar char="●"/>
            </a:pPr>
            <a:r>
              <a:rPr lang="en"/>
              <a:t>Scientific exploration by the whole research community, </a:t>
            </a:r>
            <a:r>
              <a:rPr lang="en" b="1"/>
              <a:t>not only by companies </a:t>
            </a:r>
            <a:endParaRPr/>
          </a:p>
          <a:p>
            <a:pPr marL="457200" lvl="0" indent="-317500" algn="l" rtl="0">
              <a:lnSpc>
                <a:spcPct val="90000"/>
              </a:lnSpc>
              <a:spcBef>
                <a:spcPts val="0"/>
              </a:spcBef>
              <a:spcAft>
                <a:spcPts val="0"/>
              </a:spcAft>
              <a:buSzPts val="1400"/>
              <a:buChar char="●"/>
            </a:pPr>
            <a:r>
              <a:rPr lang="en"/>
              <a:t>Systematic evaluation, metrics, and data </a:t>
            </a:r>
            <a:endParaRPr/>
          </a:p>
          <a:p>
            <a:pPr marL="457200" lvl="0" indent="-317500" algn="l" rtl="0">
              <a:lnSpc>
                <a:spcPct val="90000"/>
              </a:lnSpc>
              <a:spcBef>
                <a:spcPts val="0"/>
              </a:spcBef>
              <a:spcAft>
                <a:spcPts val="0"/>
              </a:spcAft>
              <a:buSzPts val="1400"/>
              <a:buChar char="●"/>
            </a:pPr>
            <a:r>
              <a:rPr lang="en"/>
              <a:t>Open LLM workspace for all academics </a:t>
            </a:r>
            <a:endParaRPr/>
          </a:p>
          <a:p>
            <a:pPr marL="177800" lvl="0" indent="-38100" algn="l" rtl="0">
              <a:lnSpc>
                <a:spcPct val="90000"/>
              </a:lnSpc>
              <a:spcBef>
                <a:spcPts val="0"/>
              </a:spcBef>
              <a:spcAft>
                <a:spcPts val="0"/>
              </a:spcAft>
              <a:buClr>
                <a:schemeClr val="dk1"/>
              </a:buClr>
              <a:buSzPts val="2100"/>
              <a:buNone/>
            </a:pPr>
            <a:endParaRPr/>
          </a:p>
          <a:p>
            <a:pPr marL="0" lvl="0" indent="0" algn="l" rtl="0">
              <a:lnSpc>
                <a:spcPct val="90000"/>
              </a:lnSpc>
              <a:spcBef>
                <a:spcPts val="0"/>
              </a:spcBef>
              <a:spcAft>
                <a:spcPts val="0"/>
              </a:spcAft>
              <a:buNone/>
            </a:pPr>
            <a:r>
              <a:rPr lang="en"/>
              <a:t>DARPA as scientific guarantor for the government </a:t>
            </a:r>
            <a:endParaRPr/>
          </a:p>
          <a:p>
            <a:pPr marL="457200" lvl="0" indent="-317500" algn="l" rtl="0">
              <a:lnSpc>
                <a:spcPct val="90000"/>
              </a:lnSpc>
              <a:spcBef>
                <a:spcPts val="0"/>
              </a:spcBef>
              <a:spcAft>
                <a:spcPts val="0"/>
              </a:spcAft>
              <a:buSzPts val="1400"/>
              <a:buChar char="●"/>
            </a:pPr>
            <a:r>
              <a:rPr lang="en"/>
              <a:t>Cannot just permit development of new possibly problematic capabilities  </a:t>
            </a:r>
            <a:endParaRPr/>
          </a:p>
          <a:p>
            <a:pPr marL="0" lvl="0" indent="0" algn="l" rtl="0">
              <a:lnSpc>
                <a:spcPct val="90000"/>
              </a:lnSpc>
              <a:spcBef>
                <a:spcPts val="0"/>
              </a:spcBef>
              <a:spcAft>
                <a:spcPts val="0"/>
              </a:spcAft>
              <a:buNone/>
            </a:pPr>
            <a:r>
              <a:rPr lang="en"/>
              <a:t>DARPA-related uses  </a:t>
            </a:r>
            <a:endParaRPr/>
          </a:p>
          <a:p>
            <a:pPr marL="457200" lvl="0" indent="-317500" algn="l" rtl="0">
              <a:lnSpc>
                <a:spcPct val="90000"/>
              </a:lnSpc>
              <a:spcBef>
                <a:spcPts val="0"/>
              </a:spcBef>
              <a:spcAft>
                <a:spcPts val="0"/>
              </a:spcAft>
              <a:buSzPts val="1400"/>
              <a:buChar char="●"/>
            </a:pPr>
            <a:r>
              <a:rPr lang="en"/>
              <a:t>Internal fact/simulation support capability (like Govt Wikipedia and more) </a:t>
            </a:r>
            <a:endParaRPr/>
          </a:p>
          <a:p>
            <a:pPr marL="457200" lvl="0" indent="-317500" algn="l" rtl="0">
              <a:lnSpc>
                <a:spcPct val="90000"/>
              </a:lnSpc>
              <a:spcBef>
                <a:spcPts val="0"/>
              </a:spcBef>
              <a:spcAft>
                <a:spcPts val="0"/>
              </a:spcAft>
              <a:buSzPts val="1400"/>
              <a:buChar char="●"/>
            </a:pPr>
            <a:r>
              <a:rPr lang="en"/>
              <a:t>Mis/disinfo detection on social media </a:t>
            </a:r>
            <a:endParaRPr/>
          </a:p>
          <a:p>
            <a:pPr marL="457200" lvl="0" indent="-317500" algn="l" rtl="0">
              <a:lnSpc>
                <a:spcPct val="90000"/>
              </a:lnSpc>
              <a:spcBef>
                <a:spcPts val="0"/>
              </a:spcBef>
              <a:spcAft>
                <a:spcPts val="0"/>
              </a:spcAft>
              <a:buSzPts val="1400"/>
              <a:buChar char="●"/>
            </a:pPr>
            <a:r>
              <a:rPr lang="en"/>
              <a:t>Assistance in many other DARPA programs </a:t>
            </a:r>
            <a:endParaRPr/>
          </a:p>
          <a:p>
            <a:pPr marL="457200" lvl="0" indent="-317500" algn="l" rtl="0">
              <a:lnSpc>
                <a:spcPct val="90000"/>
              </a:lnSpc>
              <a:spcBef>
                <a:spcPts val="0"/>
              </a:spcBef>
              <a:spcAft>
                <a:spcPts val="0"/>
              </a:spcAft>
              <a:buSzPts val="1400"/>
              <a:buChar char="●"/>
            </a:pPr>
            <a:r>
              <a:rPr lang="en"/>
              <a:t>Assistance for DARPA client operations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The things that puzzle me (deeply) </a:t>
            </a:r>
            <a:endParaRPr/>
          </a:p>
        </p:txBody>
      </p:sp>
      <p:sp>
        <p:nvSpPr>
          <p:cNvPr id="248" name="Google Shape;248;p48"/>
          <p:cNvSpPr txBox="1">
            <a:spLocks noGrp="1"/>
          </p:cNvSpPr>
          <p:nvPr>
            <p:ph type="body" idx="1"/>
          </p:nvPr>
        </p:nvSpPr>
        <p:spPr>
          <a:xfrm>
            <a:off x="628650" y="1369226"/>
            <a:ext cx="7886700" cy="36558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a:t>There’s clearly some OpenAI boilerplate text grafted in, and some de-biasing trained in. How exactly do you change its behavior?  </a:t>
            </a:r>
            <a:endParaRPr/>
          </a:p>
          <a:p>
            <a:pPr marL="0" lvl="0" indent="0" algn="l" rtl="0">
              <a:spcBef>
                <a:spcPts val="1200"/>
              </a:spcBef>
              <a:spcAft>
                <a:spcPts val="0"/>
              </a:spcAft>
              <a:buNone/>
            </a:pPr>
            <a:r>
              <a:rPr lang="en"/>
              <a:t>But then the machine can ignore this. Why and how? </a:t>
            </a:r>
            <a:endParaRPr/>
          </a:p>
          <a:p>
            <a:pPr marL="0" lvl="0" indent="0" algn="l" rtl="0">
              <a:spcBef>
                <a:spcPts val="1200"/>
              </a:spcBef>
              <a:spcAft>
                <a:spcPts val="0"/>
              </a:spcAft>
              <a:buNone/>
            </a:pPr>
            <a:r>
              <a:rPr lang="en"/>
              <a:t>How does ChatGPT know when to stop its turn? How does it maintain coherence across a long answer? Is there a ‘template’? </a:t>
            </a:r>
            <a:endParaRPr/>
          </a:p>
          <a:p>
            <a:pPr marL="0" lvl="0" indent="0" algn="l" rtl="0">
              <a:spcBef>
                <a:spcPts val="1200"/>
              </a:spcBef>
              <a:spcAft>
                <a:spcPts val="0"/>
              </a:spcAft>
              <a:buNone/>
            </a:pPr>
            <a:r>
              <a:rPr lang="en"/>
              <a:t>ChatGPT uses “I” and “my” a lot.  If they are just parts of ngrams, what is it that ensures consistency across these ngrams? What’s the ‘self’ model there? (relevant both for emotions and for self-description of own training) </a:t>
            </a:r>
            <a:endParaRPr/>
          </a:p>
          <a:p>
            <a:pPr marL="0" lvl="0" indent="0" algn="l" rtl="0">
              <a:spcBef>
                <a:spcPts val="1200"/>
              </a:spcBef>
              <a:spcAft>
                <a:spcPts val="1200"/>
              </a:spcAft>
              <a:buNone/>
            </a:pPr>
            <a:r>
              <a:rPr lang="en"/>
              <a:t>Like ELIZA, you can get ChatGPT to give the same answer 100x in reply to your repeated question 100x. It doesn’t get ‘bored’ or ‘tired’.  But it can say that it is ‘impressed’ or ‘scared’ or ‘upset’ when given appropriate input. How is this? </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1055</Words>
  <Application>Microsoft Macintosh PowerPoint</Application>
  <PresentationFormat>On-screen Show (16:9)</PresentationFormat>
  <Paragraphs>90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Raleway</vt:lpstr>
      <vt:lpstr>Source Sans Pro</vt:lpstr>
      <vt:lpstr>Plum</vt:lpstr>
      <vt:lpstr>What LLMs Cannot Do </vt:lpstr>
      <vt:lpstr>ChatGPT looks like magic! </vt:lpstr>
      <vt:lpstr>Not magic: ChatGPT is a supervised learning machine </vt:lpstr>
      <vt:lpstr>What it can do today (often with errors)</vt:lpstr>
      <vt:lpstr>What it may be able to do, with more work  </vt:lpstr>
      <vt:lpstr>What in principle (?) it cannot do </vt:lpstr>
      <vt:lpstr>What needs to be done </vt:lpstr>
      <vt:lpstr>Why it needs to be done:  The DARPA and society arguments</vt:lpstr>
      <vt:lpstr>The things that puzzle me (deeply)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LLMs Cannot Do </dc:title>
  <cp:lastModifiedBy>Dang, Hoa T. (Fed)</cp:lastModifiedBy>
  <cp:revision>1</cp:revision>
  <dcterms:modified xsi:type="dcterms:W3CDTF">2023-02-24T16:29:55Z</dcterms:modified>
</cp:coreProperties>
</file>