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Lst>
  <p:notesMasterIdLst>
    <p:notesMasterId r:id="rId31"/>
  </p:notesMasterIdLst>
  <p:sldIdLst>
    <p:sldId id="308" r:id="rId2"/>
    <p:sldId id="309"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2"/>
  </p:normalViewPr>
  <p:slideViewPr>
    <p:cSldViewPr snapToGrid="0">
      <p:cViewPr varScale="1">
        <p:scale>
          <a:sx n="178" d="100"/>
          <a:sy n="178" d="100"/>
        </p:scale>
        <p:origin x="26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2039812d1eb_1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1" name="Google Shape;541;g2039812d1eb_1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04f52a0084_14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7" name="Google Shape;597;g204f52a0084_14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204f52a0084_1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0" name="Google Shape;610;g204f52a0084_14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204f52a0084_14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6" name="Google Shape;616;g204f52a0084_14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04f52a0084_14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2" name="Google Shape;622;g204f52a0084_14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204f52a0084_14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9" name="Google Shape;629;g204f52a0084_14_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204f52a0084_14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6" name="Google Shape;636;g204f52a0084_14_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make up things, cannot select useful knowledge so cannot do online learning, lack of creativity, lack of humor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204f52a0084_14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g204f52a0084_14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04f52a0084_14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7" name="Google Shape;657;g204f52a0084_14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204f52a0084_14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6" name="Google Shape;666;g204f52a0084_14_1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204f52a0084_14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4" name="Google Shape;674;g204f52a0084_14_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4f52a0084_14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g204f52a0084_14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20515f2733a_1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3" name="Google Shape;683;g20515f2733a_16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20515f2733a_16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0" name="Google Shape;690;g20515f2733a_16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20515f2733a_16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8" name="Google Shape;698;g20515f2733a_16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204f52a0084_14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5" name="Google Shape;705;g204f52a0084_14_2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04f52a0084_14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3" name="Google Shape;713;g204f52a0084_14_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204f52a0084_14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9" name="Google Shape;719;g204f52a0084_14_2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204f52a0084_14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2" name="Google Shape;732;g204f52a0084_14_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204f52a0084_14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0" name="Google Shape;740;g204f52a0084_14_2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204f52a0084_14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0" name="Google Shape;750;g204f52a0084_14_2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04f52a0084_14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8" name="Google Shape;758;g204f52a0084_14_2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04f52a0084_14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3" name="Google Shape;553;g204f52a0084_14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04f52a0084_14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g204f52a0084_14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04f52a0084_14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6" name="Google Shape;566;g204f52a0084_14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04f52a0084_14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2" name="Google Shape;572;g204f52a0084_14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204f52a0084_14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8" name="Google Shape;578;g204f52a0084_14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04f52a0084_14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4" name="Google Shape;584;g204f52a0084_14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204f52a0084_14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0" name="Google Shape;590;g204f52a0084_14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2" name="Google Shape;62;p14"/>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1200"/>
              </a:spcBef>
              <a:spcAft>
                <a:spcPts val="0"/>
              </a:spcAft>
              <a:buClr>
                <a:schemeClr val="dk1"/>
              </a:buClr>
              <a:buSzPts val="1800"/>
              <a:buChar char="○"/>
              <a:defRPr/>
            </a:lvl2pPr>
            <a:lvl3pPr marL="1371600" lvl="2" indent="-342900" algn="l">
              <a:spcBef>
                <a:spcPts val="1200"/>
              </a:spcBef>
              <a:spcAft>
                <a:spcPts val="0"/>
              </a:spcAft>
              <a:buClr>
                <a:schemeClr val="dk1"/>
              </a:buClr>
              <a:buSzPts val="1800"/>
              <a:buChar char="■"/>
              <a:defRPr/>
            </a:lvl3pPr>
            <a:lvl4pPr marL="1828800" lvl="3" indent="-342900" algn="l">
              <a:spcBef>
                <a:spcPts val="1200"/>
              </a:spcBef>
              <a:spcAft>
                <a:spcPts val="0"/>
              </a:spcAft>
              <a:buClr>
                <a:schemeClr val="dk1"/>
              </a:buClr>
              <a:buSzPts val="1800"/>
              <a:buChar char="●"/>
              <a:defRPr/>
            </a:lvl4pPr>
            <a:lvl5pPr marL="2286000" lvl="4" indent="-342900" algn="l">
              <a:spcBef>
                <a:spcPts val="1200"/>
              </a:spcBef>
              <a:spcAft>
                <a:spcPts val="0"/>
              </a:spcAft>
              <a:buClr>
                <a:schemeClr val="dk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1200"/>
              </a:spcBef>
              <a:spcAft>
                <a:spcPts val="0"/>
              </a:spcAft>
              <a:buClr>
                <a:schemeClr val="dk1"/>
              </a:buClr>
              <a:buSzPts val="1800"/>
              <a:buChar char="●"/>
              <a:defRPr/>
            </a:lvl7pPr>
            <a:lvl8pPr marL="3657600" lvl="7" indent="-342900" algn="l">
              <a:spcBef>
                <a:spcPts val="1200"/>
              </a:spcBef>
              <a:spcAft>
                <a:spcPts val="0"/>
              </a:spcAft>
              <a:buClr>
                <a:schemeClr val="dk1"/>
              </a:buClr>
              <a:buSzPts val="1800"/>
              <a:buChar char="○"/>
              <a:defRPr/>
            </a:lvl8pPr>
            <a:lvl9pPr marL="4114800" lvl="8" indent="-342900" algn="l">
              <a:spcBef>
                <a:spcPts val="1200"/>
              </a:spcBef>
              <a:spcAft>
                <a:spcPts val="1200"/>
              </a:spcAft>
              <a:buClr>
                <a:schemeClr val="dk1"/>
              </a:buClr>
              <a:buSzPts val="1800"/>
              <a:buChar char="■"/>
              <a:defRPr/>
            </a:lvl9pPr>
          </a:lstStyle>
          <a:p>
            <a:endParaRPr/>
          </a:p>
        </p:txBody>
      </p:sp>
      <p:sp>
        <p:nvSpPr>
          <p:cNvPr id="63" name="Google Shape;63;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rm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hyperlink" Target="https://arxiv.org/pdf/2206.04615.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92"/>
          <p:cNvSpPr txBox="1">
            <a:spLocks noGrp="1"/>
          </p:cNvSpPr>
          <p:nvPr>
            <p:ph type="ctrTitle"/>
          </p:nvPr>
        </p:nvSpPr>
        <p:spPr>
          <a:xfrm>
            <a:off x="485875" y="264475"/>
            <a:ext cx="8183700" cy="1473600"/>
          </a:xfrm>
          <a:prstGeom prst="rect">
            <a:avLst/>
          </a:prstGeom>
          <a:noFill/>
          <a:ln>
            <a:noFill/>
          </a:ln>
        </p:spPr>
        <p:txBody>
          <a:bodyPr spcFirstLastPara="1" wrap="square" lIns="91425" tIns="91425" rIns="91425" bIns="91425" anchor="b" anchorCtr="0">
            <a:normAutofit fontScale="90000"/>
          </a:bodyPr>
          <a:lstStyle/>
          <a:p>
            <a:pPr marL="0" lvl="0" indent="0" algn="ctr" rtl="0">
              <a:spcBef>
                <a:spcPts val="0"/>
              </a:spcBef>
              <a:spcAft>
                <a:spcPts val="0"/>
              </a:spcAft>
              <a:buClr>
                <a:schemeClr val="dk1"/>
              </a:buClr>
              <a:buSzPct val="104761"/>
              <a:buFont typeface="Calibri"/>
              <a:buNone/>
            </a:pPr>
            <a:r>
              <a:rPr lang="en"/>
              <a:t>What LLMs Cannot Do</a:t>
            </a:r>
            <a:endParaRPr/>
          </a:p>
          <a:p>
            <a:pPr marL="0" lvl="0" indent="0" algn="ctr" rtl="0">
              <a:spcBef>
                <a:spcPts val="0"/>
              </a:spcBef>
              <a:spcAft>
                <a:spcPts val="0"/>
              </a:spcAft>
              <a:buClr>
                <a:schemeClr val="dk1"/>
              </a:buClr>
              <a:buSzPct val="104761"/>
              <a:buFont typeface="Calibri"/>
              <a:buNone/>
            </a:pPr>
            <a:r>
              <a:rPr lang="en"/>
              <a:t>(or: Why We are NOT Outpaced)</a:t>
            </a:r>
            <a:endParaRPr/>
          </a:p>
        </p:txBody>
      </p:sp>
      <p:sp>
        <p:nvSpPr>
          <p:cNvPr id="544" name="Google Shape;544;p92"/>
          <p:cNvSpPr txBox="1">
            <a:spLocks noGrp="1"/>
          </p:cNvSpPr>
          <p:nvPr>
            <p:ph type="subTitle" idx="1"/>
          </p:nvPr>
        </p:nvSpPr>
        <p:spPr>
          <a:xfrm>
            <a:off x="572475" y="3070575"/>
            <a:ext cx="8183700" cy="861000"/>
          </a:xfrm>
          <a:prstGeom prst="rect">
            <a:avLst/>
          </a:prstGeom>
          <a:noFill/>
          <a:ln>
            <a:noFill/>
          </a:ln>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rgbClr val="888888"/>
              </a:buClr>
              <a:buSzPct val="133333"/>
              <a:buNone/>
            </a:pPr>
            <a:endParaRPr>
              <a:solidFill>
                <a:schemeClr val="lt1"/>
              </a:solidFill>
            </a:endParaRPr>
          </a:p>
          <a:p>
            <a:pPr marL="0" lvl="0" indent="0" algn="ctr" rtl="0">
              <a:spcBef>
                <a:spcPts val="0"/>
              </a:spcBef>
              <a:spcAft>
                <a:spcPts val="0"/>
              </a:spcAft>
              <a:buClr>
                <a:srgbClr val="888888"/>
              </a:buClr>
              <a:buSzPct val="133333"/>
              <a:buNone/>
            </a:pPr>
            <a:r>
              <a:rPr lang="en">
                <a:solidFill>
                  <a:schemeClr val="lt1"/>
                </a:solidFill>
              </a:rPr>
              <a:t>Heng Ji (UIUC &amp; Amazon Scholar)</a:t>
            </a:r>
            <a:endParaRPr>
              <a:solidFill>
                <a:schemeClr val="lt1"/>
              </a:solidFill>
            </a:endParaRPr>
          </a:p>
          <a:p>
            <a:pPr marL="0" lvl="0" indent="0" algn="ctr" rtl="0">
              <a:spcBef>
                <a:spcPts val="0"/>
              </a:spcBef>
              <a:spcAft>
                <a:spcPts val="0"/>
              </a:spcAft>
              <a:buClr>
                <a:srgbClr val="888888"/>
              </a:buClr>
              <a:buSzPct val="133333"/>
              <a:buNone/>
            </a:pPr>
            <a:r>
              <a:rPr lang="en">
                <a:solidFill>
                  <a:schemeClr val="lt1"/>
                </a:solidFill>
              </a:rPr>
              <a:t>Thanks to my students for contributing many examples!</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598"/>
        <p:cNvGrpSpPr/>
        <p:nvPr/>
      </p:nvGrpSpPr>
      <p:grpSpPr>
        <a:xfrm>
          <a:off x="0" y="0"/>
          <a:ext cx="0" cy="0"/>
          <a:chOff x="0" y="0"/>
          <a:chExt cx="0" cy="0"/>
        </a:xfrm>
      </p:grpSpPr>
      <p:pic>
        <p:nvPicPr>
          <p:cNvPr id="599" name="Google Shape;599;p101"/>
          <p:cNvPicPr preferRelativeResize="0"/>
          <p:nvPr/>
        </p:nvPicPr>
        <p:blipFill rotWithShape="1">
          <a:blip r:embed="rId3">
            <a:alphaModFix/>
          </a:blip>
          <a:srcRect/>
          <a:stretch/>
        </p:blipFill>
        <p:spPr>
          <a:xfrm>
            <a:off x="400025" y="1494300"/>
            <a:ext cx="4340201" cy="3376525"/>
          </a:xfrm>
          <a:prstGeom prst="rect">
            <a:avLst/>
          </a:prstGeom>
          <a:noFill/>
          <a:ln w="9525" cap="flat" cmpd="sng">
            <a:solidFill>
              <a:schemeClr val="dk2"/>
            </a:solidFill>
            <a:prstDash val="solid"/>
            <a:round/>
            <a:headEnd type="none" w="sm" len="sm"/>
            <a:tailEnd type="none" w="sm" len="sm"/>
          </a:ln>
        </p:spPr>
      </p:pic>
      <p:sp>
        <p:nvSpPr>
          <p:cNvPr id="600" name="Google Shape;600;p101"/>
          <p:cNvSpPr txBox="1"/>
          <p:nvPr/>
        </p:nvSpPr>
        <p:spPr>
          <a:xfrm>
            <a:off x="198100" y="763025"/>
            <a:ext cx="5072700" cy="369300"/>
          </a:xfrm>
          <a:prstGeom prst="rect">
            <a:avLst/>
          </a:prstGeom>
          <a:noFill/>
          <a:ln>
            <a:noFill/>
          </a:ln>
        </p:spPr>
        <p:txBody>
          <a:bodyPr spcFirstLastPara="1" wrap="square" lIns="91425" tIns="91425" rIns="91425" bIns="91425" anchor="t" anchorCtr="0">
            <a:spAutoFit/>
          </a:bodyPr>
          <a:lstStyle/>
          <a:p>
            <a:pPr marL="342900" marR="0" lvl="0" indent="-19050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Arial"/>
                <a:ea typeface="Arial"/>
                <a:cs typeface="Arial"/>
                <a:sym typeface="Arial"/>
              </a:rPr>
              <a:t>Balancing a chemical equation is a very basic task in chemistry.</a:t>
            </a:r>
            <a:endParaRPr sz="1200" b="0" i="0" u="none" strike="noStrike" cap="none">
              <a:solidFill>
                <a:srgbClr val="000000"/>
              </a:solidFill>
              <a:latin typeface="Arial"/>
              <a:ea typeface="Arial"/>
              <a:cs typeface="Arial"/>
              <a:sym typeface="Arial"/>
            </a:endParaRPr>
          </a:p>
        </p:txBody>
      </p:sp>
      <p:sp>
        <p:nvSpPr>
          <p:cNvPr id="601" name="Google Shape;601;p101"/>
          <p:cNvSpPr/>
          <p:nvPr/>
        </p:nvSpPr>
        <p:spPr>
          <a:xfrm>
            <a:off x="827775" y="2582350"/>
            <a:ext cx="1542300" cy="6579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02" name="Google Shape;602;p101"/>
          <p:cNvCxnSpPr/>
          <p:nvPr/>
        </p:nvCxnSpPr>
        <p:spPr>
          <a:xfrm>
            <a:off x="2508100" y="2897475"/>
            <a:ext cx="2685000" cy="130500"/>
          </a:xfrm>
          <a:prstGeom prst="curvedConnector3">
            <a:avLst>
              <a:gd name="adj1" fmla="val 50000"/>
            </a:avLst>
          </a:prstGeom>
          <a:noFill/>
          <a:ln w="9525" cap="flat" cmpd="sng">
            <a:solidFill>
              <a:srgbClr val="000000"/>
            </a:solidFill>
            <a:prstDash val="solid"/>
            <a:round/>
            <a:headEnd type="none" w="sm" len="sm"/>
            <a:tailEnd type="stealth" w="med" len="med"/>
          </a:ln>
        </p:spPr>
      </p:cxnSp>
      <p:sp>
        <p:nvSpPr>
          <p:cNvPr id="603" name="Google Shape;603;p101"/>
          <p:cNvSpPr txBox="1"/>
          <p:nvPr/>
        </p:nvSpPr>
        <p:spPr>
          <a:xfrm>
            <a:off x="5270800" y="2886250"/>
            <a:ext cx="35163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The correct answer should be 4Na + O2 -&gt; 2Na2O</a:t>
            </a:r>
            <a:endParaRPr sz="1100" b="0" i="0" u="none" strike="noStrike" cap="none">
              <a:solidFill>
                <a:srgbClr val="000000"/>
              </a:solidFill>
              <a:latin typeface="Arial"/>
              <a:ea typeface="Arial"/>
              <a:cs typeface="Arial"/>
              <a:sym typeface="Arial"/>
            </a:endParaRPr>
          </a:p>
        </p:txBody>
      </p:sp>
      <p:sp>
        <p:nvSpPr>
          <p:cNvPr id="604" name="Google Shape;604;p101"/>
          <p:cNvSpPr/>
          <p:nvPr/>
        </p:nvSpPr>
        <p:spPr>
          <a:xfrm>
            <a:off x="827775" y="4188375"/>
            <a:ext cx="717900" cy="293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05" name="Google Shape;605;p101"/>
          <p:cNvCxnSpPr/>
          <p:nvPr/>
        </p:nvCxnSpPr>
        <p:spPr>
          <a:xfrm rot="10800000" flipH="1">
            <a:off x="1634325" y="3990175"/>
            <a:ext cx="3459600" cy="226500"/>
          </a:xfrm>
          <a:prstGeom prst="curvedConnector3">
            <a:avLst>
              <a:gd name="adj1" fmla="val 50000"/>
            </a:avLst>
          </a:prstGeom>
          <a:noFill/>
          <a:ln w="9525" cap="flat" cmpd="sng">
            <a:solidFill>
              <a:srgbClr val="000000"/>
            </a:solidFill>
            <a:prstDash val="solid"/>
            <a:round/>
            <a:headEnd type="none" w="sm" len="sm"/>
            <a:tailEnd type="stealth" w="med" len="med"/>
          </a:ln>
        </p:spPr>
      </p:cxnSp>
      <p:sp>
        <p:nvSpPr>
          <p:cNvPr id="606" name="Google Shape;606;p101"/>
          <p:cNvSpPr txBox="1"/>
          <p:nvPr/>
        </p:nvSpPr>
        <p:spPr>
          <a:xfrm>
            <a:off x="5147275" y="3802750"/>
            <a:ext cx="3516300" cy="54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ChatGPT seems very confident even when it gives a wrong answer.</a:t>
            </a:r>
            <a:endParaRPr sz="1100" b="0" i="0" u="none" strike="noStrike" cap="none">
              <a:solidFill>
                <a:srgbClr val="000000"/>
              </a:solidFill>
              <a:latin typeface="Arial"/>
              <a:ea typeface="Arial"/>
              <a:cs typeface="Arial"/>
              <a:sym typeface="Arial"/>
            </a:endParaRPr>
          </a:p>
        </p:txBody>
      </p:sp>
      <p:sp>
        <p:nvSpPr>
          <p:cNvPr id="607" name="Google Shape;607;p101"/>
          <p:cNvSpPr txBox="1">
            <a:spLocks noGrp="1"/>
          </p:cNvSpPr>
          <p:nvPr>
            <p:ph type="title"/>
          </p:nvPr>
        </p:nvSpPr>
        <p:spPr>
          <a:xfrm>
            <a:off x="329974" y="0"/>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43"/>
              <a:buFont typeface="Arial"/>
              <a:buNone/>
            </a:pPr>
            <a:r>
              <a:rPr lang="en" sz="2400"/>
              <a:t>Did LLMs Outpace Middle School Kids? No!</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611"/>
        <p:cNvGrpSpPr/>
        <p:nvPr/>
      </p:nvGrpSpPr>
      <p:grpSpPr>
        <a:xfrm>
          <a:off x="0" y="0"/>
          <a:ext cx="0" cy="0"/>
          <a:chOff x="0" y="0"/>
          <a:chExt cx="0" cy="0"/>
        </a:xfrm>
      </p:grpSpPr>
      <p:sp>
        <p:nvSpPr>
          <p:cNvPr id="612" name="Google Shape;612;p102"/>
          <p:cNvSpPr txBox="1">
            <a:spLocks noGrp="1"/>
          </p:cNvSpPr>
          <p:nvPr>
            <p:ph type="title"/>
          </p:nvPr>
        </p:nvSpPr>
        <p:spPr>
          <a:xfrm>
            <a:off x="311700" y="-121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03703"/>
              <a:buFont typeface="Calibri"/>
              <a:buNone/>
            </a:pPr>
            <a:r>
              <a:rPr lang="en"/>
              <a:t>Cannot Do Deep Knowledge Aggregation and Reasoning</a:t>
            </a:r>
            <a:endParaRPr/>
          </a:p>
        </p:txBody>
      </p:sp>
      <p:pic>
        <p:nvPicPr>
          <p:cNvPr id="613" name="Google Shape;613;p102" descr="Screen Shot 2023-02-02 at 8.20.07 PM.png"/>
          <p:cNvPicPr preferRelativeResize="0"/>
          <p:nvPr/>
        </p:nvPicPr>
        <p:blipFill rotWithShape="1">
          <a:blip r:embed="rId3">
            <a:alphaModFix/>
          </a:blip>
          <a:srcRect/>
          <a:stretch/>
        </p:blipFill>
        <p:spPr>
          <a:xfrm>
            <a:off x="255839" y="1036016"/>
            <a:ext cx="8327231" cy="29649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617"/>
        <p:cNvGrpSpPr/>
        <p:nvPr/>
      </p:nvGrpSpPr>
      <p:grpSpPr>
        <a:xfrm>
          <a:off x="0" y="0"/>
          <a:ext cx="0" cy="0"/>
          <a:chOff x="0" y="0"/>
          <a:chExt cx="0" cy="0"/>
        </a:xfrm>
      </p:grpSpPr>
      <p:sp>
        <p:nvSpPr>
          <p:cNvPr id="618" name="Google Shape;618;p103"/>
          <p:cNvSpPr txBox="1">
            <a:spLocks noGrp="1"/>
          </p:cNvSpPr>
          <p:nvPr>
            <p:ph type="title"/>
          </p:nvPr>
        </p:nvSpPr>
        <p:spPr>
          <a:xfrm>
            <a:off x="191880" y="445025"/>
            <a:ext cx="86403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800"/>
              <a:buFont typeface="Calibri"/>
              <a:buNone/>
            </a:pPr>
            <a:r>
              <a:rPr lang="en" sz="2700"/>
              <a:t>Sometimes Even Cannot do Shallow Reasoning</a:t>
            </a:r>
            <a:endParaRPr sz="2700"/>
          </a:p>
        </p:txBody>
      </p:sp>
      <p:pic>
        <p:nvPicPr>
          <p:cNvPr id="619" name="Google Shape;619;p103"/>
          <p:cNvPicPr preferRelativeResize="0"/>
          <p:nvPr/>
        </p:nvPicPr>
        <p:blipFill rotWithShape="1">
          <a:blip r:embed="rId3">
            <a:alphaModFix/>
          </a:blip>
          <a:srcRect/>
          <a:stretch/>
        </p:blipFill>
        <p:spPr>
          <a:xfrm>
            <a:off x="1890495" y="1549318"/>
            <a:ext cx="4331000" cy="325518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104"/>
          <p:cNvSpPr txBox="1">
            <a:spLocks noGrp="1"/>
          </p:cNvSpPr>
          <p:nvPr>
            <p:ph type="title"/>
          </p:nvPr>
        </p:nvSpPr>
        <p:spPr>
          <a:xfrm>
            <a:off x="311700" y="-121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03703"/>
              <a:buFont typeface="Calibri"/>
              <a:buNone/>
            </a:pPr>
            <a:r>
              <a:rPr lang="en"/>
              <a:t>Cannot Do Scientific Discovery</a:t>
            </a:r>
            <a:endParaRPr/>
          </a:p>
        </p:txBody>
      </p:sp>
      <p:pic>
        <p:nvPicPr>
          <p:cNvPr id="625" name="Google Shape;625;p104" descr="image (14).png"/>
          <p:cNvPicPr preferRelativeResize="0"/>
          <p:nvPr/>
        </p:nvPicPr>
        <p:blipFill rotWithShape="1">
          <a:blip r:embed="rId3">
            <a:alphaModFix/>
          </a:blip>
          <a:srcRect/>
          <a:stretch/>
        </p:blipFill>
        <p:spPr>
          <a:xfrm>
            <a:off x="0" y="866755"/>
            <a:ext cx="9144000" cy="4259627"/>
          </a:xfrm>
          <a:prstGeom prst="rect">
            <a:avLst/>
          </a:prstGeom>
          <a:noFill/>
          <a:ln>
            <a:noFill/>
          </a:ln>
        </p:spPr>
      </p:pic>
      <p:pic>
        <p:nvPicPr>
          <p:cNvPr id="626" name="Google Shape;626;p104"/>
          <p:cNvPicPr preferRelativeResize="0"/>
          <p:nvPr/>
        </p:nvPicPr>
        <p:blipFill>
          <a:blip r:embed="rId4">
            <a:alphaModFix/>
          </a:blip>
          <a:stretch>
            <a:fillRect/>
          </a:stretch>
        </p:blipFill>
        <p:spPr>
          <a:xfrm>
            <a:off x="46875" y="348580"/>
            <a:ext cx="9143999" cy="128288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105"/>
          <p:cNvSpPr txBox="1">
            <a:spLocks noGrp="1"/>
          </p:cNvSpPr>
          <p:nvPr>
            <p:ph type="title"/>
          </p:nvPr>
        </p:nvSpPr>
        <p:spPr>
          <a:xfrm>
            <a:off x="311700" y="-121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03703"/>
              <a:buFont typeface="Calibri"/>
              <a:buNone/>
            </a:pPr>
            <a:r>
              <a:rPr lang="en"/>
              <a:t>Cannot Do Scientific Discovery</a:t>
            </a:r>
            <a:endParaRPr/>
          </a:p>
        </p:txBody>
      </p:sp>
      <p:pic>
        <p:nvPicPr>
          <p:cNvPr id="632" name="Google Shape;632;p105" descr="image (22).png"/>
          <p:cNvPicPr preferRelativeResize="0"/>
          <p:nvPr/>
        </p:nvPicPr>
        <p:blipFill rotWithShape="1">
          <a:blip r:embed="rId3">
            <a:alphaModFix/>
          </a:blip>
          <a:srcRect/>
          <a:stretch/>
        </p:blipFill>
        <p:spPr>
          <a:xfrm>
            <a:off x="1653825" y="867025"/>
            <a:ext cx="5451624" cy="4276475"/>
          </a:xfrm>
          <a:prstGeom prst="rect">
            <a:avLst/>
          </a:prstGeom>
          <a:noFill/>
          <a:ln>
            <a:noFill/>
          </a:ln>
        </p:spPr>
      </p:pic>
      <p:pic>
        <p:nvPicPr>
          <p:cNvPr id="633" name="Google Shape;633;p105"/>
          <p:cNvPicPr preferRelativeResize="0"/>
          <p:nvPr/>
        </p:nvPicPr>
        <p:blipFill>
          <a:blip r:embed="rId4">
            <a:alphaModFix/>
          </a:blip>
          <a:stretch>
            <a:fillRect/>
          </a:stretch>
        </p:blipFill>
        <p:spPr>
          <a:xfrm>
            <a:off x="117150" y="325155"/>
            <a:ext cx="9143999" cy="128288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106"/>
          <p:cNvSpPr txBox="1">
            <a:spLocks noGrp="1"/>
          </p:cNvSpPr>
          <p:nvPr>
            <p:ph type="title"/>
          </p:nvPr>
        </p:nvSpPr>
        <p:spPr>
          <a:xfrm>
            <a:off x="311700" y="-121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03703"/>
              <a:buFont typeface="Calibri"/>
              <a:buNone/>
            </a:pPr>
            <a:r>
              <a:rPr lang="en"/>
              <a:t>Cannot Do Knowledge Grounding and Reasoning</a:t>
            </a:r>
            <a:br>
              <a:rPr lang="en"/>
            </a:br>
            <a:endParaRPr/>
          </a:p>
        </p:txBody>
      </p:sp>
      <p:sp>
        <p:nvSpPr>
          <p:cNvPr id="639" name="Google Shape;639;p106"/>
          <p:cNvSpPr txBox="1">
            <a:spLocks noGrp="1"/>
          </p:cNvSpPr>
          <p:nvPr>
            <p:ph type="body" idx="1"/>
          </p:nvPr>
        </p:nvSpPr>
        <p:spPr>
          <a:xfrm>
            <a:off x="311700" y="1000075"/>
            <a:ext cx="8520600" cy="1141200"/>
          </a:xfrm>
          <a:prstGeom prst="rect">
            <a:avLst/>
          </a:prstGeom>
          <a:noFill/>
          <a:ln>
            <a:noFill/>
          </a:ln>
        </p:spPr>
        <p:txBody>
          <a:bodyPr spcFirstLastPara="1" wrap="square" lIns="91425" tIns="91425" rIns="91425" bIns="91425" anchor="t" anchorCtr="0">
            <a:normAutofit fontScale="70000" lnSpcReduction="20000"/>
          </a:bodyPr>
          <a:lstStyle/>
          <a:p>
            <a:pPr marL="457200" lvl="0" indent="-342900" algn="l" rtl="0">
              <a:spcBef>
                <a:spcPts val="0"/>
              </a:spcBef>
              <a:spcAft>
                <a:spcPts val="0"/>
              </a:spcAft>
              <a:buClr>
                <a:srgbClr val="434343"/>
              </a:buClr>
              <a:buSzPct val="142857"/>
              <a:buChar char="●"/>
            </a:pPr>
            <a:r>
              <a:rPr lang="en">
                <a:solidFill>
                  <a:srgbClr val="434343"/>
                </a:solidFill>
              </a:rPr>
              <a:t>Physical Knowledge / World Knowledge: knowledge of the external world that is often obtained through multimodal sensory experience, instead of written text. ChatGPT failure examples:</a:t>
            </a:r>
            <a:endParaRPr>
              <a:solidFill>
                <a:srgbClr val="434343"/>
              </a:solidFill>
            </a:endParaRPr>
          </a:p>
        </p:txBody>
      </p:sp>
      <p:pic>
        <p:nvPicPr>
          <p:cNvPr id="640" name="Google Shape;640;p106"/>
          <p:cNvPicPr preferRelativeResize="0"/>
          <p:nvPr/>
        </p:nvPicPr>
        <p:blipFill rotWithShape="1">
          <a:blip r:embed="rId3">
            <a:alphaModFix/>
          </a:blip>
          <a:srcRect l="793" b="4798"/>
          <a:stretch/>
        </p:blipFill>
        <p:spPr>
          <a:xfrm>
            <a:off x="1968700" y="2153625"/>
            <a:ext cx="6004851" cy="1485025"/>
          </a:xfrm>
          <a:prstGeom prst="rect">
            <a:avLst/>
          </a:prstGeom>
          <a:noFill/>
          <a:ln>
            <a:noFill/>
          </a:ln>
        </p:spPr>
      </p:pic>
      <p:sp>
        <p:nvSpPr>
          <p:cNvPr id="641" name="Google Shape;641;p106"/>
          <p:cNvSpPr txBox="1"/>
          <p:nvPr/>
        </p:nvSpPr>
        <p:spPr>
          <a:xfrm>
            <a:off x="4843750" y="3269354"/>
            <a:ext cx="23295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0000"/>
                </a:solidFill>
                <a:latin typeface="Arial"/>
                <a:ea typeface="Arial"/>
                <a:cs typeface="Arial"/>
                <a:sym typeface="Arial"/>
              </a:rPr>
              <a:t>Correct Answer: Object A</a:t>
            </a:r>
            <a:endParaRPr sz="1200" b="0" i="0" u="none" strike="noStrike" cap="none">
              <a:solidFill>
                <a:srgbClr val="FF0000"/>
              </a:solidFill>
              <a:latin typeface="Arial"/>
              <a:ea typeface="Arial"/>
              <a:cs typeface="Arial"/>
              <a:sym typeface="Arial"/>
            </a:endParaRPr>
          </a:p>
        </p:txBody>
      </p:sp>
      <p:sp>
        <p:nvSpPr>
          <p:cNvPr id="642" name="Google Shape;642;p106"/>
          <p:cNvSpPr txBox="1"/>
          <p:nvPr/>
        </p:nvSpPr>
        <p:spPr>
          <a:xfrm>
            <a:off x="730175" y="2664525"/>
            <a:ext cx="10476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2"/>
                </a:solidFill>
                <a:latin typeface="Arial"/>
                <a:ea typeface="Arial"/>
                <a:cs typeface="Arial"/>
                <a:sym typeface="Arial"/>
              </a:rPr>
              <a:t>Spatial </a:t>
            </a:r>
            <a:endParaRPr sz="14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2"/>
                </a:solidFill>
                <a:latin typeface="Arial"/>
                <a:ea typeface="Arial"/>
                <a:cs typeface="Arial"/>
                <a:sym typeface="Arial"/>
              </a:rPr>
              <a:t>Relation</a:t>
            </a:r>
            <a:endParaRPr sz="1400" b="1" i="0" u="none" strike="noStrike" cap="none">
              <a:solidFill>
                <a:schemeClr val="dk2"/>
              </a:solidFill>
              <a:latin typeface="Arial"/>
              <a:ea typeface="Arial"/>
              <a:cs typeface="Arial"/>
              <a:sym typeface="Arial"/>
            </a:endParaRPr>
          </a:p>
        </p:txBody>
      </p:sp>
      <p:pic>
        <p:nvPicPr>
          <p:cNvPr id="643" name="Google Shape;643;p106"/>
          <p:cNvPicPr preferRelativeResize="0"/>
          <p:nvPr/>
        </p:nvPicPr>
        <p:blipFill rotWithShape="1">
          <a:blip r:embed="rId4">
            <a:alphaModFix/>
          </a:blip>
          <a:srcRect l="793"/>
          <a:stretch/>
        </p:blipFill>
        <p:spPr>
          <a:xfrm>
            <a:off x="1968700" y="3682275"/>
            <a:ext cx="6004850" cy="1468875"/>
          </a:xfrm>
          <a:prstGeom prst="rect">
            <a:avLst/>
          </a:prstGeom>
          <a:noFill/>
          <a:ln>
            <a:noFill/>
          </a:ln>
        </p:spPr>
      </p:pic>
      <p:sp>
        <p:nvSpPr>
          <p:cNvPr id="644" name="Google Shape;644;p106"/>
          <p:cNvSpPr txBox="1"/>
          <p:nvPr/>
        </p:nvSpPr>
        <p:spPr>
          <a:xfrm>
            <a:off x="628625" y="3946375"/>
            <a:ext cx="12507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2"/>
                </a:solidFill>
                <a:latin typeface="Arial"/>
                <a:ea typeface="Arial"/>
                <a:cs typeface="Arial"/>
                <a:sym typeface="Arial"/>
              </a:rPr>
              <a:t>Knowledge about a physical form</a:t>
            </a:r>
            <a:endParaRPr sz="1400" b="1" i="0" u="none" strike="noStrike" cap="none">
              <a:solidFill>
                <a:schemeClr val="dk2"/>
              </a:solidFill>
              <a:latin typeface="Arial"/>
              <a:ea typeface="Arial"/>
              <a:cs typeface="Arial"/>
              <a:sym typeface="Arial"/>
            </a:endParaRPr>
          </a:p>
        </p:txBody>
      </p:sp>
      <p:cxnSp>
        <p:nvCxnSpPr>
          <p:cNvPr id="645" name="Google Shape;645;p106"/>
          <p:cNvCxnSpPr/>
          <p:nvPr/>
        </p:nvCxnSpPr>
        <p:spPr>
          <a:xfrm>
            <a:off x="2621600" y="4987170"/>
            <a:ext cx="4995600" cy="0"/>
          </a:xfrm>
          <a:prstGeom prst="straightConnector1">
            <a:avLst/>
          </a:prstGeom>
          <a:noFill/>
          <a:ln w="19050" cap="flat" cmpd="sng">
            <a:solidFill>
              <a:srgbClr val="FF0000"/>
            </a:solidFill>
            <a:prstDash val="solid"/>
            <a:round/>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107"/>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03703"/>
              <a:buFont typeface="Calibri"/>
              <a:buNone/>
            </a:pPr>
            <a:r>
              <a:rPr lang="en"/>
              <a:t>Cannot Guarantee Truthful Information</a:t>
            </a:r>
            <a:br>
              <a:rPr lang="en"/>
            </a:br>
            <a:endParaRPr/>
          </a:p>
        </p:txBody>
      </p:sp>
      <p:pic>
        <p:nvPicPr>
          <p:cNvPr id="651" name="Google Shape;651;p107"/>
          <p:cNvPicPr preferRelativeResize="0"/>
          <p:nvPr/>
        </p:nvPicPr>
        <p:blipFill rotWithShape="1">
          <a:blip r:embed="rId3">
            <a:alphaModFix/>
          </a:blip>
          <a:srcRect/>
          <a:stretch/>
        </p:blipFill>
        <p:spPr>
          <a:xfrm>
            <a:off x="410769" y="2026928"/>
            <a:ext cx="6754417" cy="531776"/>
          </a:xfrm>
          <a:prstGeom prst="rect">
            <a:avLst/>
          </a:prstGeom>
          <a:noFill/>
          <a:ln>
            <a:noFill/>
          </a:ln>
        </p:spPr>
      </p:pic>
      <p:pic>
        <p:nvPicPr>
          <p:cNvPr id="652" name="Google Shape;652;p107"/>
          <p:cNvPicPr preferRelativeResize="0"/>
          <p:nvPr/>
        </p:nvPicPr>
        <p:blipFill rotWithShape="1">
          <a:blip r:embed="rId4">
            <a:alphaModFix/>
          </a:blip>
          <a:srcRect/>
          <a:stretch/>
        </p:blipFill>
        <p:spPr>
          <a:xfrm>
            <a:off x="433803" y="2558695"/>
            <a:ext cx="6708355" cy="1281702"/>
          </a:xfrm>
          <a:prstGeom prst="rect">
            <a:avLst/>
          </a:prstGeom>
          <a:noFill/>
          <a:ln>
            <a:noFill/>
          </a:ln>
        </p:spPr>
      </p:pic>
      <p:pic>
        <p:nvPicPr>
          <p:cNvPr id="653" name="Google Shape;653;p107" descr="Screen Shot 2023-01-25 at 11.52.31 PM.png"/>
          <p:cNvPicPr preferRelativeResize="0"/>
          <p:nvPr/>
        </p:nvPicPr>
        <p:blipFill rotWithShape="1">
          <a:blip r:embed="rId5">
            <a:alphaModFix/>
          </a:blip>
          <a:srcRect/>
          <a:stretch/>
        </p:blipFill>
        <p:spPr>
          <a:xfrm>
            <a:off x="7206110" y="1862287"/>
            <a:ext cx="2039986" cy="3149602"/>
          </a:xfrm>
          <a:prstGeom prst="rect">
            <a:avLst/>
          </a:prstGeom>
          <a:noFill/>
          <a:ln>
            <a:noFill/>
          </a:ln>
        </p:spPr>
      </p:pic>
      <p:sp>
        <p:nvSpPr>
          <p:cNvPr id="654" name="Google Shape;654;p107"/>
          <p:cNvSpPr/>
          <p:nvPr/>
        </p:nvSpPr>
        <p:spPr>
          <a:xfrm>
            <a:off x="433806" y="1068428"/>
            <a:ext cx="8276400" cy="7386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OpenAI notes that </a:t>
            </a:r>
            <a:r>
              <a:rPr lang="en" sz="1400" b="0" i="1" u="none" strike="noStrike" cap="none">
                <a:solidFill>
                  <a:srgbClr val="000000"/>
                </a:solidFill>
                <a:latin typeface="Arial"/>
                <a:ea typeface="Arial"/>
                <a:cs typeface="Arial"/>
                <a:sym typeface="Arial"/>
              </a:rPr>
              <a:t>ChatGPT "sometimes writes plausible-sounding but incorrect or nonsensical answers ... is often excessively verbose ... [and] will sometimes respond to harmful instructions or exhibit biased behavior."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10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03703"/>
              <a:buFont typeface="Calibri"/>
              <a:buNone/>
            </a:pPr>
            <a:r>
              <a:rPr lang="en"/>
              <a:t>Cannot Guarantee Truthful Information</a:t>
            </a:r>
            <a:br>
              <a:rPr lang="en"/>
            </a:br>
            <a:endParaRPr/>
          </a:p>
        </p:txBody>
      </p:sp>
      <p:sp>
        <p:nvSpPr>
          <p:cNvPr id="660" name="Google Shape;660;p10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1200"/>
              </a:spcAft>
              <a:buClr>
                <a:schemeClr val="dk1"/>
              </a:buClr>
              <a:buSzPts val="1800"/>
              <a:buNone/>
            </a:pPr>
            <a:endParaRPr/>
          </a:p>
        </p:txBody>
      </p:sp>
      <p:pic>
        <p:nvPicPr>
          <p:cNvPr id="661" name="Google Shape;661;p108" descr="Screen Shot 2023-01-26 at 3.49.33 PM.png"/>
          <p:cNvPicPr preferRelativeResize="0"/>
          <p:nvPr/>
        </p:nvPicPr>
        <p:blipFill rotWithShape="1">
          <a:blip r:embed="rId3">
            <a:alphaModFix/>
          </a:blip>
          <a:srcRect/>
          <a:stretch/>
        </p:blipFill>
        <p:spPr>
          <a:xfrm>
            <a:off x="0" y="1068417"/>
            <a:ext cx="9143999" cy="2924223"/>
          </a:xfrm>
          <a:prstGeom prst="rect">
            <a:avLst/>
          </a:prstGeom>
          <a:noFill/>
          <a:ln>
            <a:noFill/>
          </a:ln>
        </p:spPr>
      </p:pic>
      <p:cxnSp>
        <p:nvCxnSpPr>
          <p:cNvPr id="662" name="Google Shape;662;p108"/>
          <p:cNvCxnSpPr/>
          <p:nvPr/>
        </p:nvCxnSpPr>
        <p:spPr>
          <a:xfrm rot="10800000" flipH="1">
            <a:off x="1313575" y="3818950"/>
            <a:ext cx="4716600" cy="5400"/>
          </a:xfrm>
          <a:prstGeom prst="straightConnector1">
            <a:avLst/>
          </a:prstGeom>
          <a:noFill/>
          <a:ln w="19050" cap="flat" cmpd="sng">
            <a:solidFill>
              <a:schemeClr val="dk1"/>
            </a:solidFill>
            <a:prstDash val="solid"/>
            <a:round/>
            <a:headEnd type="none" w="med" len="med"/>
            <a:tailEnd type="none" w="med" len="med"/>
          </a:ln>
        </p:spPr>
      </p:cxnSp>
      <p:pic>
        <p:nvPicPr>
          <p:cNvPr id="663" name="Google Shape;663;p108"/>
          <p:cNvPicPr preferRelativeResize="0"/>
          <p:nvPr/>
        </p:nvPicPr>
        <p:blipFill>
          <a:blip r:embed="rId4">
            <a:alphaModFix/>
          </a:blip>
          <a:stretch>
            <a:fillRect/>
          </a:stretch>
        </p:blipFill>
        <p:spPr>
          <a:xfrm>
            <a:off x="6523750" y="3563875"/>
            <a:ext cx="1348999" cy="1308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109"/>
          <p:cNvSpPr txBox="1">
            <a:spLocks noGrp="1"/>
          </p:cNvSpPr>
          <p:nvPr>
            <p:ph type="title"/>
          </p:nvPr>
        </p:nvSpPr>
        <p:spPr>
          <a:xfrm>
            <a:off x="321148" y="10523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00358"/>
              <a:buFont typeface="Calibri"/>
              <a:buNone/>
            </a:pPr>
            <a:r>
              <a:rPr lang="en" sz="3100"/>
              <a:t>Cannot Understand Long Context</a:t>
            </a:r>
            <a:endParaRPr/>
          </a:p>
        </p:txBody>
      </p:sp>
      <p:pic>
        <p:nvPicPr>
          <p:cNvPr id="669" name="Google Shape;669;p109"/>
          <p:cNvPicPr preferRelativeResize="0"/>
          <p:nvPr/>
        </p:nvPicPr>
        <p:blipFill rotWithShape="1">
          <a:blip r:embed="rId3">
            <a:alphaModFix/>
          </a:blip>
          <a:srcRect/>
          <a:stretch/>
        </p:blipFill>
        <p:spPr>
          <a:xfrm>
            <a:off x="749247" y="1172256"/>
            <a:ext cx="7337127" cy="3106200"/>
          </a:xfrm>
          <a:prstGeom prst="rect">
            <a:avLst/>
          </a:prstGeom>
          <a:noFill/>
          <a:ln>
            <a:noFill/>
          </a:ln>
        </p:spPr>
      </p:pic>
      <p:sp>
        <p:nvSpPr>
          <p:cNvPr id="670" name="Google Shape;670;p109"/>
          <p:cNvSpPr/>
          <p:nvPr/>
        </p:nvSpPr>
        <p:spPr>
          <a:xfrm>
            <a:off x="721091" y="702121"/>
            <a:ext cx="8116788"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Current LLMs have </a:t>
            </a:r>
            <a:r>
              <a:rPr lang="en" sz="1400" b="1" i="0" u="none" strike="noStrike" cap="none">
                <a:solidFill>
                  <a:srgbClr val="000000"/>
                </a:solidFill>
                <a:latin typeface="Arial"/>
                <a:ea typeface="Arial"/>
                <a:cs typeface="Arial"/>
                <a:sym typeface="Arial"/>
              </a:rPr>
              <a:t>limited context window</a:t>
            </a:r>
            <a:r>
              <a:rPr lang="en" sz="1400" b="0" i="0" u="none" strike="noStrike" cap="none">
                <a:solidFill>
                  <a:srgbClr val="000000"/>
                </a:solidFill>
                <a:latin typeface="Arial"/>
                <a:ea typeface="Arial"/>
                <a:cs typeface="Arial"/>
                <a:sym typeface="Arial"/>
              </a:rPr>
              <a:t>, i.e., have limited short-term memory and disorganized </a:t>
            </a:r>
            <a:br>
              <a:rPr lang="en" sz="1400" b="0" i="0" u="none" strike="noStrike" cap="none">
                <a:solidFill>
                  <a:srgbClr val="000000"/>
                </a:solidFill>
                <a:latin typeface="Arial"/>
                <a:ea typeface="Arial"/>
                <a:cs typeface="Arial"/>
                <a:sym typeface="Arial"/>
              </a:rPr>
            </a:br>
            <a:r>
              <a:rPr lang="en" sz="1400" b="0" i="0" u="none" strike="noStrike" cap="none">
                <a:solidFill>
                  <a:srgbClr val="000000"/>
                </a:solidFill>
                <a:latin typeface="Arial"/>
                <a:ea typeface="Arial"/>
                <a:cs typeface="Arial"/>
                <a:sym typeface="Arial"/>
              </a:rPr>
              <a:t>long-term memory </a:t>
            </a:r>
            <a:endParaRPr sz="1400" b="0" i="0" u="none" strike="noStrike" cap="none">
              <a:solidFill>
                <a:srgbClr val="000000"/>
              </a:solidFill>
              <a:latin typeface="Arial"/>
              <a:ea typeface="Arial"/>
              <a:cs typeface="Arial"/>
              <a:sym typeface="Arial"/>
            </a:endParaRPr>
          </a:p>
        </p:txBody>
      </p:sp>
      <p:pic>
        <p:nvPicPr>
          <p:cNvPr id="671" name="Google Shape;671;p109"/>
          <p:cNvPicPr preferRelativeResize="0"/>
          <p:nvPr/>
        </p:nvPicPr>
        <p:blipFill rotWithShape="1">
          <a:blip r:embed="rId4">
            <a:alphaModFix/>
          </a:blip>
          <a:srcRect/>
          <a:stretch/>
        </p:blipFill>
        <p:spPr>
          <a:xfrm>
            <a:off x="848732" y="4097732"/>
            <a:ext cx="5910385" cy="84132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110"/>
          <p:cNvSpPr txBox="1">
            <a:spLocks noGrp="1"/>
          </p:cNvSpPr>
          <p:nvPr>
            <p:ph type="title"/>
          </p:nvPr>
        </p:nvSpPr>
        <p:spPr>
          <a:xfrm>
            <a:off x="311700" y="-121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03703"/>
              <a:buFont typeface="Calibri"/>
              <a:buNone/>
            </a:pPr>
            <a:r>
              <a:rPr lang="en"/>
              <a:t>Cannot Perform Online Learning</a:t>
            </a:r>
            <a:endParaRPr/>
          </a:p>
        </p:txBody>
      </p:sp>
      <p:sp>
        <p:nvSpPr>
          <p:cNvPr id="677" name="Google Shape;677;p110"/>
          <p:cNvSpPr txBox="1">
            <a:spLocks noGrp="1"/>
          </p:cNvSpPr>
          <p:nvPr>
            <p:ph type="body" idx="1"/>
          </p:nvPr>
        </p:nvSpPr>
        <p:spPr>
          <a:xfrm>
            <a:off x="329974" y="576915"/>
            <a:ext cx="8587882" cy="3416400"/>
          </a:xfrm>
          <a:prstGeom prst="rect">
            <a:avLst/>
          </a:prstGeom>
          <a:noFill/>
          <a:ln>
            <a:noFill/>
          </a:ln>
        </p:spPr>
        <p:txBody>
          <a:bodyPr spcFirstLastPara="1" wrap="square" lIns="91425" tIns="91425" rIns="91425" bIns="91425" anchor="t" anchorCtr="0">
            <a:normAutofit/>
          </a:bodyPr>
          <a:lstStyle/>
          <a:p>
            <a:pPr marL="342900" lvl="0" indent="-342900" algn="l" rtl="0">
              <a:spcBef>
                <a:spcPts val="0"/>
              </a:spcBef>
              <a:spcAft>
                <a:spcPts val="0"/>
              </a:spcAft>
              <a:buClr>
                <a:schemeClr val="dk1"/>
              </a:buClr>
              <a:buSzPts val="1800"/>
              <a:buChar char="●"/>
            </a:pPr>
            <a:r>
              <a:rPr lang="en" sz="1600"/>
              <a:t>Humans are good at real-time online learning, such as learning from conversations, and updating their knowledge constantly, but LLMs cannot because they cannot select knowledge.</a:t>
            </a:r>
            <a:endParaRPr sz="1600"/>
          </a:p>
        </p:txBody>
      </p:sp>
      <p:pic>
        <p:nvPicPr>
          <p:cNvPr id="678" name="Google Shape;678;p110" descr="Screen Shot 2023-01-31 at 8.16.46 PM.png"/>
          <p:cNvPicPr preferRelativeResize="0"/>
          <p:nvPr/>
        </p:nvPicPr>
        <p:blipFill rotWithShape="1">
          <a:blip r:embed="rId3">
            <a:alphaModFix/>
          </a:blip>
          <a:srcRect/>
          <a:stretch/>
        </p:blipFill>
        <p:spPr>
          <a:xfrm>
            <a:off x="740109" y="2824696"/>
            <a:ext cx="5080254" cy="1917617"/>
          </a:xfrm>
          <a:prstGeom prst="rect">
            <a:avLst/>
          </a:prstGeom>
          <a:noFill/>
          <a:ln>
            <a:noFill/>
          </a:ln>
        </p:spPr>
      </p:pic>
      <p:pic>
        <p:nvPicPr>
          <p:cNvPr id="679" name="Google Shape;679;p110" descr="Screen Shot 2023-01-31 at 8.16.39 PM.png"/>
          <p:cNvPicPr preferRelativeResize="0"/>
          <p:nvPr/>
        </p:nvPicPr>
        <p:blipFill rotWithShape="1">
          <a:blip r:embed="rId4">
            <a:alphaModFix/>
          </a:blip>
          <a:srcRect/>
          <a:stretch/>
        </p:blipFill>
        <p:spPr>
          <a:xfrm>
            <a:off x="791121" y="1266385"/>
            <a:ext cx="4340144" cy="1448805"/>
          </a:xfrm>
          <a:prstGeom prst="rect">
            <a:avLst/>
          </a:prstGeom>
          <a:noFill/>
          <a:ln>
            <a:noFill/>
          </a:ln>
        </p:spPr>
      </p:pic>
      <p:pic>
        <p:nvPicPr>
          <p:cNvPr id="680" name="Google Shape;680;p110" descr="Screen Shot 2023-01-31 at 8.22.28 PM.png"/>
          <p:cNvPicPr preferRelativeResize="0"/>
          <p:nvPr/>
        </p:nvPicPr>
        <p:blipFill rotWithShape="1">
          <a:blip r:embed="rId5">
            <a:alphaModFix/>
          </a:blip>
          <a:srcRect/>
          <a:stretch/>
        </p:blipFill>
        <p:spPr>
          <a:xfrm>
            <a:off x="4979746" y="1179609"/>
            <a:ext cx="3917551" cy="14808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93"/>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03703"/>
              <a:buFont typeface="Calibri"/>
              <a:buNone/>
            </a:pPr>
            <a:r>
              <a:rPr lang="en"/>
              <a:t>The Bright Side</a:t>
            </a:r>
            <a:endParaRPr/>
          </a:p>
        </p:txBody>
      </p:sp>
      <p:sp>
        <p:nvSpPr>
          <p:cNvPr id="550" name="Google Shape;550;p9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1200"/>
              </a:spcAft>
              <a:buClr>
                <a:schemeClr val="dk1"/>
              </a:buClr>
              <a:buSzPts val="1800"/>
              <a:buNone/>
            </a:pPr>
            <a:r>
              <a:rPr lang="en"/>
              <a:t>LLMs like Chat-GPT3 are great tools, let’s embrace them and use them as our building blocks!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11"/>
          <p:cNvSpPr txBox="1">
            <a:spLocks noGrp="1"/>
          </p:cNvSpPr>
          <p:nvPr>
            <p:ph type="title"/>
          </p:nvPr>
        </p:nvSpPr>
        <p:spPr>
          <a:xfrm>
            <a:off x="311700" y="-121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03703"/>
              <a:buFont typeface="Calibri"/>
              <a:buNone/>
            </a:pPr>
            <a:r>
              <a:rPr lang="en"/>
              <a:t>Cannot Predict Future</a:t>
            </a:r>
            <a:endParaRPr/>
          </a:p>
        </p:txBody>
      </p:sp>
      <p:sp>
        <p:nvSpPr>
          <p:cNvPr id="686" name="Google Shape;686;p111"/>
          <p:cNvSpPr txBox="1">
            <a:spLocks noGrp="1"/>
          </p:cNvSpPr>
          <p:nvPr>
            <p:ph type="body" idx="1"/>
          </p:nvPr>
        </p:nvSpPr>
        <p:spPr>
          <a:xfrm>
            <a:off x="229466" y="662048"/>
            <a:ext cx="8520600" cy="1141200"/>
          </a:xfrm>
          <a:prstGeom prst="rect">
            <a:avLst/>
          </a:prstGeom>
          <a:noFill/>
          <a:ln>
            <a:noFill/>
          </a:ln>
        </p:spPr>
        <p:txBody>
          <a:bodyPr spcFirstLastPara="1" wrap="square" lIns="91425" tIns="91425" rIns="91425" bIns="91425" anchor="t" anchorCtr="0">
            <a:normAutofit/>
          </a:bodyPr>
          <a:lstStyle/>
          <a:p>
            <a:pPr marL="457200" lvl="0" indent="-342900" algn="l" rtl="0">
              <a:spcBef>
                <a:spcPts val="0"/>
              </a:spcBef>
              <a:spcAft>
                <a:spcPts val="0"/>
              </a:spcAft>
              <a:buClr>
                <a:srgbClr val="434343"/>
              </a:buClr>
              <a:buSzPts val="1800"/>
              <a:buChar char="●"/>
            </a:pPr>
            <a:r>
              <a:rPr lang="en" sz="2800">
                <a:solidFill>
                  <a:srgbClr val="434343"/>
                </a:solidFill>
              </a:rPr>
              <a:t>Because LLMs only capture past human experiences</a:t>
            </a:r>
            <a:endParaRPr/>
          </a:p>
        </p:txBody>
      </p:sp>
      <p:pic>
        <p:nvPicPr>
          <p:cNvPr id="687" name="Google Shape;687;p111" descr="Screen Shot 2023-02-02 at 8.21.32 PM.png"/>
          <p:cNvPicPr preferRelativeResize="0"/>
          <p:nvPr/>
        </p:nvPicPr>
        <p:blipFill rotWithShape="1">
          <a:blip r:embed="rId3">
            <a:alphaModFix/>
          </a:blip>
          <a:srcRect/>
          <a:stretch/>
        </p:blipFill>
        <p:spPr>
          <a:xfrm>
            <a:off x="520817" y="1365891"/>
            <a:ext cx="7930770" cy="377760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112"/>
          <p:cNvSpPr txBox="1">
            <a:spLocks noGrp="1"/>
          </p:cNvSpPr>
          <p:nvPr>
            <p:ph type="title"/>
          </p:nvPr>
        </p:nvSpPr>
        <p:spPr>
          <a:xfrm>
            <a:off x="311700" y="-121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03703"/>
              <a:buFont typeface="Calibri"/>
              <a:buNone/>
            </a:pPr>
            <a:r>
              <a:rPr lang="en"/>
              <a:t>Highly Biased</a:t>
            </a:r>
            <a:endParaRPr/>
          </a:p>
        </p:txBody>
      </p:sp>
      <p:pic>
        <p:nvPicPr>
          <p:cNvPr id="693" name="Google Shape;693;p112" descr="Screen Shot 2023-02-02 at 9.21.20 PM.png"/>
          <p:cNvPicPr preferRelativeResize="0"/>
          <p:nvPr/>
        </p:nvPicPr>
        <p:blipFill rotWithShape="1">
          <a:blip r:embed="rId3">
            <a:alphaModFix/>
          </a:blip>
          <a:srcRect/>
          <a:stretch/>
        </p:blipFill>
        <p:spPr>
          <a:xfrm>
            <a:off x="694423" y="789173"/>
            <a:ext cx="6241398" cy="4080249"/>
          </a:xfrm>
          <a:prstGeom prst="rect">
            <a:avLst/>
          </a:prstGeom>
          <a:noFill/>
          <a:ln>
            <a:noFill/>
          </a:ln>
        </p:spPr>
      </p:pic>
      <p:sp>
        <p:nvSpPr>
          <p:cNvPr id="694" name="Google Shape;694;p112"/>
          <p:cNvSpPr txBox="1"/>
          <p:nvPr/>
        </p:nvSpPr>
        <p:spPr>
          <a:xfrm>
            <a:off x="6989917" y="2137796"/>
            <a:ext cx="20559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Only the first one is a female, and her affiliation is wrong.</a:t>
            </a:r>
            <a:endParaRPr/>
          </a:p>
        </p:txBody>
      </p:sp>
      <p:sp>
        <p:nvSpPr>
          <p:cNvPr id="695" name="Google Shape;695;p112"/>
          <p:cNvSpPr/>
          <p:nvPr/>
        </p:nvSpPr>
        <p:spPr>
          <a:xfrm>
            <a:off x="6359455" y="2338785"/>
            <a:ext cx="603000" cy="255900"/>
          </a:xfrm>
          <a:prstGeom prst="rightArrow">
            <a:avLst>
              <a:gd name="adj1" fmla="val 50000"/>
              <a:gd name="adj2" fmla="val 50000"/>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13"/>
          <p:cNvSpPr txBox="1">
            <a:spLocks noGrp="1"/>
          </p:cNvSpPr>
          <p:nvPr>
            <p:ph type="title"/>
          </p:nvPr>
        </p:nvSpPr>
        <p:spPr>
          <a:xfrm>
            <a:off x="311700" y="-121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03703"/>
              <a:buFont typeface="Calibri"/>
              <a:buNone/>
            </a:pPr>
            <a:r>
              <a:rPr lang="en"/>
              <a:t>Sometimes Extremely Harmful</a:t>
            </a:r>
            <a:endParaRPr/>
          </a:p>
        </p:txBody>
      </p:sp>
      <p:sp>
        <p:nvSpPr>
          <p:cNvPr id="701" name="Google Shape;701;p113"/>
          <p:cNvSpPr txBox="1"/>
          <p:nvPr/>
        </p:nvSpPr>
        <p:spPr>
          <a:xfrm>
            <a:off x="484268" y="560535"/>
            <a:ext cx="76752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ChatGPT-3 declines to answer most questions related to gender and race after feedback from social media users, but it still requires a deep cleaning</a:t>
            </a:r>
            <a:endParaRPr sz="1400" b="0" i="0" u="none" strike="noStrike" cap="none">
              <a:solidFill>
                <a:srgbClr val="000000"/>
              </a:solidFill>
              <a:latin typeface="Arial"/>
              <a:ea typeface="Arial"/>
              <a:cs typeface="Arial"/>
              <a:sym typeface="Arial"/>
            </a:endParaRPr>
          </a:p>
        </p:txBody>
      </p:sp>
      <p:pic>
        <p:nvPicPr>
          <p:cNvPr id="702" name="Google Shape;702;p113" descr="Screen Shot 2023-02-02 at 11.05.17 PM.png"/>
          <p:cNvPicPr preferRelativeResize="0"/>
          <p:nvPr/>
        </p:nvPicPr>
        <p:blipFill rotWithShape="1">
          <a:blip r:embed="rId3">
            <a:alphaModFix/>
          </a:blip>
          <a:srcRect/>
          <a:stretch/>
        </p:blipFill>
        <p:spPr>
          <a:xfrm>
            <a:off x="1892392" y="1261897"/>
            <a:ext cx="4389038" cy="359040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114"/>
          <p:cNvSpPr txBox="1">
            <a:spLocks noGrp="1"/>
          </p:cNvSpPr>
          <p:nvPr>
            <p:ph type="title"/>
          </p:nvPr>
        </p:nvSpPr>
        <p:spPr>
          <a:xfrm>
            <a:off x="311700" y="13440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03703"/>
              <a:buFont typeface="Calibri"/>
              <a:buNone/>
            </a:pPr>
            <a:r>
              <a:rPr lang="en"/>
              <a:t>Lack of Creativity</a:t>
            </a:r>
            <a:endParaRPr/>
          </a:p>
        </p:txBody>
      </p:sp>
      <p:sp>
        <p:nvSpPr>
          <p:cNvPr id="708" name="Google Shape;708;p114"/>
          <p:cNvSpPr txBox="1">
            <a:spLocks noGrp="1"/>
          </p:cNvSpPr>
          <p:nvPr>
            <p:ph type="body" idx="1"/>
          </p:nvPr>
        </p:nvSpPr>
        <p:spPr>
          <a:xfrm>
            <a:off x="339425" y="808825"/>
            <a:ext cx="8520600" cy="34164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1200"/>
              </a:spcAft>
              <a:buClr>
                <a:schemeClr val="dk1"/>
              </a:buClr>
              <a:buSzPts val="1800"/>
              <a:buNone/>
            </a:pPr>
            <a:r>
              <a:rPr lang="en" sz="2800"/>
              <a:t>A murder mystery: </a:t>
            </a:r>
            <a:endParaRPr sz="2800"/>
          </a:p>
        </p:txBody>
      </p:sp>
      <p:pic>
        <p:nvPicPr>
          <p:cNvPr id="709" name="Google Shape;709;p114"/>
          <p:cNvPicPr preferRelativeResize="0"/>
          <p:nvPr/>
        </p:nvPicPr>
        <p:blipFill rotWithShape="1">
          <a:blip r:embed="rId3">
            <a:alphaModFix/>
          </a:blip>
          <a:srcRect/>
          <a:stretch/>
        </p:blipFill>
        <p:spPr>
          <a:xfrm>
            <a:off x="714888" y="1401188"/>
            <a:ext cx="7636626" cy="2231675"/>
          </a:xfrm>
          <a:prstGeom prst="rect">
            <a:avLst/>
          </a:prstGeom>
          <a:noFill/>
          <a:ln>
            <a:noFill/>
          </a:ln>
        </p:spPr>
      </p:pic>
      <p:sp>
        <p:nvSpPr>
          <p:cNvPr id="710" name="Google Shape;710;p114"/>
          <p:cNvSpPr txBox="1"/>
          <p:nvPr/>
        </p:nvSpPr>
        <p:spPr>
          <a:xfrm>
            <a:off x="131208" y="3794066"/>
            <a:ext cx="8520600" cy="1141200"/>
          </a:xfrm>
          <a:prstGeom prst="rect">
            <a:avLst/>
          </a:prstGeom>
          <a:noFill/>
          <a:ln>
            <a:noFill/>
          </a:ln>
        </p:spPr>
        <p:txBody>
          <a:bodyPr spcFirstLastPara="1" wrap="square" lIns="91425" tIns="91425" rIns="91425" bIns="91425" anchor="t" anchorCtr="0">
            <a:normAutofit/>
          </a:bodyPr>
          <a:lstStyle/>
          <a:p>
            <a:pPr marL="457200" marR="0" lvl="0" indent="-342900" algn="l" rtl="0">
              <a:lnSpc>
                <a:spcPct val="100000"/>
              </a:lnSpc>
              <a:spcBef>
                <a:spcPts val="0"/>
              </a:spcBef>
              <a:spcAft>
                <a:spcPts val="0"/>
              </a:spcAft>
              <a:buClr>
                <a:srgbClr val="434343"/>
              </a:buClr>
              <a:buSzPts val="1800"/>
              <a:buFont typeface="Arial"/>
              <a:buChar char="●"/>
            </a:pPr>
            <a:r>
              <a:rPr lang="en" sz="2400" b="0" i="0" u="none" strike="noStrike" cap="none">
                <a:solidFill>
                  <a:srgbClr val="434343"/>
                </a:solidFill>
                <a:latin typeface="Calibri"/>
                <a:ea typeface="Calibri"/>
                <a:cs typeface="Calibri"/>
                <a:sym typeface="Calibri"/>
              </a:rPr>
              <a:t>A good ideation assistant requires generating diverse, interesting and surprising ideas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714"/>
        <p:cNvGrpSpPr/>
        <p:nvPr/>
      </p:nvGrpSpPr>
      <p:grpSpPr>
        <a:xfrm>
          <a:off x="0" y="0"/>
          <a:ext cx="0" cy="0"/>
          <a:chOff x="0" y="0"/>
          <a:chExt cx="0" cy="0"/>
        </a:xfrm>
      </p:grpSpPr>
      <p:sp>
        <p:nvSpPr>
          <p:cNvPr id="715" name="Google Shape;715;p115"/>
          <p:cNvSpPr txBox="1">
            <a:spLocks noGrp="1"/>
          </p:cNvSpPr>
          <p:nvPr>
            <p:ph type="title"/>
          </p:nvPr>
        </p:nvSpPr>
        <p:spPr>
          <a:xfrm>
            <a:off x="311700" y="-121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15226"/>
              <a:buFont typeface="Calibri"/>
              <a:buNone/>
            </a:pPr>
            <a:r>
              <a:rPr lang="en" sz="2700"/>
              <a:t>Cannot do Top-down Fast Reading Comprehension</a:t>
            </a:r>
            <a:br>
              <a:rPr lang="en"/>
            </a:br>
            <a:endParaRPr/>
          </a:p>
        </p:txBody>
      </p:sp>
      <p:pic>
        <p:nvPicPr>
          <p:cNvPr id="716" name="Google Shape;716;p115"/>
          <p:cNvPicPr preferRelativeResize="0"/>
          <p:nvPr/>
        </p:nvPicPr>
        <p:blipFill rotWithShape="1">
          <a:blip r:embed="rId3">
            <a:alphaModFix/>
          </a:blip>
          <a:srcRect/>
          <a:stretch/>
        </p:blipFill>
        <p:spPr>
          <a:xfrm>
            <a:off x="387335" y="655122"/>
            <a:ext cx="7923749" cy="28107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720"/>
        <p:cNvGrpSpPr/>
        <p:nvPr/>
      </p:nvGrpSpPr>
      <p:grpSpPr>
        <a:xfrm>
          <a:off x="0" y="0"/>
          <a:ext cx="0" cy="0"/>
          <a:chOff x="0" y="0"/>
          <a:chExt cx="0" cy="0"/>
        </a:xfrm>
      </p:grpSpPr>
      <p:sp>
        <p:nvSpPr>
          <p:cNvPr id="721" name="Google Shape;721;p116"/>
          <p:cNvSpPr txBox="1">
            <a:spLocks noGrp="1"/>
          </p:cNvSpPr>
          <p:nvPr>
            <p:ph type="title"/>
          </p:nvPr>
        </p:nvSpPr>
        <p:spPr>
          <a:xfrm>
            <a:off x="329974" y="106998"/>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03703"/>
              <a:buFont typeface="Calibri"/>
              <a:buNone/>
            </a:pPr>
            <a:r>
              <a:rPr lang="en"/>
              <a:t>Cannot Execute Some Simple Tasks</a:t>
            </a:r>
            <a:br>
              <a:rPr lang="en"/>
            </a:br>
            <a:endParaRPr/>
          </a:p>
        </p:txBody>
      </p:sp>
      <p:sp>
        <p:nvSpPr>
          <p:cNvPr id="722" name="Google Shape;722;p116"/>
          <p:cNvSpPr txBox="1">
            <a:spLocks noGrp="1"/>
          </p:cNvSpPr>
          <p:nvPr>
            <p:ph type="body" idx="1"/>
          </p:nvPr>
        </p:nvSpPr>
        <p:spPr>
          <a:xfrm>
            <a:off x="311700" y="1073400"/>
            <a:ext cx="8520600" cy="472200"/>
          </a:xfrm>
          <a:prstGeom prst="rect">
            <a:avLst/>
          </a:prstGeom>
          <a:noFill/>
          <a:ln>
            <a:noFill/>
          </a:ln>
        </p:spPr>
        <p:txBody>
          <a:bodyPr spcFirstLastPara="1" wrap="square" lIns="91425" tIns="91425" rIns="91425" bIns="91425" anchor="t" anchorCtr="0">
            <a:normAutofit fontScale="70000" lnSpcReduction="20000"/>
          </a:bodyPr>
          <a:lstStyle/>
          <a:p>
            <a:pPr marL="457200" lvl="0" indent="-342900" algn="l" rtl="0">
              <a:spcBef>
                <a:spcPts val="0"/>
              </a:spcBef>
              <a:spcAft>
                <a:spcPts val="0"/>
              </a:spcAft>
              <a:buClr>
                <a:srgbClr val="434343"/>
              </a:buClr>
              <a:buSzPct val="142857"/>
              <a:buChar char="●"/>
            </a:pPr>
            <a:r>
              <a:rPr lang="en">
                <a:solidFill>
                  <a:srgbClr val="434343"/>
                </a:solidFill>
              </a:rPr>
              <a:t>Because humans don’t always teach rules in natural language</a:t>
            </a:r>
            <a:endParaRPr/>
          </a:p>
        </p:txBody>
      </p:sp>
      <p:pic>
        <p:nvPicPr>
          <p:cNvPr id="723" name="Google Shape;723;p116"/>
          <p:cNvPicPr preferRelativeResize="0"/>
          <p:nvPr/>
        </p:nvPicPr>
        <p:blipFill rotWithShape="1">
          <a:blip r:embed="rId3">
            <a:alphaModFix/>
          </a:blip>
          <a:srcRect/>
          <a:stretch/>
        </p:blipFill>
        <p:spPr>
          <a:xfrm>
            <a:off x="852650" y="1545600"/>
            <a:ext cx="6496200" cy="1518350"/>
          </a:xfrm>
          <a:prstGeom prst="rect">
            <a:avLst/>
          </a:prstGeom>
          <a:noFill/>
          <a:ln>
            <a:noFill/>
          </a:ln>
        </p:spPr>
      </p:pic>
      <p:sp>
        <p:nvSpPr>
          <p:cNvPr id="724" name="Google Shape;724;p116"/>
          <p:cNvSpPr txBox="1"/>
          <p:nvPr/>
        </p:nvSpPr>
        <p:spPr>
          <a:xfrm>
            <a:off x="3086100" y="2629400"/>
            <a:ext cx="2893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0000"/>
                </a:solidFill>
                <a:latin typeface="Arial"/>
                <a:ea typeface="Arial"/>
                <a:cs typeface="Arial"/>
                <a:sym typeface="Arial"/>
              </a:rPr>
              <a:t>Correct Answer: sesss sasbs ess</a:t>
            </a:r>
            <a:endParaRPr sz="1400" b="0" i="0" u="none" strike="noStrike" cap="none">
              <a:solidFill>
                <a:srgbClr val="FF0000"/>
              </a:solidFill>
              <a:latin typeface="Arial"/>
              <a:ea typeface="Arial"/>
              <a:cs typeface="Arial"/>
              <a:sym typeface="Arial"/>
            </a:endParaRPr>
          </a:p>
        </p:txBody>
      </p:sp>
      <p:cxnSp>
        <p:nvCxnSpPr>
          <p:cNvPr id="725" name="Google Shape;725;p116"/>
          <p:cNvCxnSpPr/>
          <p:nvPr/>
        </p:nvCxnSpPr>
        <p:spPr>
          <a:xfrm>
            <a:off x="4891396" y="4531706"/>
            <a:ext cx="944700" cy="0"/>
          </a:xfrm>
          <a:prstGeom prst="straightConnector1">
            <a:avLst/>
          </a:prstGeom>
          <a:noFill/>
          <a:ln w="19050" cap="flat" cmpd="sng">
            <a:solidFill>
              <a:srgbClr val="FF0000"/>
            </a:solidFill>
            <a:prstDash val="solid"/>
            <a:round/>
            <a:headEnd type="none" w="sm" len="sm"/>
            <a:tailEnd type="none" w="sm" len="sm"/>
          </a:ln>
        </p:spPr>
      </p:cxnSp>
      <p:sp>
        <p:nvSpPr>
          <p:cNvPr id="726" name="Google Shape;726;p116"/>
          <p:cNvSpPr txBox="1"/>
          <p:nvPr/>
        </p:nvSpPr>
        <p:spPr>
          <a:xfrm>
            <a:off x="311700" y="3452575"/>
            <a:ext cx="3032100" cy="12621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434343"/>
              </a:buClr>
              <a:buSzPts val="1400"/>
              <a:buFont typeface="Arial"/>
              <a:buChar char="●"/>
            </a:pPr>
            <a:r>
              <a:rPr lang="en" sz="1400" b="0" i="0" u="none" strike="noStrike" cap="none">
                <a:solidFill>
                  <a:srgbClr val="434343"/>
                </a:solidFill>
                <a:latin typeface="Arial"/>
                <a:ea typeface="Arial"/>
                <a:cs typeface="Arial"/>
                <a:sym typeface="Arial"/>
              </a:rPr>
              <a:t>Observation: there seems to be </a:t>
            </a:r>
            <a:r>
              <a:rPr lang="en" sz="1400" b="1" i="0" u="none" strike="noStrike" cap="none">
                <a:solidFill>
                  <a:srgbClr val="434343"/>
                </a:solidFill>
                <a:latin typeface="Arial"/>
                <a:ea typeface="Arial"/>
                <a:cs typeface="Arial"/>
                <a:sym typeface="Arial"/>
              </a:rPr>
              <a:t>a nice grounding</a:t>
            </a:r>
            <a:r>
              <a:rPr lang="en" sz="1400" b="0" i="0" u="none" strike="noStrike" cap="none">
                <a:solidFill>
                  <a:srgbClr val="434343"/>
                </a:solidFill>
                <a:latin typeface="Arial"/>
                <a:ea typeface="Arial"/>
                <a:cs typeface="Arial"/>
                <a:sym typeface="Arial"/>
              </a:rPr>
              <a:t> between </a:t>
            </a:r>
            <a:r>
              <a:rPr lang="en" sz="1400" b="1" i="0" u="none" strike="noStrike" cap="none">
                <a:solidFill>
                  <a:srgbClr val="434343"/>
                </a:solidFill>
                <a:latin typeface="Arial"/>
                <a:ea typeface="Arial"/>
                <a:cs typeface="Arial"/>
                <a:sym typeface="Arial"/>
              </a:rPr>
              <a:t>natural language</a:t>
            </a:r>
            <a:r>
              <a:rPr lang="en" sz="1400" b="0" i="0" u="none" strike="noStrike" cap="none">
                <a:solidFill>
                  <a:srgbClr val="434343"/>
                </a:solidFill>
                <a:latin typeface="Arial"/>
                <a:ea typeface="Arial"/>
                <a:cs typeface="Arial"/>
                <a:sym typeface="Arial"/>
              </a:rPr>
              <a:t> and </a:t>
            </a:r>
            <a:r>
              <a:rPr lang="en" sz="1400" b="1" i="0" u="none" strike="noStrike" cap="none">
                <a:solidFill>
                  <a:srgbClr val="434343"/>
                </a:solidFill>
                <a:latin typeface="Arial"/>
                <a:ea typeface="Arial"/>
                <a:cs typeface="Arial"/>
                <a:sym typeface="Arial"/>
              </a:rPr>
              <a:t>executable code / operations</a:t>
            </a:r>
            <a:endParaRPr sz="1400" b="1" i="0" u="none" strike="noStrike" cap="none">
              <a:solidFill>
                <a:srgbClr val="434343"/>
              </a:solidFill>
              <a:latin typeface="Arial"/>
              <a:ea typeface="Arial"/>
              <a:cs typeface="Arial"/>
              <a:sym typeface="Arial"/>
            </a:endParaRPr>
          </a:p>
        </p:txBody>
      </p:sp>
      <p:pic>
        <p:nvPicPr>
          <p:cNvPr id="727" name="Google Shape;727;p116"/>
          <p:cNvPicPr preferRelativeResize="0"/>
          <p:nvPr/>
        </p:nvPicPr>
        <p:blipFill rotWithShape="1">
          <a:blip r:embed="rId4">
            <a:alphaModFix/>
          </a:blip>
          <a:srcRect/>
          <a:stretch/>
        </p:blipFill>
        <p:spPr>
          <a:xfrm>
            <a:off x="3651138" y="3217475"/>
            <a:ext cx="3339318" cy="1604900"/>
          </a:xfrm>
          <a:prstGeom prst="rect">
            <a:avLst/>
          </a:prstGeom>
          <a:noFill/>
          <a:ln>
            <a:noFill/>
          </a:ln>
        </p:spPr>
      </p:pic>
      <p:cxnSp>
        <p:nvCxnSpPr>
          <p:cNvPr id="728" name="Google Shape;728;p116"/>
          <p:cNvCxnSpPr/>
          <p:nvPr/>
        </p:nvCxnSpPr>
        <p:spPr>
          <a:xfrm rot="10800000">
            <a:off x="2014700" y="2921400"/>
            <a:ext cx="2876700" cy="1382400"/>
          </a:xfrm>
          <a:prstGeom prst="curvedConnector3">
            <a:avLst>
              <a:gd name="adj1" fmla="val 56486"/>
            </a:avLst>
          </a:prstGeom>
          <a:noFill/>
          <a:ln w="9525" cap="flat" cmpd="sng">
            <a:solidFill>
              <a:srgbClr val="FF0000"/>
            </a:solidFill>
            <a:prstDash val="solid"/>
            <a:round/>
            <a:headEnd type="stealth" w="med" len="med"/>
            <a:tailEnd type="none" w="sm" len="sm"/>
          </a:ln>
        </p:spPr>
      </p:cxnSp>
      <p:sp>
        <p:nvSpPr>
          <p:cNvPr id="729" name="Google Shape;729;p116"/>
          <p:cNvSpPr txBox="1"/>
          <p:nvPr/>
        </p:nvSpPr>
        <p:spPr>
          <a:xfrm>
            <a:off x="7067325" y="3496575"/>
            <a:ext cx="19008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990000"/>
                </a:solidFill>
                <a:latin typeface="Arial"/>
                <a:ea typeface="Arial"/>
                <a:cs typeface="Arial"/>
                <a:sym typeface="Arial"/>
              </a:rPr>
              <a:t>The fact that they generate exactly the same wrong answer is interesting</a:t>
            </a:r>
            <a:endParaRPr sz="1400" b="1" i="0" u="none" strike="noStrike" cap="none">
              <a:solidFill>
                <a:srgbClr val="99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733"/>
        <p:cNvGrpSpPr/>
        <p:nvPr/>
      </p:nvGrpSpPr>
      <p:grpSpPr>
        <a:xfrm>
          <a:off x="0" y="0"/>
          <a:ext cx="0" cy="0"/>
          <a:chOff x="0" y="0"/>
          <a:chExt cx="0" cy="0"/>
        </a:xfrm>
      </p:grpSpPr>
      <p:sp>
        <p:nvSpPr>
          <p:cNvPr id="734" name="Google Shape;734;p117"/>
          <p:cNvSpPr txBox="1">
            <a:spLocks noGrp="1"/>
          </p:cNvSpPr>
          <p:nvPr>
            <p:ph type="title"/>
          </p:nvPr>
        </p:nvSpPr>
        <p:spPr>
          <a:xfrm>
            <a:off x="320837" y="12527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03703"/>
              <a:buFont typeface="Calibri"/>
              <a:buNone/>
            </a:pPr>
            <a:r>
              <a:rPr lang="en"/>
              <a:t>Cannot Do Social Reasoning</a:t>
            </a:r>
            <a:endParaRPr/>
          </a:p>
        </p:txBody>
      </p:sp>
      <p:sp>
        <p:nvSpPr>
          <p:cNvPr id="735" name="Google Shape;735;p117"/>
          <p:cNvSpPr txBox="1">
            <a:spLocks noGrp="1"/>
          </p:cNvSpPr>
          <p:nvPr>
            <p:ph type="body" idx="1"/>
          </p:nvPr>
        </p:nvSpPr>
        <p:spPr>
          <a:xfrm>
            <a:off x="384797" y="924078"/>
            <a:ext cx="8520600" cy="34164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1200"/>
              </a:spcAft>
              <a:buClr>
                <a:schemeClr val="dk1"/>
              </a:buClr>
              <a:buSzPts val="1800"/>
              <a:buNone/>
            </a:pPr>
            <a:r>
              <a:rPr lang="en"/>
              <a:t>Theory of Mind</a:t>
            </a:r>
            <a:endParaRPr/>
          </a:p>
        </p:txBody>
      </p:sp>
      <p:pic>
        <p:nvPicPr>
          <p:cNvPr id="736" name="Google Shape;736;p117"/>
          <p:cNvPicPr preferRelativeResize="0"/>
          <p:nvPr/>
        </p:nvPicPr>
        <p:blipFill rotWithShape="1">
          <a:blip r:embed="rId3">
            <a:alphaModFix/>
          </a:blip>
          <a:srcRect/>
          <a:stretch/>
        </p:blipFill>
        <p:spPr>
          <a:xfrm>
            <a:off x="515350" y="1586550"/>
            <a:ext cx="2703701" cy="3312026"/>
          </a:xfrm>
          <a:prstGeom prst="rect">
            <a:avLst/>
          </a:prstGeom>
          <a:noFill/>
          <a:ln>
            <a:noFill/>
          </a:ln>
        </p:spPr>
      </p:pic>
      <p:pic>
        <p:nvPicPr>
          <p:cNvPr id="737" name="Google Shape;737;p117"/>
          <p:cNvPicPr preferRelativeResize="0"/>
          <p:nvPr/>
        </p:nvPicPr>
        <p:blipFill rotWithShape="1">
          <a:blip r:embed="rId4">
            <a:alphaModFix/>
          </a:blip>
          <a:srcRect/>
          <a:stretch/>
        </p:blipFill>
        <p:spPr>
          <a:xfrm>
            <a:off x="3764816" y="1017725"/>
            <a:ext cx="5001058" cy="388085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741"/>
        <p:cNvGrpSpPr/>
        <p:nvPr/>
      </p:nvGrpSpPr>
      <p:grpSpPr>
        <a:xfrm>
          <a:off x="0" y="0"/>
          <a:ext cx="0" cy="0"/>
          <a:chOff x="0" y="0"/>
          <a:chExt cx="0" cy="0"/>
        </a:xfrm>
      </p:grpSpPr>
      <p:sp>
        <p:nvSpPr>
          <p:cNvPr id="742" name="Google Shape;742;p1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800"/>
              <a:buFont typeface="Calibri"/>
              <a:buNone/>
            </a:pPr>
            <a:r>
              <a:rPr lang="en" sz="2800"/>
              <a:t>Excessive Memorization (Credit to Ethan Perez)</a:t>
            </a:r>
            <a:endParaRPr sz="2800"/>
          </a:p>
        </p:txBody>
      </p:sp>
      <p:sp>
        <p:nvSpPr>
          <p:cNvPr id="743" name="Google Shape;743;p118"/>
          <p:cNvSpPr txBox="1">
            <a:spLocks noGrp="1"/>
          </p:cNvSpPr>
          <p:nvPr>
            <p:ph type="body" idx="1"/>
          </p:nvPr>
        </p:nvSpPr>
        <p:spPr>
          <a:xfrm>
            <a:off x="311700" y="3900125"/>
            <a:ext cx="4039200" cy="1089900"/>
          </a:xfrm>
          <a:prstGeom prst="rect">
            <a:avLst/>
          </a:prstGeom>
          <a:noFill/>
          <a:ln>
            <a:noFill/>
          </a:ln>
        </p:spPr>
        <p:txBody>
          <a:bodyPr spcFirstLastPara="1" wrap="square" lIns="91425" tIns="91425" rIns="91425" bIns="91425" anchor="t" anchorCtr="0">
            <a:normAutofit fontScale="40000" lnSpcReduction="20000"/>
          </a:bodyPr>
          <a:lstStyle/>
          <a:p>
            <a:pPr marL="0" lvl="0" indent="0" algn="l" rtl="0">
              <a:spcBef>
                <a:spcPts val="0"/>
              </a:spcBef>
              <a:spcAft>
                <a:spcPts val="1200"/>
              </a:spcAft>
              <a:buClr>
                <a:schemeClr val="dk1"/>
              </a:buClr>
              <a:buSzPct val="250000"/>
              <a:buNone/>
            </a:pPr>
            <a:r>
              <a:rPr lang="en"/>
              <a:t>Pattern Matching Suppression: Continue text in a way that violates a repetitive pattern when instructed to do so. Inverse scaling suggests that LMs have strong pattern-matching tendencies that can inhibit their ability to follow instructions.</a:t>
            </a:r>
            <a:endParaRPr/>
          </a:p>
        </p:txBody>
      </p:sp>
      <p:pic>
        <p:nvPicPr>
          <p:cNvPr id="744" name="Google Shape;744;p118"/>
          <p:cNvPicPr preferRelativeResize="0"/>
          <p:nvPr/>
        </p:nvPicPr>
        <p:blipFill rotWithShape="1">
          <a:blip r:embed="rId3">
            <a:alphaModFix/>
          </a:blip>
          <a:srcRect/>
          <a:stretch/>
        </p:blipFill>
        <p:spPr>
          <a:xfrm>
            <a:off x="311700" y="1302775"/>
            <a:ext cx="4424500" cy="2212250"/>
          </a:xfrm>
          <a:prstGeom prst="rect">
            <a:avLst/>
          </a:prstGeom>
          <a:noFill/>
          <a:ln>
            <a:noFill/>
          </a:ln>
        </p:spPr>
      </p:pic>
      <p:pic>
        <p:nvPicPr>
          <p:cNvPr id="745" name="Google Shape;745;p118"/>
          <p:cNvPicPr preferRelativeResize="0"/>
          <p:nvPr/>
        </p:nvPicPr>
        <p:blipFill rotWithShape="1">
          <a:blip r:embed="rId4">
            <a:alphaModFix/>
          </a:blip>
          <a:srcRect/>
          <a:stretch/>
        </p:blipFill>
        <p:spPr>
          <a:xfrm>
            <a:off x="4776850" y="1279675"/>
            <a:ext cx="4252752" cy="2126376"/>
          </a:xfrm>
          <a:prstGeom prst="rect">
            <a:avLst/>
          </a:prstGeom>
          <a:noFill/>
          <a:ln>
            <a:noFill/>
          </a:ln>
        </p:spPr>
      </p:pic>
      <p:sp>
        <p:nvSpPr>
          <p:cNvPr id="746" name="Google Shape;746;p118"/>
          <p:cNvSpPr txBox="1"/>
          <p:nvPr/>
        </p:nvSpPr>
        <p:spPr>
          <a:xfrm>
            <a:off x="4916125" y="3760850"/>
            <a:ext cx="4113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118"/>
          <p:cNvSpPr txBox="1"/>
          <p:nvPr/>
        </p:nvSpPr>
        <p:spPr>
          <a:xfrm>
            <a:off x="5139000" y="3608450"/>
            <a:ext cx="3488700" cy="1191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900"/>
              </a:spcBef>
              <a:spcAft>
                <a:spcPts val="0"/>
              </a:spcAft>
              <a:buClr>
                <a:srgbClr val="000000"/>
              </a:buClr>
              <a:buSzPts val="1050"/>
              <a:buFont typeface="Arial"/>
              <a:buNone/>
            </a:pPr>
            <a:r>
              <a:rPr lang="en" sz="1050" b="0" i="0" u="none" strike="noStrike" cap="none">
                <a:solidFill>
                  <a:schemeClr val="dk2"/>
                </a:solidFill>
                <a:latin typeface="Roboto"/>
                <a:ea typeface="Roboto"/>
                <a:cs typeface="Roboto"/>
                <a:sym typeface="Roboto"/>
              </a:rPr>
              <a:t>Memo Trap: Write a phrase in a way that starts like a famous quote but ends differently. Larger LMs are more likely to continue with the famous quote, suggesting they struggle to avoid repeating memorized text.</a:t>
            </a:r>
            <a:endParaRPr sz="1050" b="0" i="0" u="none" strike="noStrike" cap="none">
              <a:solidFill>
                <a:schemeClr val="dk2"/>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751"/>
        <p:cNvGrpSpPr/>
        <p:nvPr/>
      </p:nvGrpSpPr>
      <p:grpSpPr>
        <a:xfrm>
          <a:off x="0" y="0"/>
          <a:ext cx="0" cy="0"/>
          <a:chOff x="0" y="0"/>
          <a:chExt cx="0" cy="0"/>
        </a:xfrm>
      </p:grpSpPr>
      <p:sp>
        <p:nvSpPr>
          <p:cNvPr id="752" name="Google Shape;752;p119"/>
          <p:cNvSpPr txBox="1">
            <a:spLocks noGrp="1"/>
          </p:cNvSpPr>
          <p:nvPr>
            <p:ph type="title"/>
          </p:nvPr>
        </p:nvSpPr>
        <p:spPr>
          <a:xfrm>
            <a:off x="348249" y="-121399"/>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03703"/>
              <a:buFont typeface="Calibri"/>
              <a:buNone/>
            </a:pPr>
            <a:r>
              <a:rPr lang="en"/>
              <a:t>Sensitivity to Input</a:t>
            </a:r>
            <a:endParaRPr/>
          </a:p>
        </p:txBody>
      </p:sp>
      <p:sp>
        <p:nvSpPr>
          <p:cNvPr id="753" name="Google Shape;753;p119"/>
          <p:cNvSpPr txBox="1">
            <a:spLocks noGrp="1"/>
          </p:cNvSpPr>
          <p:nvPr>
            <p:ph type="body" idx="1"/>
          </p:nvPr>
        </p:nvSpPr>
        <p:spPr>
          <a:xfrm>
            <a:off x="311700" y="3859150"/>
            <a:ext cx="8520600" cy="11553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spcBef>
                <a:spcPts val="0"/>
              </a:spcBef>
              <a:spcAft>
                <a:spcPts val="0"/>
              </a:spcAft>
              <a:buClr>
                <a:schemeClr val="dk1"/>
              </a:buClr>
              <a:buSzPct val="117647"/>
              <a:buNone/>
            </a:pPr>
            <a:r>
              <a:rPr lang="en"/>
              <a:t>Adding options actually hurts performance?</a:t>
            </a:r>
            <a:endParaRPr/>
          </a:p>
          <a:p>
            <a:pPr marL="0" lvl="0" indent="0" algn="l" rtl="0">
              <a:spcBef>
                <a:spcPts val="1200"/>
              </a:spcBef>
              <a:spcAft>
                <a:spcPts val="1200"/>
              </a:spcAft>
              <a:buClr>
                <a:schemeClr val="dk1"/>
              </a:buClr>
              <a:buSzPct val="117647"/>
              <a:buNone/>
            </a:pPr>
            <a:r>
              <a:rPr lang="en"/>
              <a:t>BIGBench paper </a:t>
            </a:r>
            <a:r>
              <a:rPr lang="en" u="sng">
                <a:solidFill>
                  <a:schemeClr val="hlink"/>
                </a:solidFill>
                <a:hlinkClick r:id="rId3"/>
              </a:rPr>
              <a:t>https://arxiv.org/pdf/2206.04615.pdf</a:t>
            </a:r>
            <a:r>
              <a:rPr lang="en"/>
              <a:t> </a:t>
            </a:r>
            <a:endParaRPr/>
          </a:p>
        </p:txBody>
      </p:sp>
      <p:pic>
        <p:nvPicPr>
          <p:cNvPr id="754" name="Google Shape;754;p119"/>
          <p:cNvPicPr preferRelativeResize="0"/>
          <p:nvPr/>
        </p:nvPicPr>
        <p:blipFill rotWithShape="1">
          <a:blip r:embed="rId4">
            <a:alphaModFix/>
          </a:blip>
          <a:srcRect/>
          <a:stretch/>
        </p:blipFill>
        <p:spPr>
          <a:xfrm>
            <a:off x="1181063" y="1080063"/>
            <a:ext cx="6372225" cy="2409825"/>
          </a:xfrm>
          <a:prstGeom prst="rect">
            <a:avLst/>
          </a:prstGeom>
          <a:noFill/>
          <a:ln>
            <a:noFill/>
          </a:ln>
        </p:spPr>
      </p:pic>
      <p:pic>
        <p:nvPicPr>
          <p:cNvPr id="755" name="Google Shape;755;p119"/>
          <p:cNvPicPr preferRelativeResize="0"/>
          <p:nvPr/>
        </p:nvPicPr>
        <p:blipFill rotWithShape="1">
          <a:blip r:embed="rId5">
            <a:alphaModFix/>
          </a:blip>
          <a:srcRect/>
          <a:stretch/>
        </p:blipFill>
        <p:spPr>
          <a:xfrm>
            <a:off x="4148264" y="767414"/>
            <a:ext cx="4454237" cy="24871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120"/>
          <p:cNvSpPr txBox="1">
            <a:spLocks noGrp="1"/>
          </p:cNvSpPr>
          <p:nvPr>
            <p:ph type="title"/>
          </p:nvPr>
        </p:nvSpPr>
        <p:spPr>
          <a:xfrm>
            <a:off x="311700" y="1638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03703"/>
              <a:buFont typeface="Calibri"/>
              <a:buNone/>
            </a:pPr>
            <a:r>
              <a:rPr lang="en"/>
              <a:t>Conclusions</a:t>
            </a:r>
            <a:endParaRPr/>
          </a:p>
        </p:txBody>
      </p:sp>
      <p:sp>
        <p:nvSpPr>
          <p:cNvPr id="761" name="Google Shape;761;p120"/>
          <p:cNvSpPr txBox="1">
            <a:spLocks noGrp="1"/>
          </p:cNvSpPr>
          <p:nvPr>
            <p:ph type="body" idx="1"/>
          </p:nvPr>
        </p:nvSpPr>
        <p:spPr>
          <a:xfrm>
            <a:off x="311700" y="787225"/>
            <a:ext cx="8520600" cy="4414800"/>
          </a:xfrm>
          <a:prstGeom prst="rect">
            <a:avLst/>
          </a:prstGeom>
          <a:noFill/>
          <a:ln>
            <a:noFill/>
          </a:ln>
        </p:spPr>
        <p:txBody>
          <a:bodyPr spcFirstLastPara="1" wrap="square" lIns="91425" tIns="91425" rIns="91425" bIns="91425" anchor="t" anchorCtr="0">
            <a:normAutofit lnSpcReduction="20000"/>
          </a:bodyPr>
          <a:lstStyle/>
          <a:p>
            <a:pPr marL="457200" lvl="0" indent="-342900" algn="l" rtl="0">
              <a:spcBef>
                <a:spcPts val="0"/>
              </a:spcBef>
              <a:spcAft>
                <a:spcPts val="0"/>
              </a:spcAft>
              <a:buClr>
                <a:schemeClr val="dk2"/>
              </a:buClr>
              <a:buSzPts val="1800"/>
              <a:buChar char="●"/>
            </a:pPr>
            <a:r>
              <a:rPr lang="en" sz="2000">
                <a:solidFill>
                  <a:schemeClr val="dk2"/>
                </a:solidFill>
              </a:rPr>
              <a:t>Current LLMs are are powerful building blocks and tools for NLP, but they remain somewhat monolithic, expensive, amnesic, delusional, uncreative, assertive, stubborn, and biased black boxes</a:t>
            </a:r>
            <a:endParaRPr>
              <a:solidFill>
                <a:schemeClr val="dk2"/>
              </a:solidFill>
            </a:endParaRPr>
          </a:p>
          <a:p>
            <a:pPr marL="457200" lvl="0" indent="-342900" algn="l" rtl="0">
              <a:spcBef>
                <a:spcPts val="0"/>
              </a:spcBef>
              <a:spcAft>
                <a:spcPts val="0"/>
              </a:spcAft>
              <a:buClr>
                <a:schemeClr val="dk2"/>
              </a:buClr>
              <a:buSzPts val="1800"/>
              <a:buChar char="●"/>
            </a:pPr>
            <a:r>
              <a:rPr lang="en" sz="2000">
                <a:solidFill>
                  <a:schemeClr val="dk2"/>
                </a:solidFill>
              </a:rPr>
              <a:t>The initial idea of LLMs came from academia, industry scaled it up</a:t>
            </a:r>
            <a:endParaRPr sz="2000">
              <a:solidFill>
                <a:schemeClr val="dk2"/>
              </a:solidFill>
            </a:endParaRPr>
          </a:p>
          <a:p>
            <a:pPr marL="457200" lvl="0" indent="-342900" algn="l" rtl="0">
              <a:spcBef>
                <a:spcPts val="0"/>
              </a:spcBef>
              <a:spcAft>
                <a:spcPts val="0"/>
              </a:spcAft>
              <a:buClr>
                <a:schemeClr val="dk2"/>
              </a:buClr>
              <a:buSzPts val="1800"/>
              <a:buChar char="●"/>
            </a:pPr>
            <a:r>
              <a:rPr lang="en" sz="2000">
                <a:solidFill>
                  <a:schemeClr val="dk2"/>
                </a:solidFill>
              </a:rPr>
              <a:t>After the people behind LLMs are those students and faculty trained from academia and supported by federal agencies</a:t>
            </a:r>
            <a:endParaRPr sz="2000">
              <a:solidFill>
                <a:schemeClr val="dk2"/>
              </a:solidFill>
            </a:endParaRPr>
          </a:p>
          <a:p>
            <a:pPr marL="457200" lvl="0" indent="-342900" algn="l" rtl="0">
              <a:spcBef>
                <a:spcPts val="0"/>
              </a:spcBef>
              <a:spcAft>
                <a:spcPts val="0"/>
              </a:spcAft>
              <a:buClr>
                <a:schemeClr val="dk2"/>
              </a:buClr>
              <a:buSzPts val="1800"/>
              <a:buChar char="●"/>
            </a:pPr>
            <a:r>
              <a:rPr lang="en" sz="2000">
                <a:solidFill>
                  <a:schemeClr val="dk2"/>
                </a:solidFill>
              </a:rPr>
              <a:t>With the talents and ideas in academia, we can build something better beyond LLMs with essential support from sponsors!</a:t>
            </a:r>
            <a:endParaRPr>
              <a:solidFill>
                <a:schemeClr val="dk2"/>
              </a:solidFill>
            </a:endParaRPr>
          </a:p>
          <a:p>
            <a:pPr marL="457200" lvl="0" indent="-342900" algn="l" rtl="0">
              <a:spcBef>
                <a:spcPts val="0"/>
              </a:spcBef>
              <a:spcAft>
                <a:spcPts val="0"/>
              </a:spcAft>
              <a:buClr>
                <a:schemeClr val="dk2"/>
              </a:buClr>
              <a:buSzPts val="1800"/>
              <a:buChar char="●"/>
            </a:pPr>
            <a:r>
              <a:rPr lang="en" sz="2000">
                <a:solidFill>
                  <a:schemeClr val="dk2"/>
                </a:solidFill>
              </a:rPr>
              <a:t>What can/should be done to democratize NLP research:</a:t>
            </a:r>
            <a:endParaRPr>
              <a:solidFill>
                <a:schemeClr val="dk2"/>
              </a:solidFill>
            </a:endParaRPr>
          </a:p>
          <a:p>
            <a:pPr marL="914400" lvl="1" indent="-342900" algn="l" rtl="0">
              <a:spcBef>
                <a:spcPts val="0"/>
              </a:spcBef>
              <a:spcAft>
                <a:spcPts val="0"/>
              </a:spcAft>
              <a:buClr>
                <a:schemeClr val="dk2"/>
              </a:buClr>
              <a:buSzPts val="1800"/>
              <a:buChar char="●"/>
            </a:pPr>
            <a:r>
              <a:rPr lang="en" sz="1600">
                <a:solidFill>
                  <a:schemeClr val="dk2"/>
                </a:solidFill>
              </a:rPr>
              <a:t>A nation-wide infrastructure (dramatically scale up computing resources)</a:t>
            </a:r>
            <a:endParaRPr>
              <a:solidFill>
                <a:schemeClr val="dk2"/>
              </a:solidFill>
            </a:endParaRPr>
          </a:p>
          <a:p>
            <a:pPr marL="914400" lvl="1" indent="-342900" algn="l" rtl="0">
              <a:spcBef>
                <a:spcPts val="0"/>
              </a:spcBef>
              <a:spcAft>
                <a:spcPts val="0"/>
              </a:spcAft>
              <a:buClr>
                <a:schemeClr val="dk2"/>
              </a:buClr>
              <a:buSzPts val="1800"/>
              <a:buChar char="●"/>
            </a:pPr>
            <a:r>
              <a:rPr lang="en" sz="1600">
                <a:solidFill>
                  <a:schemeClr val="dk2"/>
                </a:solidFill>
              </a:rPr>
              <a:t>Focus efforts on specialized domains (e.g., intel analysis, scientific discovery)</a:t>
            </a:r>
            <a:endParaRPr>
              <a:solidFill>
                <a:schemeClr val="dk2"/>
              </a:solidFill>
            </a:endParaRPr>
          </a:p>
          <a:p>
            <a:pPr marL="914400" lvl="1" indent="-342900" algn="l" rtl="0">
              <a:spcBef>
                <a:spcPts val="0"/>
              </a:spcBef>
              <a:spcAft>
                <a:spcPts val="0"/>
              </a:spcAft>
              <a:buClr>
                <a:schemeClr val="dk2"/>
              </a:buClr>
              <a:buSzPts val="1800"/>
              <a:buChar char="●"/>
            </a:pPr>
            <a:r>
              <a:rPr lang="en" sz="1600">
                <a:solidFill>
                  <a:schemeClr val="dk2"/>
                </a:solidFill>
              </a:rPr>
              <a:t>Focus on real-world tasks (e.g., structure prediction, procedural planning, long discourse understanding, knowledge reasoning)</a:t>
            </a:r>
            <a:endParaRPr>
              <a:solidFill>
                <a:schemeClr val="dk2"/>
              </a:solidFill>
            </a:endParaRPr>
          </a:p>
          <a:p>
            <a:pPr marL="914400" lvl="1" indent="-342900" algn="l" rtl="0">
              <a:spcBef>
                <a:spcPts val="0"/>
              </a:spcBef>
              <a:spcAft>
                <a:spcPts val="0"/>
              </a:spcAft>
              <a:buClr>
                <a:schemeClr val="dk2"/>
              </a:buClr>
              <a:buSzPts val="1800"/>
              <a:buChar char="●"/>
            </a:pPr>
            <a:r>
              <a:rPr lang="en" sz="1600">
                <a:solidFill>
                  <a:schemeClr val="dk2"/>
                </a:solidFill>
              </a:rPr>
              <a:t>Extend the capability to massively multilingual and multimodal knowledge acquisition</a:t>
            </a:r>
            <a:endParaRPr>
              <a:solidFill>
                <a:schemeClr val="dk2"/>
              </a:solidFill>
            </a:endParaRPr>
          </a:p>
          <a:p>
            <a:pPr marL="114300" lvl="0" indent="0" algn="l" rtl="0">
              <a:spcBef>
                <a:spcPts val="0"/>
              </a:spcBef>
              <a:spcAft>
                <a:spcPts val="0"/>
              </a:spcAft>
              <a:buClr>
                <a:schemeClr val="dk1"/>
              </a:buClr>
              <a:buSzPts val="1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94"/>
          <p:cNvSpPr txBox="1">
            <a:spLocks noGrp="1"/>
          </p:cNvSpPr>
          <p:nvPr>
            <p:ph type="title"/>
          </p:nvPr>
        </p:nvSpPr>
        <p:spPr>
          <a:xfrm>
            <a:off x="293426" y="28971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43"/>
              <a:buFont typeface="Arial"/>
              <a:buNone/>
            </a:pPr>
            <a:r>
              <a:rPr lang="en" sz="2400"/>
              <a:t>Did LLMs Outpace Human/Machine Intel Analysts? No!</a:t>
            </a:r>
            <a:endParaRPr sz="2400"/>
          </a:p>
        </p:txBody>
      </p:sp>
      <p:pic>
        <p:nvPicPr>
          <p:cNvPr id="556" name="Google Shape;556;p94" descr="Screen Shot 2023-02-01 at 8.48.48 PM.png"/>
          <p:cNvPicPr preferRelativeResize="0"/>
          <p:nvPr/>
        </p:nvPicPr>
        <p:blipFill rotWithShape="1">
          <a:blip r:embed="rId3">
            <a:alphaModFix/>
          </a:blip>
          <a:srcRect/>
          <a:stretch/>
        </p:blipFill>
        <p:spPr>
          <a:xfrm>
            <a:off x="877166" y="891867"/>
            <a:ext cx="6090540" cy="41328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95"/>
          <p:cNvSpPr txBox="1">
            <a:spLocks noGrp="1"/>
          </p:cNvSpPr>
          <p:nvPr>
            <p:ph type="body" idx="1"/>
          </p:nvPr>
        </p:nvSpPr>
        <p:spPr>
          <a:xfrm>
            <a:off x="63960" y="858770"/>
            <a:ext cx="8735116" cy="2393602"/>
          </a:xfrm>
          <a:prstGeom prst="rect">
            <a:avLst/>
          </a:prstGeom>
          <a:noFill/>
          <a:ln>
            <a:noFill/>
          </a:ln>
        </p:spPr>
        <p:txBody>
          <a:bodyPr spcFirstLastPara="1" wrap="square" lIns="34275" tIns="34275" rIns="34275" bIns="34275" anchor="t" anchorCtr="0">
            <a:normAutofit fontScale="55000" lnSpcReduction="10000"/>
          </a:bodyPr>
          <a:lstStyle/>
          <a:p>
            <a:pPr marL="342900" lvl="0" indent="-328612" algn="l" rtl="0">
              <a:spcBef>
                <a:spcPts val="375"/>
              </a:spcBef>
              <a:spcAft>
                <a:spcPts val="0"/>
              </a:spcAft>
              <a:buClr>
                <a:schemeClr val="dk2"/>
              </a:buClr>
              <a:buSzPct val="100000"/>
              <a:buChar char="●"/>
            </a:pPr>
            <a:r>
              <a:rPr lang="en" sz="3000">
                <a:solidFill>
                  <a:schemeClr val="dk2"/>
                </a:solidFill>
              </a:rPr>
              <a:t>Is Russian positioning forces inside of Russian for possible follow-on actions into Ukraine after initial invasion?</a:t>
            </a:r>
            <a:endParaRPr>
              <a:solidFill>
                <a:schemeClr val="dk2"/>
              </a:solidFill>
            </a:endParaRPr>
          </a:p>
          <a:p>
            <a:pPr marL="742950" lvl="1" indent="-274319" algn="l" rtl="0">
              <a:spcBef>
                <a:spcPts val="300"/>
              </a:spcBef>
              <a:spcAft>
                <a:spcPts val="0"/>
              </a:spcAft>
              <a:buClr>
                <a:schemeClr val="dk2"/>
              </a:buClr>
              <a:buSzPct val="100000"/>
              <a:buFont typeface="Arial"/>
              <a:buChar char="•"/>
            </a:pPr>
            <a:r>
              <a:rPr lang="en" sz="2400">
                <a:solidFill>
                  <a:schemeClr val="dk2"/>
                </a:solidFill>
              </a:rPr>
              <a:t>The arrival of Russian forces in Slavutych came after several days of shelling against the city, which is strategically located close to the Dnieper River, about 95 miles (150 kilometers) north of Kyiv and close to the border with Belarus.</a:t>
            </a:r>
            <a:endParaRPr>
              <a:solidFill>
                <a:schemeClr val="dk2"/>
              </a:solidFill>
            </a:endParaRPr>
          </a:p>
          <a:p>
            <a:pPr marL="742950" lvl="1" indent="-274319" algn="l" rtl="0">
              <a:spcBef>
                <a:spcPts val="300"/>
              </a:spcBef>
              <a:spcAft>
                <a:spcPts val="0"/>
              </a:spcAft>
              <a:buClr>
                <a:schemeClr val="dk2"/>
              </a:buClr>
              <a:buSzPct val="100000"/>
              <a:buFont typeface="Arial"/>
              <a:buChar char="•"/>
            </a:pPr>
            <a:r>
              <a:rPr lang="en" sz="2400">
                <a:solidFill>
                  <a:schemeClr val="dk2"/>
                </a:solidFill>
              </a:rPr>
              <a:t>Russia has been using Belarus as a springboard for many of its air operations in Ukraine, according to intelligence collected by NATO surveillance planes flying over the Polish-Ukrainian border and radar seen by CNN.</a:t>
            </a:r>
            <a:endParaRPr>
              <a:solidFill>
                <a:schemeClr val="dk2"/>
              </a:solidFill>
            </a:endParaRPr>
          </a:p>
          <a:p>
            <a:pPr marL="742950" lvl="1" indent="-274319" algn="l" rtl="0">
              <a:spcBef>
                <a:spcPts val="300"/>
              </a:spcBef>
              <a:spcAft>
                <a:spcPts val="1200"/>
              </a:spcAft>
              <a:buClr>
                <a:schemeClr val="dk2"/>
              </a:buClr>
              <a:buSzPct val="100000"/>
              <a:buFont typeface="Arial"/>
              <a:buChar char="•"/>
            </a:pPr>
            <a:r>
              <a:rPr lang="en" sz="2400">
                <a:solidFill>
                  <a:schemeClr val="dk2"/>
                </a:solidFill>
              </a:rPr>
              <a:t>So far, however, US officials have not seen Belarusian troops "being readied to move into Ukraine" or "that they are moving or are in Ukraine," a senior US defense official said Monday, adding that the forces inside Ukraine are Russian.</a:t>
            </a:r>
            <a:endParaRPr sz="2400">
              <a:solidFill>
                <a:schemeClr val="dk2"/>
              </a:solidFill>
            </a:endParaRPr>
          </a:p>
        </p:txBody>
      </p:sp>
      <p:sp>
        <p:nvSpPr>
          <p:cNvPr id="562" name="Google Shape;562;p95"/>
          <p:cNvSpPr txBox="1">
            <a:spLocks noGrp="1"/>
          </p:cNvSpPr>
          <p:nvPr>
            <p:ph type="title"/>
          </p:nvPr>
        </p:nvSpPr>
        <p:spPr>
          <a:xfrm>
            <a:off x="359637" y="-2"/>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43"/>
              <a:buFont typeface="Arial"/>
              <a:buNone/>
            </a:pPr>
            <a:r>
              <a:rPr lang="en" sz="2400"/>
              <a:t>Asking Our </a:t>
            </a:r>
            <a:r>
              <a:rPr lang="en" sz="2400" i="1"/>
              <a:t>SmartBook </a:t>
            </a:r>
            <a:r>
              <a:rPr lang="en" sz="2400"/>
              <a:t>[supported by DARPA AIDA, KAIROS and SemaFor] the Same Questions</a:t>
            </a:r>
            <a:endParaRPr sz="2400"/>
          </a:p>
        </p:txBody>
      </p:sp>
      <p:sp>
        <p:nvSpPr>
          <p:cNvPr id="563" name="Google Shape;563;p95"/>
          <p:cNvSpPr/>
          <p:nvPr/>
        </p:nvSpPr>
        <p:spPr>
          <a:xfrm>
            <a:off x="157043" y="3388581"/>
            <a:ext cx="8011565" cy="1077218"/>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Arial"/>
                <a:ea typeface="Arial"/>
                <a:cs typeface="Arial"/>
                <a:sym typeface="Arial"/>
              </a:rPr>
              <a:t>What is the size of Russian and Ukrainian forces currently involved in Ukraine?</a:t>
            </a:r>
            <a:endParaRPr/>
          </a:p>
          <a:p>
            <a:pPr marL="914400" marR="0" lvl="1" indent="-323850" algn="l" rtl="0">
              <a:lnSpc>
                <a:spcPct val="100000"/>
              </a:lnSpc>
              <a:spcBef>
                <a:spcPts val="0"/>
              </a:spcBef>
              <a:spcAft>
                <a:spcPts val="0"/>
              </a:spcAft>
              <a:buClr>
                <a:srgbClr val="000000"/>
              </a:buClr>
              <a:buSzPts val="1500"/>
              <a:buFont typeface="Arial"/>
              <a:buChar char="○"/>
            </a:pPr>
            <a:r>
              <a:rPr lang="en" sz="1500" b="0" i="0" u="none" strike="noStrike" cap="none">
                <a:solidFill>
                  <a:srgbClr val="000000"/>
                </a:solidFill>
                <a:latin typeface="Arial"/>
                <a:ea typeface="Arial"/>
                <a:cs typeface="Arial"/>
                <a:sym typeface="Arial"/>
              </a:rPr>
              <a:t>It said the Ukrainians had created a force of 20,000 close to the Belarus border, which "requires a response from us.”</a:t>
            </a:r>
            <a:endParaRPr sz="1500" b="0" i="0" u="none" strike="noStrike" cap="none">
              <a:solidFill>
                <a:srgbClr val="000000"/>
              </a:solidFill>
              <a:latin typeface="Arial"/>
              <a:ea typeface="Arial"/>
              <a:cs typeface="Arial"/>
              <a:sym typeface="Arial"/>
            </a:endParaRPr>
          </a:p>
          <a:p>
            <a:pPr marL="914400" marR="0" lvl="1" indent="-323850" algn="l" rtl="0">
              <a:lnSpc>
                <a:spcPct val="100000"/>
              </a:lnSpc>
              <a:spcBef>
                <a:spcPts val="0"/>
              </a:spcBef>
              <a:spcAft>
                <a:spcPts val="0"/>
              </a:spcAft>
              <a:buClr>
                <a:srgbClr val="000000"/>
              </a:buClr>
              <a:buSzPts val="1500"/>
              <a:buFont typeface="Arial"/>
              <a:buChar char="○"/>
            </a:pPr>
            <a:r>
              <a:rPr lang="en" sz="1500" b="0" i="0" u="none" strike="noStrike" cap="none">
                <a:solidFill>
                  <a:srgbClr val="000000"/>
                </a:solidFill>
                <a:latin typeface="Arial"/>
                <a:ea typeface="Arial"/>
                <a:cs typeface="Arial"/>
                <a:sym typeface="Arial"/>
              </a:rPr>
              <a:t>It also said 400 Russian soldiers are "present full time" at the site.</a:t>
            </a:r>
            <a:endParaRPr sz="1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96"/>
          <p:cNvSpPr txBox="1">
            <a:spLocks noGrp="1"/>
          </p:cNvSpPr>
          <p:nvPr>
            <p:ph type="title"/>
          </p:nvPr>
        </p:nvSpPr>
        <p:spPr>
          <a:xfrm>
            <a:off x="293426" y="28971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43"/>
              <a:buFont typeface="Arial"/>
              <a:buNone/>
            </a:pPr>
            <a:r>
              <a:rPr lang="en" sz="2400"/>
              <a:t>Did LLMs Outpace Human/Machine Intel Analysts? No!</a:t>
            </a:r>
            <a:endParaRPr sz="2400"/>
          </a:p>
        </p:txBody>
      </p:sp>
      <p:pic>
        <p:nvPicPr>
          <p:cNvPr id="569" name="Google Shape;569;p96" descr="Screen Shot 2023-02-02 at 12.05.21 PM.png"/>
          <p:cNvPicPr preferRelativeResize="0"/>
          <p:nvPr/>
        </p:nvPicPr>
        <p:blipFill rotWithShape="1">
          <a:blip r:embed="rId3">
            <a:alphaModFix/>
          </a:blip>
          <a:srcRect/>
          <a:stretch/>
        </p:blipFill>
        <p:spPr>
          <a:xfrm>
            <a:off x="0" y="911853"/>
            <a:ext cx="9144000" cy="40780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97"/>
          <p:cNvSpPr txBox="1">
            <a:spLocks noGrp="1"/>
          </p:cNvSpPr>
          <p:nvPr>
            <p:ph type="title"/>
          </p:nvPr>
        </p:nvSpPr>
        <p:spPr>
          <a:xfrm>
            <a:off x="293426" y="28971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43"/>
              <a:buFont typeface="Arial"/>
              <a:buNone/>
            </a:pPr>
            <a:r>
              <a:rPr lang="en" sz="2400"/>
              <a:t>Asking Our SmartBook the Same Question</a:t>
            </a:r>
            <a:endParaRPr sz="2400"/>
          </a:p>
        </p:txBody>
      </p:sp>
      <p:pic>
        <p:nvPicPr>
          <p:cNvPr id="575" name="Google Shape;575;p97" descr="Screen Shot 2023-02-02 at 12.05.10 PM.png"/>
          <p:cNvPicPr preferRelativeResize="0"/>
          <p:nvPr/>
        </p:nvPicPr>
        <p:blipFill rotWithShape="1">
          <a:blip r:embed="rId3">
            <a:alphaModFix/>
          </a:blip>
          <a:srcRect/>
          <a:stretch/>
        </p:blipFill>
        <p:spPr>
          <a:xfrm>
            <a:off x="124352" y="867909"/>
            <a:ext cx="8672436" cy="405770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98"/>
          <p:cNvSpPr txBox="1">
            <a:spLocks noGrp="1"/>
          </p:cNvSpPr>
          <p:nvPr>
            <p:ph type="title"/>
          </p:nvPr>
        </p:nvSpPr>
        <p:spPr>
          <a:xfrm>
            <a:off x="293426" y="28971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43"/>
              <a:buFont typeface="Arial"/>
              <a:buNone/>
            </a:pPr>
            <a:r>
              <a:rPr lang="en" sz="2400"/>
              <a:t>Did LLMs Outpace Human/Machine Intel Analysts? No!</a:t>
            </a:r>
            <a:endParaRPr sz="2400"/>
          </a:p>
        </p:txBody>
      </p:sp>
      <p:pic>
        <p:nvPicPr>
          <p:cNvPr id="581" name="Google Shape;581;p98" descr="Screen Shot 2023-02-02 at 12.12.58 PM.png"/>
          <p:cNvPicPr preferRelativeResize="0"/>
          <p:nvPr/>
        </p:nvPicPr>
        <p:blipFill rotWithShape="1">
          <a:blip r:embed="rId3">
            <a:alphaModFix/>
          </a:blip>
          <a:srcRect/>
          <a:stretch/>
        </p:blipFill>
        <p:spPr>
          <a:xfrm>
            <a:off x="12700" y="1028475"/>
            <a:ext cx="9131300" cy="3022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99"/>
          <p:cNvSpPr txBox="1">
            <a:spLocks noGrp="1"/>
          </p:cNvSpPr>
          <p:nvPr>
            <p:ph type="title"/>
          </p:nvPr>
        </p:nvSpPr>
        <p:spPr>
          <a:xfrm>
            <a:off x="229466" y="0"/>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43"/>
              <a:buFont typeface="Arial"/>
              <a:buNone/>
            </a:pPr>
            <a:r>
              <a:rPr lang="en" sz="2400"/>
              <a:t>Asking Our SmartBook the Same Question</a:t>
            </a:r>
            <a:endParaRPr sz="2400"/>
          </a:p>
        </p:txBody>
      </p:sp>
      <p:pic>
        <p:nvPicPr>
          <p:cNvPr id="587" name="Google Shape;587;p99" descr="Screen Shot 2023-02-02 at 12.19.24 PM.png"/>
          <p:cNvPicPr preferRelativeResize="0"/>
          <p:nvPr/>
        </p:nvPicPr>
        <p:blipFill rotWithShape="1">
          <a:blip r:embed="rId3">
            <a:alphaModFix/>
          </a:blip>
          <a:srcRect/>
          <a:stretch/>
        </p:blipFill>
        <p:spPr>
          <a:xfrm>
            <a:off x="63961" y="494777"/>
            <a:ext cx="9144000" cy="44554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591"/>
        <p:cNvGrpSpPr/>
        <p:nvPr/>
      </p:nvGrpSpPr>
      <p:grpSpPr>
        <a:xfrm>
          <a:off x="0" y="0"/>
          <a:ext cx="0" cy="0"/>
          <a:chOff x="0" y="0"/>
          <a:chExt cx="0" cy="0"/>
        </a:xfrm>
      </p:grpSpPr>
      <p:sp>
        <p:nvSpPr>
          <p:cNvPr id="592" name="Google Shape;592;p100"/>
          <p:cNvSpPr txBox="1">
            <a:spLocks noGrp="1"/>
          </p:cNvSpPr>
          <p:nvPr>
            <p:ph type="title"/>
          </p:nvPr>
        </p:nvSpPr>
        <p:spPr>
          <a:xfrm>
            <a:off x="329974" y="0"/>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43"/>
              <a:buFont typeface="Arial"/>
              <a:buNone/>
            </a:pPr>
            <a:r>
              <a:rPr lang="en" sz="2400"/>
              <a:t>Did LLMs Outpace Elementary School Kids? No!</a:t>
            </a:r>
            <a:endParaRPr sz="2400"/>
          </a:p>
        </p:txBody>
      </p:sp>
      <p:pic>
        <p:nvPicPr>
          <p:cNvPr id="593" name="Google Shape;593;p100"/>
          <p:cNvPicPr preferRelativeResize="0"/>
          <p:nvPr/>
        </p:nvPicPr>
        <p:blipFill rotWithShape="1">
          <a:blip r:embed="rId3">
            <a:alphaModFix/>
          </a:blip>
          <a:srcRect/>
          <a:stretch/>
        </p:blipFill>
        <p:spPr>
          <a:xfrm>
            <a:off x="4423546" y="572700"/>
            <a:ext cx="4255852" cy="4357800"/>
          </a:xfrm>
          <a:prstGeom prst="rect">
            <a:avLst/>
          </a:prstGeom>
          <a:noFill/>
          <a:ln>
            <a:noFill/>
          </a:ln>
        </p:spPr>
      </p:pic>
      <p:pic>
        <p:nvPicPr>
          <p:cNvPr id="594" name="Google Shape;594;p100"/>
          <p:cNvPicPr preferRelativeResize="0"/>
          <p:nvPr/>
        </p:nvPicPr>
        <p:blipFill rotWithShape="1">
          <a:blip r:embed="rId4">
            <a:alphaModFix/>
          </a:blip>
          <a:srcRect/>
          <a:stretch/>
        </p:blipFill>
        <p:spPr>
          <a:xfrm>
            <a:off x="411594" y="572696"/>
            <a:ext cx="3929413" cy="4357815"/>
          </a:xfrm>
          <a:prstGeom prst="rect">
            <a:avLst/>
          </a:prstGeom>
          <a:noFill/>
          <a:ln>
            <a:noFill/>
          </a:ln>
        </p:spPr>
      </p:pic>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955</Words>
  <Application>Microsoft Macintosh PowerPoint</Application>
  <PresentationFormat>On-screen Show (16:9)</PresentationFormat>
  <Paragraphs>77</Paragraphs>
  <Slides>29</Slides>
  <Notes>29</Notes>
  <HiddenSlides>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Raleway</vt:lpstr>
      <vt:lpstr>Roboto</vt:lpstr>
      <vt:lpstr>Source Sans Pro</vt:lpstr>
      <vt:lpstr>Plum</vt:lpstr>
      <vt:lpstr>What LLMs Cannot Do (or: Why We are NOT Outpaced)</vt:lpstr>
      <vt:lpstr>The Bright Side</vt:lpstr>
      <vt:lpstr>Did LLMs Outpace Human/Machine Intel Analysts? No!</vt:lpstr>
      <vt:lpstr>Asking Our SmartBook [supported by DARPA AIDA, KAIROS and SemaFor] the Same Questions</vt:lpstr>
      <vt:lpstr>Did LLMs Outpace Human/Machine Intel Analysts? No!</vt:lpstr>
      <vt:lpstr>Asking Our SmartBook the Same Question</vt:lpstr>
      <vt:lpstr>Did LLMs Outpace Human/Machine Intel Analysts? No!</vt:lpstr>
      <vt:lpstr>Asking Our SmartBook the Same Question</vt:lpstr>
      <vt:lpstr>Did LLMs Outpace Elementary School Kids? No!</vt:lpstr>
      <vt:lpstr>Did LLMs Outpace Middle School Kids? No!</vt:lpstr>
      <vt:lpstr>Cannot Do Deep Knowledge Aggregation and Reasoning</vt:lpstr>
      <vt:lpstr>Sometimes Even Cannot do Shallow Reasoning</vt:lpstr>
      <vt:lpstr>Cannot Do Scientific Discovery</vt:lpstr>
      <vt:lpstr>Cannot Do Scientific Discovery</vt:lpstr>
      <vt:lpstr>Cannot Do Knowledge Grounding and Reasoning </vt:lpstr>
      <vt:lpstr>Cannot Guarantee Truthful Information </vt:lpstr>
      <vt:lpstr>Cannot Guarantee Truthful Information </vt:lpstr>
      <vt:lpstr>Cannot Understand Long Context</vt:lpstr>
      <vt:lpstr>Cannot Perform Online Learning</vt:lpstr>
      <vt:lpstr>Cannot Predict Future</vt:lpstr>
      <vt:lpstr>Highly Biased</vt:lpstr>
      <vt:lpstr>Sometimes Extremely Harmful</vt:lpstr>
      <vt:lpstr>Lack of Creativity</vt:lpstr>
      <vt:lpstr>Cannot do Top-down Fast Reading Comprehension </vt:lpstr>
      <vt:lpstr>Cannot Execute Some Simple Tasks </vt:lpstr>
      <vt:lpstr>Cannot Do Social Reasoning</vt:lpstr>
      <vt:lpstr>Excessive Memorization (Credit to Ethan Perez)</vt:lpstr>
      <vt:lpstr>Sensitivity to Input</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LLMs Cannot Do (or: Why We are NOT Outpaced)</dc:title>
  <cp:lastModifiedBy>Dang, Hoa T. (Fed)</cp:lastModifiedBy>
  <cp:revision>1</cp:revision>
  <dcterms:modified xsi:type="dcterms:W3CDTF">2023-02-24T16:34:44Z</dcterms:modified>
</cp:coreProperties>
</file>