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</p:sldMasterIdLst>
  <p:notesMasterIdLst>
    <p:notesMasterId r:id="rId10"/>
  </p:notes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345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Grid="0">
      <p:cViewPr varScale="1">
        <p:scale>
          <a:sx n="178" d="100"/>
          <a:sy n="178" d="100"/>
        </p:scale>
        <p:origin x="26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g2050ac2220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g2050ac2220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g2050ac2220f_2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6" name="Google Shape;776;g2050ac2220f_2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2050ac2220f_2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2050ac2220f_2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g2050ac2220f_2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8" name="Google Shape;788;g2050ac2220f_2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g2050ac2220f_2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4" name="Google Shape;794;g2050ac2220f_2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g2050ac2220f_2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0" name="Google Shape;800;g2050ac2220f_2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g2050ac2220f_2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6" name="Google Shape;806;g2050ac2220f_2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g2050ac2220f_2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g2050ac2220f_2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22"/>
          <p:cNvSpPr txBox="1">
            <a:spLocks noGrp="1"/>
          </p:cNvSpPr>
          <p:nvPr>
            <p:ph type="ctrTitle"/>
          </p:nvPr>
        </p:nvSpPr>
        <p:spPr>
          <a:xfrm>
            <a:off x="485875" y="645475"/>
            <a:ext cx="8183700" cy="1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"/>
              <a:t>What (I think) LLMs Cannot (currently) Do (well)</a:t>
            </a:r>
            <a:endParaRPr/>
          </a:p>
        </p:txBody>
      </p:sp>
      <p:sp>
        <p:nvSpPr>
          <p:cNvPr id="773" name="Google Shape;773;p122"/>
          <p:cNvSpPr txBox="1"/>
          <p:nvPr/>
        </p:nvSpPr>
        <p:spPr>
          <a:xfrm>
            <a:off x="1391125" y="2763950"/>
            <a:ext cx="7187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Graham Neubig (Carnegie Mellon University)</a:t>
            </a:r>
            <a:endParaRPr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123"/>
          <p:cNvSpPr txBox="1">
            <a:spLocks noGrp="1"/>
          </p:cNvSpPr>
          <p:nvPr>
            <p:ph type="title"/>
          </p:nvPr>
        </p:nvSpPr>
        <p:spPr>
          <a:xfrm>
            <a:off x="311700" y="11308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Why are we asking this question?</a:t>
            </a:r>
            <a:endParaRPr sz="5000"/>
          </a:p>
        </p:txBody>
      </p:sp>
      <p:sp>
        <p:nvSpPr>
          <p:cNvPr id="779" name="Google Shape;779;p123"/>
          <p:cNvSpPr txBox="1"/>
          <p:nvPr/>
        </p:nvSpPr>
        <p:spPr>
          <a:xfrm>
            <a:off x="2197100" y="3472525"/>
            <a:ext cx="532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Controlled tests on important problems seriously lacking…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24"/>
          <p:cNvSpPr txBox="1">
            <a:spLocks noGrp="1"/>
          </p:cNvSpPr>
          <p:nvPr>
            <p:ph type="title"/>
          </p:nvPr>
        </p:nvSpPr>
        <p:spPr>
          <a:xfrm>
            <a:off x="311700" y="1207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A61C00"/>
                </a:solidFill>
              </a:rPr>
              <a:t>Confidence Estimation</a:t>
            </a:r>
            <a:endParaRPr sz="5000">
              <a:solidFill>
                <a:srgbClr val="A61C00"/>
              </a:solidFill>
            </a:endParaRPr>
          </a:p>
        </p:txBody>
      </p:sp>
      <p:sp>
        <p:nvSpPr>
          <p:cNvPr id="785" name="Google Shape;785;p124"/>
          <p:cNvSpPr txBox="1"/>
          <p:nvPr/>
        </p:nvSpPr>
        <p:spPr>
          <a:xfrm>
            <a:off x="2425700" y="3472525"/>
            <a:ext cx="532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Language models don’t know what they know.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p125"/>
          <p:cNvSpPr txBox="1">
            <a:spLocks noGrp="1"/>
          </p:cNvSpPr>
          <p:nvPr>
            <p:ph type="title"/>
          </p:nvPr>
        </p:nvSpPr>
        <p:spPr>
          <a:xfrm>
            <a:off x="311700" y="7498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E69138"/>
                </a:solidFill>
              </a:rPr>
              <a:t>Utilization of New Data Sources</a:t>
            </a:r>
            <a:endParaRPr sz="5000">
              <a:solidFill>
                <a:srgbClr val="E69138"/>
              </a:solidFill>
            </a:endParaRPr>
          </a:p>
        </p:txBody>
      </p:sp>
      <p:sp>
        <p:nvSpPr>
          <p:cNvPr id="791" name="Google Shape;791;p125"/>
          <p:cNvSpPr txBox="1"/>
          <p:nvPr/>
        </p:nvSpPr>
        <p:spPr>
          <a:xfrm>
            <a:off x="1968500" y="3472525"/>
            <a:ext cx="532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Language models do not, out of the box, easily adapt to new data.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126"/>
          <p:cNvSpPr txBox="1">
            <a:spLocks noGrp="1"/>
          </p:cNvSpPr>
          <p:nvPr>
            <p:ph type="title"/>
          </p:nvPr>
        </p:nvSpPr>
        <p:spPr>
          <a:xfrm>
            <a:off x="311700" y="1207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6AA84F"/>
                </a:solidFill>
              </a:rPr>
              <a:t>Provenance</a:t>
            </a:r>
            <a:endParaRPr sz="5000">
              <a:solidFill>
                <a:srgbClr val="6AA84F"/>
              </a:solidFill>
            </a:endParaRPr>
          </a:p>
        </p:txBody>
      </p:sp>
      <p:sp>
        <p:nvSpPr>
          <p:cNvPr id="797" name="Google Shape;797;p126"/>
          <p:cNvSpPr txBox="1"/>
          <p:nvPr/>
        </p:nvSpPr>
        <p:spPr>
          <a:xfrm>
            <a:off x="1968500" y="3472525"/>
            <a:ext cx="532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Language models cannot appropriately cite their sources.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3C78D8"/>
                </a:solidFill>
              </a:rPr>
              <a:t>Complex Information Synthesis</a:t>
            </a:r>
            <a:endParaRPr sz="5000">
              <a:solidFill>
                <a:srgbClr val="3C78D8"/>
              </a:solidFill>
            </a:endParaRPr>
          </a:p>
        </p:txBody>
      </p:sp>
      <p:sp>
        <p:nvSpPr>
          <p:cNvPr id="803" name="Google Shape;803;p127"/>
          <p:cNvSpPr txBox="1"/>
          <p:nvPr/>
        </p:nvSpPr>
        <p:spPr>
          <a:xfrm>
            <a:off x="1968500" y="3472525"/>
            <a:ext cx="532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Language models fail when combining different parts of (especially numeric) information.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128"/>
          <p:cNvSpPr txBox="1">
            <a:spLocks noGrp="1"/>
          </p:cNvSpPr>
          <p:nvPr>
            <p:ph type="title"/>
          </p:nvPr>
        </p:nvSpPr>
        <p:spPr>
          <a:xfrm>
            <a:off x="311700" y="10546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674EA7"/>
                </a:solidFill>
              </a:rPr>
              <a:t>Multilinguality</a:t>
            </a:r>
            <a:endParaRPr sz="5000">
              <a:solidFill>
                <a:srgbClr val="674EA7"/>
              </a:solidFill>
            </a:endParaRPr>
          </a:p>
        </p:txBody>
      </p:sp>
      <p:sp>
        <p:nvSpPr>
          <p:cNvPr id="809" name="Google Shape;809;p128"/>
          <p:cNvSpPr txBox="1"/>
          <p:nvPr/>
        </p:nvSpPr>
        <p:spPr>
          <a:xfrm>
            <a:off x="1968500" y="3472525"/>
            <a:ext cx="532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Language models tend to be much worse on every language other than English.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12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12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 Next Challenge for Text Analysis using LMs?</a:t>
            </a:r>
            <a:endParaRPr sz="4000"/>
          </a:p>
        </p:txBody>
      </p:sp>
      <p:sp>
        <p:nvSpPr>
          <p:cNvPr id="815" name="Google Shape;815;p129"/>
          <p:cNvSpPr txBox="1"/>
          <p:nvPr/>
        </p:nvSpPr>
        <p:spPr>
          <a:xfrm>
            <a:off x="194050" y="1765975"/>
            <a:ext cx="8380800" cy="3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Task:</a:t>
            </a:r>
            <a:r>
              <a:rPr lang="en" sz="2000"/>
              <a:t> Answer questions with a factoid, list, or frame that require 2+ pieces of evidence</a:t>
            </a:r>
            <a:br>
              <a:rPr lang="en" sz="2000"/>
            </a:br>
            <a:br>
              <a:rPr lang="en" sz="2000"/>
            </a:b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Data:</a:t>
            </a:r>
            <a:r>
              <a:rPr lang="en" sz="2000"/>
              <a:t> Previously unseen multilingual document collections</a:t>
            </a:r>
            <a:br>
              <a:rPr lang="en" sz="2000"/>
            </a:br>
            <a:br>
              <a:rPr lang="en" sz="2000"/>
            </a:b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Evaluation:</a:t>
            </a:r>
            <a:endParaRPr sz="2000"/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Recall at 50%, 90%, and 99% precision</a:t>
            </a:r>
            <a:endParaRPr sz="2000"/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Evidence retrieval coverage</a:t>
            </a:r>
            <a:endParaRPr sz="2000"/>
          </a:p>
        </p:txBody>
      </p:sp>
      <p:sp>
        <p:nvSpPr>
          <p:cNvPr id="816" name="Google Shape;816;p129"/>
          <p:cNvSpPr txBox="1"/>
          <p:nvPr/>
        </p:nvSpPr>
        <p:spPr>
          <a:xfrm>
            <a:off x="3415650" y="2157525"/>
            <a:ext cx="2312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3C78D8"/>
                </a:solidFill>
              </a:rPr>
              <a:t>Information synthesis</a:t>
            </a:r>
            <a:endParaRPr sz="1600" b="1" u="sng">
              <a:solidFill>
                <a:srgbClr val="3C78D8"/>
              </a:solidFill>
            </a:endParaRPr>
          </a:p>
        </p:txBody>
      </p:sp>
      <p:sp>
        <p:nvSpPr>
          <p:cNvPr id="817" name="Google Shape;817;p129"/>
          <p:cNvSpPr txBox="1"/>
          <p:nvPr/>
        </p:nvSpPr>
        <p:spPr>
          <a:xfrm>
            <a:off x="1329325" y="2753975"/>
            <a:ext cx="2312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E69138"/>
                </a:solidFill>
              </a:rPr>
              <a:t>New data sources</a:t>
            </a:r>
            <a:endParaRPr sz="1600" b="1" u="sng">
              <a:solidFill>
                <a:srgbClr val="E69138"/>
              </a:solidFill>
            </a:endParaRPr>
          </a:p>
        </p:txBody>
      </p:sp>
      <p:sp>
        <p:nvSpPr>
          <p:cNvPr id="818" name="Google Shape;818;p129"/>
          <p:cNvSpPr txBox="1"/>
          <p:nvPr/>
        </p:nvSpPr>
        <p:spPr>
          <a:xfrm>
            <a:off x="5982050" y="4560000"/>
            <a:ext cx="14826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6AA84F"/>
                </a:solidFill>
              </a:rPr>
              <a:t>Provenance</a:t>
            </a:r>
            <a:endParaRPr sz="1600" b="1" u="sng">
              <a:solidFill>
                <a:srgbClr val="6AA84F"/>
              </a:solidFill>
            </a:endParaRPr>
          </a:p>
        </p:txBody>
      </p:sp>
      <p:sp>
        <p:nvSpPr>
          <p:cNvPr id="819" name="Google Shape;819;p129"/>
          <p:cNvSpPr txBox="1"/>
          <p:nvPr/>
        </p:nvSpPr>
        <p:spPr>
          <a:xfrm>
            <a:off x="5982050" y="4255200"/>
            <a:ext cx="2801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CC0000"/>
                </a:solidFill>
              </a:rPr>
              <a:t>Confidence estimation</a:t>
            </a:r>
            <a:endParaRPr sz="1600" b="1" u="sng">
              <a:solidFill>
                <a:srgbClr val="CC0000"/>
              </a:solidFill>
            </a:endParaRPr>
          </a:p>
        </p:txBody>
      </p:sp>
      <p:sp>
        <p:nvSpPr>
          <p:cNvPr id="820" name="Google Shape;820;p129"/>
          <p:cNvSpPr txBox="1"/>
          <p:nvPr/>
        </p:nvSpPr>
        <p:spPr>
          <a:xfrm>
            <a:off x="4145500" y="2753975"/>
            <a:ext cx="28011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>
                <a:solidFill>
                  <a:srgbClr val="674EA7"/>
                </a:solidFill>
              </a:rPr>
              <a:t>Multilinguality</a:t>
            </a:r>
            <a:endParaRPr sz="1600" b="1" u="sng"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Macintosh PowerPoint</Application>
  <PresentationFormat>On-screen Show (16:9)</PresentationFormat>
  <Paragraphs>25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Raleway</vt:lpstr>
      <vt:lpstr>Source Sans Pro</vt:lpstr>
      <vt:lpstr>Plum</vt:lpstr>
      <vt:lpstr>What (I think) LLMs Cannot (currently) Do (well)</vt:lpstr>
      <vt:lpstr>Why are we asking this question?</vt:lpstr>
      <vt:lpstr>Confidence Estimation</vt:lpstr>
      <vt:lpstr>Utilization of New Data Sources</vt:lpstr>
      <vt:lpstr>Provenance</vt:lpstr>
      <vt:lpstr>Complex Information Synthesis</vt:lpstr>
      <vt:lpstr>Multilinguality</vt:lpstr>
      <vt:lpstr>A Next Challenge for Text Analysis using LMs?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(I think) LLMs Cannot (currently) Do (well)</dc:title>
  <cp:lastModifiedBy>Dang, Hoa T. (Fed)</cp:lastModifiedBy>
  <cp:revision>1</cp:revision>
  <dcterms:modified xsi:type="dcterms:W3CDTF">2023-02-24T16:37:20Z</dcterms:modified>
</cp:coreProperties>
</file>